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3"/>
  </p:notesMasterIdLst>
  <p:sldIdLst>
    <p:sldId id="283" r:id="rId4"/>
    <p:sldId id="258" r:id="rId5"/>
    <p:sldId id="267" r:id="rId6"/>
    <p:sldId id="269" r:id="rId7"/>
    <p:sldId id="266" r:id="rId8"/>
    <p:sldId id="271" r:id="rId9"/>
    <p:sldId id="272" r:id="rId10"/>
    <p:sldId id="273" r:id="rId11"/>
    <p:sldId id="268" r:id="rId12"/>
    <p:sldId id="275" r:id="rId13"/>
    <p:sldId id="276" r:id="rId14"/>
    <p:sldId id="277" r:id="rId15"/>
    <p:sldId id="279" r:id="rId16"/>
    <p:sldId id="274" r:id="rId17"/>
    <p:sldId id="278" r:id="rId18"/>
    <p:sldId id="270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0000FF"/>
    <a:srgbClr val="FABFAC"/>
    <a:srgbClr val="F2F71D"/>
    <a:srgbClr val="B9ED11"/>
    <a:srgbClr val="FFFFFF"/>
    <a:srgbClr val="DC0702"/>
    <a:srgbClr val="D2D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59F0A-693F-4F17-9ABE-43BE43C0D7EF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78CF8-5C0B-4F16-9FEE-2C5154A37A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698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– </a:t>
            </a:r>
            <a:r>
              <a:rPr lang="cs-CZ" baseline="0" smtClean="0"/>
              <a:t>přehled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78CF8-5C0B-4F16-9FEE-2C5154A37A3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792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9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3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6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2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59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45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436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419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636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2502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0245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4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0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745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2079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62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86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5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4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98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27717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03.04.2013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VY_32_INOVACE_14_Ch_OB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Názvosloví halogenidy, hydroxidy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 a procvičení tématu „názvosloví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halogenidů a hydroxidů“,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popřípadě k zopakování. Cvičení mohou být využita k dílčímu zkoušení. Důraz kladen na křížové pravidlo, krácení a finální úprava vzorců. 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Animace tvorby vzorců a názvů anorganických sloučenin slouží k názornějšímu pochopení mechanizmu jejich tvorby.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 smtClean="0">
                <a:solidFill>
                  <a:prstClr val="black"/>
                </a:solidFill>
              </a:rPr>
              <a:t>.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endParaRPr lang="cs-CZ" sz="1800" dirty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30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2736"/>
            <a:ext cx="8568952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HALOGENIDY    tvorba vzorce z názvu  - procvičování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7564" y="1656655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</a:t>
            </a:r>
            <a:r>
              <a:rPr lang="cs-CZ" sz="3600" b="1" dirty="0" smtClean="0"/>
              <a:t>hlorid draselný </a:t>
            </a:r>
            <a:endParaRPr lang="cs-CZ" sz="36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727" y="2394457"/>
            <a:ext cx="3909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j</a:t>
            </a:r>
            <a:r>
              <a:rPr lang="cs-CZ" sz="3600" b="1" dirty="0" smtClean="0"/>
              <a:t>odid stříbrný  </a:t>
            </a:r>
            <a:endParaRPr lang="cs-CZ" sz="36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42574" y="3084570"/>
            <a:ext cx="3909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</a:t>
            </a:r>
            <a:r>
              <a:rPr lang="cs-CZ" sz="3600" b="1" dirty="0" smtClean="0"/>
              <a:t>hlorid železitý </a:t>
            </a:r>
            <a:endParaRPr lang="cs-CZ" sz="36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7377" y="3780484"/>
            <a:ext cx="4458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f</a:t>
            </a:r>
            <a:r>
              <a:rPr lang="cs-CZ" sz="3600" b="1" dirty="0" smtClean="0"/>
              <a:t>luorid  uraničitý </a:t>
            </a:r>
            <a:endParaRPr lang="cs-CZ" sz="36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4389" y="4472606"/>
            <a:ext cx="417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f</a:t>
            </a:r>
            <a:r>
              <a:rPr lang="cs-CZ" sz="3600" b="1" dirty="0" smtClean="0"/>
              <a:t>luorid  jodistý  </a:t>
            </a:r>
            <a:endParaRPr lang="cs-CZ" sz="36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575" y="5155784"/>
            <a:ext cx="417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</a:t>
            </a:r>
            <a:r>
              <a:rPr lang="cs-CZ" sz="3600" b="1" dirty="0" smtClean="0"/>
              <a:t>hlorid olovičitý </a:t>
            </a:r>
            <a:endParaRPr lang="cs-CZ" sz="36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7564" y="5848993"/>
            <a:ext cx="5220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f</a:t>
            </a:r>
            <a:r>
              <a:rPr lang="cs-CZ" sz="3600" b="1" dirty="0" smtClean="0"/>
              <a:t>luorid  lithný  </a:t>
            </a:r>
            <a:endParaRPr lang="cs-CZ" sz="36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090980" y="165665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KCl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90980" y="2338370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AgI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090980" y="307011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FeCl</a:t>
            </a:r>
            <a:r>
              <a:rPr lang="cs-CZ" sz="3600" b="1" baseline="-25000" dirty="0">
                <a:solidFill>
                  <a:srgbClr val="FF0000"/>
                </a:solidFill>
              </a:rPr>
              <a:t>3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090980" y="3780484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UF</a:t>
            </a:r>
            <a:r>
              <a:rPr lang="cs-CZ" sz="3600" b="1" baseline="-25000" dirty="0" smtClean="0">
                <a:solidFill>
                  <a:srgbClr val="FF0000"/>
                </a:solidFill>
              </a:rPr>
              <a:t>4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090980" y="4466819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IF</a:t>
            </a:r>
            <a:r>
              <a:rPr lang="cs-CZ" sz="3600" b="1" baseline="-25000" dirty="0">
                <a:solidFill>
                  <a:srgbClr val="FF0000"/>
                </a:solidFill>
              </a:rPr>
              <a:t>7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6090980" y="5848992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LiF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090980" y="5155784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PbCl</a:t>
            </a:r>
            <a:r>
              <a:rPr lang="cs-CZ" sz="3600" b="1" baseline="-25000" dirty="0" smtClean="0">
                <a:solidFill>
                  <a:srgbClr val="FF0000"/>
                </a:solidFill>
              </a:rPr>
              <a:t>4</a:t>
            </a:r>
            <a:endParaRPr lang="cs-CZ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Šipka doprava se zářezem 23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83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2736"/>
            <a:ext cx="8568952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HALOGENIDY    tvorba vzorce z názvu  - procvičování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7564" y="1973930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chlorid </a:t>
            </a:r>
            <a:r>
              <a:rPr lang="cs-CZ" sz="3600" b="1" dirty="0"/>
              <a:t>antimoničný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3727" y="2711732"/>
            <a:ext cx="3909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fluorid  </a:t>
            </a:r>
            <a:r>
              <a:rPr lang="cs-CZ" sz="3600" b="1" dirty="0"/>
              <a:t>sírový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42574" y="3401845"/>
            <a:ext cx="4170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bromid </a:t>
            </a:r>
            <a:r>
              <a:rPr lang="cs-CZ" sz="3600" b="1" dirty="0"/>
              <a:t>draselný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7377" y="4097759"/>
            <a:ext cx="4458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jodid </a:t>
            </a:r>
            <a:r>
              <a:rPr lang="cs-CZ" sz="3600" b="1" dirty="0"/>
              <a:t>draselný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44389" y="4789881"/>
            <a:ext cx="4170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chlorid  </a:t>
            </a:r>
            <a:r>
              <a:rPr lang="cs-CZ" sz="3600" b="1" dirty="0"/>
              <a:t>amonný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2574" y="5473059"/>
            <a:ext cx="4433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fluorid  </a:t>
            </a:r>
            <a:r>
              <a:rPr lang="cs-CZ" sz="3600" b="1" dirty="0"/>
              <a:t>osmičelý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090980" y="1973930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SbCl</a:t>
            </a:r>
            <a:r>
              <a:rPr lang="cs-CZ" sz="3600" b="1" baseline="-25000" dirty="0">
                <a:solidFill>
                  <a:srgbClr val="FF0000"/>
                </a:solidFill>
              </a:rPr>
              <a:t>5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090980" y="265564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SF</a:t>
            </a:r>
            <a:r>
              <a:rPr lang="cs-CZ" sz="3600" b="1" baseline="-25000" dirty="0">
                <a:solidFill>
                  <a:srgbClr val="FF0000"/>
                </a:solidFill>
              </a:rPr>
              <a:t>6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090980" y="3387390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KBr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090980" y="4097759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KI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090980" y="4784094"/>
            <a:ext cx="1721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NH</a:t>
            </a:r>
            <a:r>
              <a:rPr lang="cs-CZ" sz="3600" b="1" baseline="-25000" dirty="0">
                <a:solidFill>
                  <a:srgbClr val="FF0000"/>
                </a:solidFill>
              </a:rPr>
              <a:t>4</a:t>
            </a:r>
            <a:r>
              <a:rPr lang="cs-CZ" sz="3600" b="1" dirty="0">
                <a:solidFill>
                  <a:srgbClr val="FF0000"/>
                </a:solidFill>
              </a:rPr>
              <a:t>Cl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6090980" y="5473059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OsF</a:t>
            </a:r>
            <a:r>
              <a:rPr lang="cs-CZ" sz="3600" b="1" baseline="-25000" dirty="0">
                <a:solidFill>
                  <a:srgbClr val="FF0000"/>
                </a:solidFill>
              </a:rPr>
              <a:t>8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15" name="Šipka doprava se zářezem 1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83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Zaoblený obdélník 24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2736"/>
            <a:ext cx="8568952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HALOGENIDY  tvorba názvu ze vzorce  - procvičování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846716" y="1656654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fluorid  </a:t>
            </a:r>
            <a:r>
              <a:rPr lang="cs-CZ" sz="3600" b="1" dirty="0">
                <a:solidFill>
                  <a:srgbClr val="FF0000"/>
                </a:solidFill>
              </a:rPr>
              <a:t>boritý 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22878" y="2394456"/>
            <a:ext cx="4557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fluorid </a:t>
            </a:r>
            <a:r>
              <a:rPr lang="cs-CZ" sz="3600" b="1" dirty="0">
                <a:solidFill>
                  <a:srgbClr val="FF0000"/>
                </a:solidFill>
              </a:rPr>
              <a:t>fosforečný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1726" y="3084569"/>
            <a:ext cx="3909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chlorid  </a:t>
            </a:r>
            <a:r>
              <a:rPr lang="cs-CZ" sz="3600" b="1" dirty="0">
                <a:solidFill>
                  <a:srgbClr val="FF0000"/>
                </a:solidFill>
              </a:rPr>
              <a:t>cínatý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16529" y="3780483"/>
            <a:ext cx="4458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chlorid </a:t>
            </a:r>
            <a:r>
              <a:rPr lang="cs-CZ" sz="3600" b="1" dirty="0" err="1">
                <a:solidFill>
                  <a:srgbClr val="FF0000"/>
                </a:solidFill>
              </a:rPr>
              <a:t>cesný</a:t>
            </a:r>
            <a:r>
              <a:rPr lang="cs-CZ" sz="36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43540" y="4472605"/>
            <a:ext cx="4536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fluorid  </a:t>
            </a:r>
            <a:r>
              <a:rPr lang="cs-CZ" sz="3600" b="1" dirty="0">
                <a:solidFill>
                  <a:srgbClr val="FF0000"/>
                </a:solidFill>
              </a:rPr>
              <a:t>křemičitý 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41727" y="5155783"/>
            <a:ext cx="4433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bromid  </a:t>
            </a:r>
            <a:r>
              <a:rPr lang="cs-CZ" sz="3600" b="1" dirty="0">
                <a:solidFill>
                  <a:srgbClr val="FF0000"/>
                </a:solidFill>
              </a:rPr>
              <a:t>vápenatý 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846716" y="5848992"/>
            <a:ext cx="5220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fluorid </a:t>
            </a:r>
            <a:r>
              <a:rPr lang="cs-CZ" sz="3600" b="1" dirty="0" err="1">
                <a:solidFill>
                  <a:srgbClr val="FF0000"/>
                </a:solidFill>
              </a:rPr>
              <a:t>xenoničitý</a:t>
            </a:r>
            <a:r>
              <a:rPr lang="cs-CZ" sz="3600" b="1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17377" y="165665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BF</a:t>
            </a:r>
            <a:r>
              <a:rPr lang="cs-CZ" sz="3600" b="1" baseline="-25000" dirty="0"/>
              <a:t>3</a:t>
            </a:r>
            <a:endParaRPr lang="cs-CZ" sz="36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7377" y="2338370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PF</a:t>
            </a:r>
            <a:r>
              <a:rPr lang="cs-CZ" sz="3600" b="1" baseline="-25000" dirty="0"/>
              <a:t>5</a:t>
            </a:r>
            <a:endParaRPr lang="cs-CZ" sz="3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17377" y="307011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SnCl</a:t>
            </a:r>
            <a:r>
              <a:rPr lang="cs-CZ" sz="3600" b="1" baseline="-25000" dirty="0"/>
              <a:t>2</a:t>
            </a:r>
            <a:endParaRPr lang="cs-CZ" sz="36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17377" y="3780484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CsCl</a:t>
            </a:r>
            <a:endParaRPr lang="cs-CZ" sz="36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17377" y="4466819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SiF</a:t>
            </a:r>
            <a:r>
              <a:rPr lang="cs-CZ" sz="3600" b="1" baseline="-25000" dirty="0"/>
              <a:t>4</a:t>
            </a:r>
            <a:endParaRPr lang="cs-CZ" sz="36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17377" y="5848992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XeF</a:t>
            </a:r>
            <a:r>
              <a:rPr lang="cs-CZ" sz="3600" b="1" baseline="-25000" dirty="0"/>
              <a:t>4</a:t>
            </a:r>
            <a:endParaRPr lang="cs-CZ" sz="36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7376" y="5155784"/>
            <a:ext cx="172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CaBr</a:t>
            </a:r>
            <a:r>
              <a:rPr lang="cs-CZ" sz="3600" b="1" baseline="-25000" dirty="0"/>
              <a:t>2</a:t>
            </a:r>
            <a:endParaRPr lang="cs-CZ" sz="3600" b="1" dirty="0"/>
          </a:p>
        </p:txBody>
      </p:sp>
      <p:sp>
        <p:nvSpPr>
          <p:cNvPr id="24" name="Šipka doprava se zářezem 23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301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2736"/>
            <a:ext cx="8568952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HALOGENIDY  tvorba názvu ze vzorce  - procvičování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816529" y="1979820"/>
            <a:ext cx="44284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jodid </a:t>
            </a:r>
            <a:r>
              <a:rPr lang="cs-CZ" sz="3600" b="1" dirty="0">
                <a:solidFill>
                  <a:srgbClr val="FF0000"/>
                </a:solidFill>
              </a:rPr>
              <a:t>olovnatý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792691" y="2717622"/>
            <a:ext cx="4557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fluorid  </a:t>
            </a:r>
            <a:r>
              <a:rPr lang="cs-CZ" sz="3600" b="1" dirty="0">
                <a:solidFill>
                  <a:srgbClr val="FF0000"/>
                </a:solidFill>
              </a:rPr>
              <a:t>hlinitý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11539" y="3407735"/>
            <a:ext cx="3909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chlorid </a:t>
            </a:r>
            <a:r>
              <a:rPr lang="cs-CZ" sz="3600" b="1" dirty="0">
                <a:solidFill>
                  <a:srgbClr val="FF0000"/>
                </a:solidFill>
              </a:rPr>
              <a:t>sodný  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786342" y="4103649"/>
            <a:ext cx="4458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fluorid </a:t>
            </a:r>
            <a:r>
              <a:rPr lang="cs-CZ" sz="3600" b="1" dirty="0">
                <a:solidFill>
                  <a:srgbClr val="FF0000"/>
                </a:solidFill>
              </a:rPr>
              <a:t>siřičitý 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13353" y="4795771"/>
            <a:ext cx="4536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jodid </a:t>
            </a:r>
            <a:r>
              <a:rPr lang="cs-CZ" sz="3600" b="1" dirty="0">
                <a:solidFill>
                  <a:srgbClr val="FF0000"/>
                </a:solidFill>
              </a:rPr>
              <a:t>sodný 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11540" y="5478949"/>
            <a:ext cx="4433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chlorid </a:t>
            </a:r>
            <a:r>
              <a:rPr lang="cs-CZ" sz="3600" b="1" dirty="0">
                <a:solidFill>
                  <a:srgbClr val="FF0000"/>
                </a:solidFill>
              </a:rPr>
              <a:t>stříbrný  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87190" y="1979821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PbI</a:t>
            </a:r>
            <a:r>
              <a:rPr lang="cs-CZ" sz="3600" b="1" baseline="-25000" dirty="0"/>
              <a:t>2</a:t>
            </a:r>
            <a:endParaRPr lang="cs-CZ" sz="36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87190" y="2661536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AlF</a:t>
            </a:r>
            <a:r>
              <a:rPr lang="cs-CZ" sz="3600" b="1" baseline="-25000" dirty="0"/>
              <a:t>3</a:t>
            </a:r>
            <a:endParaRPr lang="cs-CZ" sz="36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87190" y="3393281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NaCl</a:t>
            </a:r>
            <a:endParaRPr lang="cs-CZ" sz="36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87190" y="4103650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SF</a:t>
            </a:r>
            <a:r>
              <a:rPr lang="cs-CZ" sz="3600" b="1" baseline="-25000" dirty="0"/>
              <a:t>4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87190" y="478998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NaI</a:t>
            </a:r>
            <a:endParaRPr lang="cs-CZ" sz="36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87189" y="5478950"/>
            <a:ext cx="1722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AgCl</a:t>
            </a:r>
            <a:endParaRPr lang="cs-CZ" sz="3600" b="1" dirty="0"/>
          </a:p>
        </p:txBody>
      </p:sp>
      <p:sp>
        <p:nvSpPr>
          <p:cNvPr id="15" name="Šipka doprava se zářezem 1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535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17" grpId="0"/>
      <p:bldP spid="18" grpId="0"/>
      <p:bldP spid="19" grpId="0"/>
      <p:bldP spid="20" grpId="0"/>
      <p:bldP spid="21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130477" y="833977"/>
            <a:ext cx="4051633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HYDROXIDY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4221088"/>
            <a:ext cx="25802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název</a:t>
            </a:r>
            <a:r>
              <a:rPr lang="cs-CZ" sz="2400" dirty="0" smtClean="0"/>
              <a:t>    </a:t>
            </a:r>
            <a:r>
              <a:rPr lang="cs-CZ" sz="2400" b="1" dirty="0" err="1" smtClean="0">
                <a:solidFill>
                  <a:srgbClr val="0070C0"/>
                </a:solidFill>
              </a:rPr>
              <a:t>hydrox</a:t>
            </a:r>
            <a:r>
              <a:rPr lang="cs-CZ" sz="2400" b="1" dirty="0" smtClean="0">
                <a:solidFill>
                  <a:srgbClr val="FF0000"/>
                </a:solidFill>
              </a:rPr>
              <a:t>     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195736" y="3695212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</a:t>
            </a:r>
            <a:r>
              <a:rPr lang="cs-CZ" sz="2000" b="1" dirty="0" smtClean="0"/>
              <a:t>koncovka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707904" y="2757507"/>
            <a:ext cx="1944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-id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859425" y="4221515"/>
            <a:ext cx="57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39207" y="4869160"/>
            <a:ext cx="83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Název</a:t>
            </a:r>
            <a:r>
              <a:rPr lang="cs-CZ" sz="2400" b="1" dirty="0" smtClean="0"/>
              <a:t>          </a:t>
            </a:r>
            <a:r>
              <a:rPr lang="cs-CZ" sz="2400" b="1" dirty="0" smtClean="0">
                <a:solidFill>
                  <a:srgbClr val="3333CC"/>
                </a:solidFill>
              </a:rPr>
              <a:t>podstatné </a:t>
            </a:r>
            <a:r>
              <a:rPr lang="cs-CZ" sz="2400" b="1" dirty="0">
                <a:solidFill>
                  <a:srgbClr val="3333CC"/>
                </a:solidFill>
              </a:rPr>
              <a:t>jméno      +      přídavné </a:t>
            </a:r>
            <a:r>
              <a:rPr lang="cs-CZ" sz="2400" b="1" dirty="0" smtClean="0">
                <a:solidFill>
                  <a:srgbClr val="3333CC"/>
                </a:solidFill>
              </a:rPr>
              <a:t>jméno</a:t>
            </a:r>
            <a:r>
              <a:rPr lang="cs-CZ" sz="2400" b="1" dirty="0" smtClean="0"/>
              <a:t> </a:t>
            </a:r>
            <a:endParaRPr lang="cs-CZ" sz="2400" b="1" dirty="0">
              <a:solidFill>
                <a:srgbClr val="3333CC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741463" y="422108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>
                <a:solidFill>
                  <a:srgbClr val="0070C0"/>
                </a:solidFill>
              </a:rPr>
              <a:t>hydrox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859158" y="4221088"/>
            <a:ext cx="5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5883491" y="5420250"/>
            <a:ext cx="3260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3333CC"/>
                </a:solidFill>
              </a:rPr>
              <a:t>název </a:t>
            </a:r>
            <a:r>
              <a:rPr lang="cs-CZ" sz="2400" b="1" dirty="0" smtClean="0">
                <a:solidFill>
                  <a:srgbClr val="3333CC"/>
                </a:solidFill>
              </a:rPr>
              <a:t>prvku    </a:t>
            </a:r>
            <a:r>
              <a:rPr lang="cs-CZ" sz="2400" b="1" dirty="0" smtClean="0">
                <a:solidFill>
                  <a:srgbClr val="FF0000"/>
                </a:solidFill>
              </a:rPr>
              <a:t>+</a:t>
            </a:r>
            <a:r>
              <a:rPr lang="cs-CZ" sz="2400" b="1" dirty="0" smtClean="0">
                <a:solidFill>
                  <a:srgbClr val="3333CC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koncovka kladného oxidačního </a:t>
            </a:r>
            <a:r>
              <a:rPr lang="cs-CZ" sz="2400" b="1" dirty="0" smtClean="0">
                <a:solidFill>
                  <a:srgbClr val="FF0000"/>
                </a:solidFill>
              </a:rPr>
              <a:t>čísla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611560" y="1658856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HYDROXIDY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b="1" dirty="0"/>
              <a:t>jsou</a:t>
            </a:r>
            <a:r>
              <a:rPr lang="cs-CZ" sz="2400" dirty="0">
                <a:solidFill>
                  <a:srgbClr val="3333CC"/>
                </a:solidFill>
              </a:rPr>
              <a:t> </a:t>
            </a:r>
            <a:r>
              <a:rPr lang="cs-CZ" sz="2400" b="1" u="sng" dirty="0" smtClean="0">
                <a:solidFill>
                  <a:srgbClr val="FF0000"/>
                </a:solidFill>
              </a:rPr>
              <a:t>tří</a:t>
            </a:r>
            <a:r>
              <a:rPr lang="cs-CZ" sz="2400" b="1" dirty="0" smtClean="0"/>
              <a:t>prvkové </a:t>
            </a:r>
            <a:r>
              <a:rPr lang="cs-CZ" sz="2400" b="1" dirty="0"/>
              <a:t>sloučeniny </a:t>
            </a:r>
            <a:r>
              <a:rPr lang="cs-CZ" sz="2400" b="1" dirty="0" smtClean="0"/>
              <a:t>kovu a skupiny -OH (hydroxidový aniont)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1560" y="248985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oxidační číslo vždy </a:t>
            </a:r>
            <a:r>
              <a:rPr lang="cs-CZ" sz="2400" b="1" dirty="0">
                <a:solidFill>
                  <a:srgbClr val="FF0000"/>
                </a:solidFill>
              </a:rPr>
              <a:t>–I                    -(O</a:t>
            </a:r>
            <a:r>
              <a:rPr lang="cs-CZ" sz="2400" b="1" baseline="30000" dirty="0">
                <a:solidFill>
                  <a:srgbClr val="FF0000"/>
                </a:solidFill>
              </a:rPr>
              <a:t>-II</a:t>
            </a:r>
            <a:r>
              <a:rPr lang="cs-CZ" sz="2400" b="1" dirty="0">
                <a:solidFill>
                  <a:srgbClr val="FF0000"/>
                </a:solidFill>
              </a:rPr>
              <a:t>H</a:t>
            </a:r>
            <a:r>
              <a:rPr lang="cs-CZ" sz="2400" b="1" baseline="30000" dirty="0">
                <a:solidFill>
                  <a:srgbClr val="FF0000"/>
                </a:solidFill>
              </a:rPr>
              <a:t>I</a:t>
            </a:r>
            <a:r>
              <a:rPr lang="cs-CZ" sz="2400" b="1" dirty="0">
                <a:solidFill>
                  <a:srgbClr val="FF0000"/>
                </a:solidFill>
              </a:rPr>
              <a:t>)</a:t>
            </a:r>
            <a:r>
              <a:rPr lang="cs-CZ" sz="2400" b="1" baseline="30000" dirty="0">
                <a:solidFill>
                  <a:srgbClr val="FF0000"/>
                </a:solidFill>
              </a:rPr>
              <a:t>-I</a:t>
            </a:r>
          </a:p>
        </p:txBody>
      </p:sp>
      <p:sp>
        <p:nvSpPr>
          <p:cNvPr id="15" name="Šipka doprava se zářezem 1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782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4.44444E-6 0.09745 C -4.44444E-6 0.14097 0.03681 0.1949 0.06684 0.1949 L 0.13369 0.1949 " pathEditMode="relative" rAng="0" ptsTypes="FfFF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9745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44444E-6 L 1.38889E-6 0.09745 C 1.38889E-6 0.14097 0.0368 0.1949 0.06684 0.1949 L 0.13368 0.1949 " pathEditMode="relative" rAng="0" ptsTypes="FfFF">
                                      <p:cBhvr>
                                        <p:cTn id="6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84" y="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9" grpId="0" animBg="1"/>
      <p:bldP spid="11" grpId="0"/>
      <p:bldP spid="12" grpId="0"/>
      <p:bldP spid="13" grpId="0"/>
      <p:bldP spid="14" grpId="0"/>
      <p:bldP spid="18" grpId="0"/>
      <p:bldP spid="19" grpId="0"/>
      <p:bldP spid="19" grpId="1"/>
      <p:bldP spid="20" grpId="0"/>
      <p:bldP spid="20" grpId="1"/>
      <p:bldP spid="21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Zaoblený obdélník 34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121915" y="836712"/>
            <a:ext cx="3738118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HYDROXIDY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55576" y="154459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VYTVÁŘENÍ </a:t>
            </a:r>
            <a:r>
              <a:rPr lang="cs-CZ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vzorce  z  názvu </a:t>
            </a:r>
            <a:endParaRPr lang="cs-CZ" sz="2800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496910" y="2852936"/>
            <a:ext cx="65836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1. </a:t>
            </a:r>
            <a:r>
              <a:rPr lang="cs-CZ" b="1" dirty="0" smtClean="0">
                <a:solidFill>
                  <a:srgbClr val="FF0000"/>
                </a:solidFill>
              </a:rPr>
              <a:t>pořadí </a:t>
            </a:r>
            <a:r>
              <a:rPr lang="cs-CZ" b="1" dirty="0">
                <a:solidFill>
                  <a:srgbClr val="FF0000"/>
                </a:solidFill>
              </a:rPr>
              <a:t>prvků </a:t>
            </a:r>
            <a:r>
              <a:rPr lang="cs-CZ" b="1" dirty="0"/>
              <a:t>ve vzorci </a:t>
            </a:r>
            <a:r>
              <a:rPr lang="cs-CZ" b="1" dirty="0" smtClean="0"/>
              <a:t>- píše se v obráceném pořadí</a:t>
            </a:r>
            <a:endParaRPr lang="cs-CZ" b="1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496911" y="3573016"/>
            <a:ext cx="39517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3. </a:t>
            </a:r>
            <a:r>
              <a:rPr lang="cs-CZ" b="1" dirty="0"/>
              <a:t>k</a:t>
            </a:r>
            <a:r>
              <a:rPr lang="cs-CZ" b="1" dirty="0" smtClean="0"/>
              <a:t>oncovka </a:t>
            </a:r>
            <a:r>
              <a:rPr lang="cs-CZ" b="1" dirty="0" smtClean="0">
                <a:solidFill>
                  <a:srgbClr val="3333CC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přídavného </a:t>
            </a:r>
            <a:r>
              <a:rPr lang="cs-CZ" b="1" dirty="0" smtClean="0">
                <a:solidFill>
                  <a:srgbClr val="FF0000"/>
                </a:solidFill>
              </a:rPr>
              <a:t> jména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496911" y="3933056"/>
            <a:ext cx="28648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4. </a:t>
            </a:r>
            <a:r>
              <a:rPr lang="cs-CZ" b="1" dirty="0" smtClean="0">
                <a:solidFill>
                  <a:srgbClr val="FF0000"/>
                </a:solidFill>
              </a:rPr>
              <a:t>oxidační </a:t>
            </a:r>
            <a:r>
              <a:rPr lang="cs-CZ" b="1" dirty="0">
                <a:solidFill>
                  <a:srgbClr val="FF0000"/>
                </a:solidFill>
              </a:rPr>
              <a:t>číslo</a:t>
            </a:r>
            <a:r>
              <a:rPr lang="cs-CZ" b="1" dirty="0">
                <a:solidFill>
                  <a:srgbClr val="3333CC"/>
                </a:solidFill>
              </a:rPr>
              <a:t> </a:t>
            </a:r>
            <a:r>
              <a:rPr lang="cs-CZ" b="1" dirty="0"/>
              <a:t>prvku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496912" y="4293096"/>
            <a:ext cx="5011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5. </a:t>
            </a:r>
            <a:r>
              <a:rPr lang="cs-CZ" b="1" dirty="0" smtClean="0">
                <a:solidFill>
                  <a:srgbClr val="FF0000"/>
                </a:solidFill>
              </a:rPr>
              <a:t>křížové pravidlo </a:t>
            </a:r>
            <a:r>
              <a:rPr lang="cs-CZ" b="1" dirty="0">
                <a:solidFill>
                  <a:srgbClr val="3333CC"/>
                </a:solidFill>
              </a:rPr>
              <a:t>(</a:t>
            </a:r>
            <a:r>
              <a:rPr lang="cs-CZ" b="1" dirty="0" smtClean="0">
                <a:solidFill>
                  <a:srgbClr val="3333CC"/>
                </a:solidFill>
              </a:rPr>
              <a:t>případné </a:t>
            </a:r>
            <a:r>
              <a:rPr lang="cs-CZ" b="1" dirty="0">
                <a:solidFill>
                  <a:srgbClr val="FF0000"/>
                </a:solidFill>
              </a:rPr>
              <a:t>„</a:t>
            </a:r>
            <a:r>
              <a:rPr lang="cs-CZ" b="1" dirty="0" smtClean="0">
                <a:solidFill>
                  <a:srgbClr val="FF0000"/>
                </a:solidFill>
              </a:rPr>
              <a:t>krácení“</a:t>
            </a:r>
            <a:r>
              <a:rPr lang="cs-CZ" b="1" dirty="0" smtClean="0">
                <a:solidFill>
                  <a:srgbClr val="3333CC"/>
                </a:solidFill>
              </a:rPr>
              <a:t>)</a:t>
            </a:r>
            <a:endParaRPr lang="cs-CZ" b="1" dirty="0">
              <a:solidFill>
                <a:srgbClr val="3333CC"/>
              </a:solidFill>
            </a:endParaRPr>
          </a:p>
        </p:txBody>
      </p:sp>
      <p:sp>
        <p:nvSpPr>
          <p:cNvPr id="23" name="Rectangle 47"/>
          <p:cNvSpPr>
            <a:spLocks noChangeArrowheads="1"/>
          </p:cNvSpPr>
          <p:nvPr/>
        </p:nvSpPr>
        <p:spPr bwMode="auto">
          <a:xfrm>
            <a:off x="496911" y="3212976"/>
            <a:ext cx="38924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2. </a:t>
            </a:r>
            <a:r>
              <a:rPr lang="cs-CZ" b="1" dirty="0" smtClean="0">
                <a:solidFill>
                  <a:srgbClr val="FF0000"/>
                </a:solidFill>
              </a:rPr>
              <a:t>oxidační </a:t>
            </a:r>
            <a:r>
              <a:rPr lang="cs-CZ" b="1" dirty="0">
                <a:solidFill>
                  <a:srgbClr val="FF0000"/>
                </a:solidFill>
              </a:rPr>
              <a:t>číslo</a:t>
            </a:r>
            <a:r>
              <a:rPr lang="cs-CZ" b="1" dirty="0">
                <a:solidFill>
                  <a:srgbClr val="3333CC"/>
                </a:solidFill>
              </a:rPr>
              <a:t> </a:t>
            </a:r>
            <a:r>
              <a:rPr lang="cs-CZ" b="1" dirty="0" smtClean="0"/>
              <a:t>hydroxidu </a:t>
            </a:r>
            <a:r>
              <a:rPr lang="cs-CZ" b="1" dirty="0" smtClean="0">
                <a:solidFill>
                  <a:srgbClr val="FF0000"/>
                </a:solidFill>
              </a:rPr>
              <a:t>(-I)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1608359" y="4750095"/>
            <a:ext cx="206344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</a:t>
            </a:r>
            <a:endParaRPr lang="cs-CZ" sz="1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211960" y="4715473"/>
            <a:ext cx="4647729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sz="96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12000" dirty="0" smtClean="0"/>
              <a:t>(OH)</a:t>
            </a:r>
            <a:endParaRPr lang="cs-CZ" sz="1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275856" y="4601881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III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8287280" y="4601881"/>
            <a:ext cx="9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8425830" y="5768246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447198" y="5719591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3923928" y="5515429"/>
            <a:ext cx="4608512" cy="899885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3923928" y="5445224"/>
            <a:ext cx="4760728" cy="877020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755576" y="2067818"/>
            <a:ext cx="475252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ydroxid  hlinitý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427984" y="2067818"/>
            <a:ext cx="857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err="1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itý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34" name="Šipka doprava se zářezem 33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410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4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9" dur="3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29" grpId="1"/>
      <p:bldP spid="32" grpId="0" animBg="1"/>
      <p:bldP spid="33" grpId="0"/>
      <p:bldP spid="3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aoblený obdélník 31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21914" y="836712"/>
            <a:ext cx="4051633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HYDROXIDY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55576" y="154459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VYTVÁŘENÍ </a:t>
            </a:r>
            <a:r>
              <a:rPr lang="cs-CZ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názvu ze vzorce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13801" y="2120960"/>
            <a:ext cx="2349465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</a:t>
            </a:r>
            <a:endParaRPr lang="cs-CZ" sz="1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935639" y="2089608"/>
            <a:ext cx="4379395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sz="96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12000" dirty="0" smtClean="0"/>
              <a:t>(OH)</a:t>
            </a:r>
            <a:endParaRPr lang="cs-CZ" sz="1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255881" y="1972745"/>
            <a:ext cx="10199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804248" y="1972744"/>
            <a:ext cx="9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6982677" y="3100048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2386399" y="3090456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Přímá spojnice se šipkou 20"/>
          <p:cNvCxnSpPr>
            <a:stCxn id="19" idx="1"/>
          </p:cNvCxnSpPr>
          <p:nvPr/>
        </p:nvCxnSpPr>
        <p:spPr>
          <a:xfrm flipH="1" flipV="1">
            <a:off x="2765868" y="2842587"/>
            <a:ext cx="4216809" cy="811459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2771800" y="2842587"/>
            <a:ext cx="4543234" cy="940694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182654" y="4237527"/>
            <a:ext cx="4126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1.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pořadí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 smtClean="0">
                <a:latin typeface="Tahoma" pitchFamily="34" charset="0"/>
              </a:rPr>
              <a:t>názvů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 smtClean="0">
                <a:latin typeface="Tahoma" pitchFamily="34" charset="0"/>
              </a:rPr>
              <a:t>prvků </a:t>
            </a:r>
            <a:r>
              <a:rPr lang="cs-CZ" b="1" dirty="0">
                <a:latin typeface="Tahoma" pitchFamily="34" charset="0"/>
              </a:rPr>
              <a:t>je obrácené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182654" y="6215007"/>
            <a:ext cx="37529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5.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koncovku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>
                <a:latin typeface="Tahoma" pitchFamily="34" charset="0"/>
              </a:rPr>
              <a:t>přídavného jména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82654" y="5711770"/>
            <a:ext cx="27655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4. </a:t>
            </a:r>
            <a:r>
              <a:rPr lang="cs-CZ" b="1" dirty="0" smtClean="0">
                <a:latin typeface="Tahoma" pitchFamily="34" charset="0"/>
              </a:rPr>
              <a:t>oxidační </a:t>
            </a:r>
            <a:r>
              <a:rPr lang="cs-CZ" b="1" dirty="0">
                <a:latin typeface="Tahoma" pitchFamily="34" charset="0"/>
              </a:rPr>
              <a:t>číslo prvků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182654" y="5206945"/>
            <a:ext cx="2324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3.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křížové </a:t>
            </a:r>
            <a:r>
              <a:rPr lang="cs-CZ" b="1" dirty="0">
                <a:solidFill>
                  <a:srgbClr val="FF0000"/>
                </a:solidFill>
                <a:latin typeface="Tahoma" pitchFamily="34" charset="0"/>
              </a:rPr>
              <a:t>pravidlo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82654" y="4737491"/>
            <a:ext cx="34796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2.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hydroxid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>
                <a:latin typeface="Tahoma" pitchFamily="34" charset="0"/>
              </a:rPr>
              <a:t>+ </a:t>
            </a:r>
            <a:r>
              <a:rPr lang="cs-CZ" b="1" dirty="0" smtClean="0">
                <a:latin typeface="Tahoma" pitchFamily="34" charset="0"/>
              </a:rPr>
              <a:t>název prvku</a:t>
            </a:r>
            <a:endParaRPr lang="cs-CZ" b="1" dirty="0">
              <a:latin typeface="Tahoma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654246" y="5206945"/>
            <a:ext cx="2645946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ydroxid</a:t>
            </a:r>
            <a:endParaRPr lang="cs-CZ" sz="4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300192" y="5206945"/>
            <a:ext cx="232258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204041" y="5206945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natý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31" name="Šipka doprava se zářezem 30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5469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15" dur="4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0" grpId="1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  <p:bldP spid="30" grpId="0"/>
      <p:bldP spid="3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51520" y="1052736"/>
            <a:ext cx="8568952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HYDROXIDY    tvorba vzorce z názvu  - procvičování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47564" y="1656655"/>
            <a:ext cx="4860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hydroxid barnatý </a:t>
            </a:r>
            <a:endParaRPr lang="cs-CZ" sz="36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23727" y="2394457"/>
            <a:ext cx="4884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hydroxid hlinitý  </a:t>
            </a:r>
            <a:endParaRPr lang="cs-CZ" sz="36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42574" y="3084570"/>
            <a:ext cx="48655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hydroxid draselný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17377" y="3780484"/>
            <a:ext cx="5106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hydroxid  hořečnatý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44389" y="4472606"/>
            <a:ext cx="4575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hydroxid sodný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42574" y="5155784"/>
            <a:ext cx="5448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hydroxid manganičitý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647564" y="5848993"/>
            <a:ext cx="5220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hydroxid amonný  </a:t>
            </a:r>
            <a:endParaRPr lang="cs-CZ" sz="3600" b="1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090980" y="1656655"/>
            <a:ext cx="2369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Ba(OH)</a:t>
            </a:r>
            <a:r>
              <a:rPr lang="cs-CZ" sz="3600" b="1" baseline="-25000" dirty="0">
                <a:solidFill>
                  <a:srgbClr val="FF0000"/>
                </a:solidFill>
              </a:rPr>
              <a:t>2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6090980" y="2338370"/>
            <a:ext cx="222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Al(OH)</a:t>
            </a:r>
            <a:r>
              <a:rPr lang="cs-CZ" sz="3600" b="1" baseline="-25000" dirty="0">
                <a:solidFill>
                  <a:srgbClr val="FF0000"/>
                </a:solidFill>
              </a:rPr>
              <a:t>3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090980" y="3070115"/>
            <a:ext cx="15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KOH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090980" y="3780484"/>
            <a:ext cx="2369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Mg(OH)</a:t>
            </a:r>
            <a:r>
              <a:rPr lang="cs-CZ" sz="36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6090980" y="4466819"/>
            <a:ext cx="1937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NaOH</a:t>
            </a:r>
            <a:endParaRPr lang="cs-CZ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6090980" y="5848992"/>
            <a:ext cx="2225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NH</a:t>
            </a:r>
            <a:r>
              <a:rPr lang="cs-CZ" sz="3600" b="1" baseline="-25000" dirty="0" smtClean="0">
                <a:solidFill>
                  <a:srgbClr val="FF0000"/>
                </a:solidFill>
              </a:rPr>
              <a:t>4</a:t>
            </a:r>
            <a:r>
              <a:rPr lang="cs-CZ" sz="3600" b="1" dirty="0" smtClean="0">
                <a:solidFill>
                  <a:srgbClr val="FF0000"/>
                </a:solidFill>
              </a:rPr>
              <a:t>OH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090980" y="5155784"/>
            <a:ext cx="2369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>
                <a:solidFill>
                  <a:srgbClr val="FF0000"/>
                </a:solidFill>
              </a:rPr>
              <a:t>Mn</a:t>
            </a:r>
            <a:r>
              <a:rPr lang="cs-CZ" sz="3600" b="1" dirty="0">
                <a:solidFill>
                  <a:srgbClr val="FF0000"/>
                </a:solidFill>
              </a:rPr>
              <a:t>(OH)</a:t>
            </a:r>
            <a:r>
              <a:rPr lang="cs-CZ" sz="3600" b="1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7" name="Šipka doprava se zářezem 16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09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51520" y="1052736"/>
            <a:ext cx="8568952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HYDROXIDY tvorba názvu ze vzorce  - procvičování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275856" y="1979820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hydroxid vápenatý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252018" y="2717622"/>
            <a:ext cx="4557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hydroxid zlatitý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70866" y="3407735"/>
            <a:ext cx="4757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hydroxid železnatý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45669" y="4103649"/>
            <a:ext cx="4926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hydroxid  chromitý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72680" y="4795771"/>
            <a:ext cx="5115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hydroxid  kobaltnatý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70866" y="5478949"/>
            <a:ext cx="5117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smtClean="0">
                <a:solidFill>
                  <a:srgbClr val="FF0000"/>
                </a:solidFill>
              </a:rPr>
              <a:t>hydroxid železitý 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87190" y="1979821"/>
            <a:ext cx="218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Ca(OH)</a:t>
            </a:r>
            <a:r>
              <a:rPr lang="cs-CZ" sz="3600" b="1" baseline="-25000" dirty="0"/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87190" y="2661536"/>
            <a:ext cx="2328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Au(OH)</a:t>
            </a:r>
            <a:r>
              <a:rPr lang="cs-CZ" sz="3600" b="1" baseline="-25000" dirty="0"/>
              <a:t>3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87190" y="3393281"/>
            <a:ext cx="218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Fe</a:t>
            </a:r>
            <a:r>
              <a:rPr lang="cs-CZ" sz="3600" b="1" dirty="0"/>
              <a:t>(OH)</a:t>
            </a:r>
            <a:r>
              <a:rPr lang="cs-CZ" sz="3600" b="1" baseline="-25000" dirty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87190" y="4103650"/>
            <a:ext cx="218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Cr</a:t>
            </a:r>
            <a:r>
              <a:rPr lang="cs-CZ" sz="3600" b="1" dirty="0"/>
              <a:t>(OH)</a:t>
            </a:r>
            <a:r>
              <a:rPr lang="cs-CZ" sz="3600" b="1" baseline="-25000" dirty="0"/>
              <a:t>3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87190" y="4789985"/>
            <a:ext cx="2328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/>
              <a:t>Co(OH)</a:t>
            </a:r>
            <a:r>
              <a:rPr lang="cs-CZ" sz="3600" b="1" baseline="-25000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87189" y="5478950"/>
            <a:ext cx="2184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err="1"/>
              <a:t>Fe</a:t>
            </a:r>
            <a:r>
              <a:rPr lang="cs-CZ" sz="3600" b="1" dirty="0"/>
              <a:t>(OH)</a:t>
            </a:r>
            <a:r>
              <a:rPr lang="cs-CZ" sz="3600" b="1" baseline="-25000" dirty="0"/>
              <a:t>3</a:t>
            </a:r>
          </a:p>
        </p:txBody>
      </p:sp>
      <p:sp>
        <p:nvSpPr>
          <p:cNvPr id="15" name="Šipka doprava se zářezem 1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144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44724" y="1412776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88331" y="908720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944724" y="1724908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944724" y="2059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939526" y="2347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Blažek, J</a:t>
            </a:r>
            <a:r>
              <a:rPr lang="cs-CZ" sz="1200" dirty="0" smtClean="0"/>
              <a:t>., Melichar</a:t>
            </a:r>
            <a:r>
              <a:rPr lang="cs-CZ" sz="1200" dirty="0"/>
              <a:t>, </a:t>
            </a:r>
            <a:r>
              <a:rPr lang="cs-CZ" sz="1200" dirty="0" smtClean="0"/>
              <a:t>M.   Přehled </a:t>
            </a:r>
            <a:r>
              <a:rPr lang="cs-CZ" sz="1200" dirty="0"/>
              <a:t>chemického názvosloví. Praha: SPN, </a:t>
            </a:r>
            <a:r>
              <a:rPr lang="cs-CZ" sz="1200" dirty="0" smtClean="0"/>
              <a:t>1986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056438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5516" y="1484784"/>
            <a:ext cx="8496944" cy="1368152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Chemické názvosloví</a:t>
            </a:r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   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4" name="Nadpis 1">
            <a:hlinkClick r:id="rId3" action="ppaction://hlinksldjump"/>
          </p:cNvPr>
          <p:cNvSpPr txBox="1">
            <a:spLocks/>
          </p:cNvSpPr>
          <p:nvPr/>
        </p:nvSpPr>
        <p:spPr>
          <a:xfrm>
            <a:off x="1075696" y="5337336"/>
            <a:ext cx="6876000" cy="11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hydroxidy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5" name="Nadpis 1">
            <a:hlinkClick r:id="rId4" action="ppaction://hlinksldjump"/>
          </p:cNvPr>
          <p:cNvSpPr txBox="1">
            <a:spLocks/>
          </p:cNvSpPr>
          <p:nvPr/>
        </p:nvSpPr>
        <p:spPr>
          <a:xfrm>
            <a:off x="1080376" y="3537136"/>
            <a:ext cx="6876000" cy="11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Halogenidy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7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0" y="938336"/>
            <a:ext cx="9144000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179845" y="1023119"/>
            <a:ext cx="2470155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/>
              <a:t>Oxidační číslo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3130" y="1585822"/>
            <a:ext cx="8964488" cy="115416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300" dirty="0" smtClean="0"/>
              <a:t>Oxidační číslo atomu je rovno násobku elementárního náboje, který by atom získal úplnou polarizací všech svých vazeb – přiřazení vazebných elektronových párů </a:t>
            </a:r>
            <a:r>
              <a:rPr lang="cs-CZ" sz="2300" dirty="0" err="1" smtClean="0"/>
              <a:t>elektronegativnějšímu</a:t>
            </a:r>
            <a:r>
              <a:rPr lang="cs-CZ" sz="2300" dirty="0" smtClean="0"/>
              <a:t> atomu</a:t>
            </a:r>
            <a:endParaRPr lang="cs-CZ" sz="23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62000" y="2895327"/>
            <a:ext cx="70200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/>
              <a:t>Oxidační číslo </a:t>
            </a:r>
            <a:r>
              <a:rPr lang="cs-CZ" sz="2200" b="1" dirty="0" smtClean="0"/>
              <a:t>se značí </a:t>
            </a:r>
            <a:r>
              <a:rPr lang="cs-CZ" sz="2200" b="1" dirty="0"/>
              <a:t>se římskými </a:t>
            </a:r>
            <a:r>
              <a:rPr lang="cs-CZ" sz="2200" b="1" dirty="0" smtClean="0"/>
              <a:t>číslicemi.</a:t>
            </a:r>
            <a:endParaRPr lang="cs-CZ" sz="2200" b="1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1494000" y="6165304"/>
            <a:ext cx="61560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/>
              <a:t>P</a:t>
            </a:r>
            <a:r>
              <a:rPr lang="cs-CZ" sz="2200" b="1" dirty="0" smtClean="0"/>
              <a:t>íše </a:t>
            </a:r>
            <a:r>
              <a:rPr lang="cs-CZ" sz="2200" b="1" dirty="0"/>
              <a:t>se vpravo nahoru ke značce </a:t>
            </a:r>
            <a:r>
              <a:rPr lang="cs-CZ" sz="2200" b="1" dirty="0" smtClean="0"/>
              <a:t>prvku.</a:t>
            </a:r>
            <a:endParaRPr lang="cs-CZ" sz="22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58000" y="3542573"/>
            <a:ext cx="80280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/>
              <a:t>u záporných oxidačních čísel se udává znaménko </a:t>
            </a:r>
            <a:r>
              <a:rPr lang="cs-CZ" sz="2200" b="1" dirty="0" smtClean="0">
                <a:solidFill>
                  <a:srgbClr val="FF0000"/>
                </a:solidFill>
              </a:rPr>
              <a:t>„-“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630000" y="4877365"/>
            <a:ext cx="80820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 smtClean="0"/>
              <a:t> hodnoty: </a:t>
            </a:r>
            <a:r>
              <a:rPr lang="cs-CZ" sz="2200" b="1" dirty="0" smtClean="0">
                <a:solidFill>
                  <a:srgbClr val="FF0000"/>
                </a:solidFill>
              </a:rPr>
              <a:t>I </a:t>
            </a:r>
            <a:r>
              <a:rPr lang="cs-CZ" sz="2200" b="1" dirty="0" smtClean="0"/>
              <a:t> až  </a:t>
            </a:r>
            <a:r>
              <a:rPr lang="cs-CZ" sz="2200" b="1" dirty="0">
                <a:solidFill>
                  <a:srgbClr val="FF0000"/>
                </a:solidFill>
              </a:rPr>
              <a:t>VIII</a:t>
            </a:r>
            <a:r>
              <a:rPr lang="cs-CZ" sz="2200" b="1" dirty="0" smtClean="0"/>
              <a:t>   </a:t>
            </a:r>
            <a:r>
              <a:rPr lang="cs-CZ" sz="2200" b="1" dirty="0" smtClean="0">
                <a:solidFill>
                  <a:srgbClr val="FF0000"/>
                </a:solidFill>
              </a:rPr>
              <a:t> -I  </a:t>
            </a:r>
            <a:r>
              <a:rPr lang="cs-CZ" sz="2200" b="1" dirty="0" smtClean="0"/>
              <a:t>až  </a:t>
            </a:r>
            <a:r>
              <a:rPr lang="cs-CZ" sz="2200" b="1" dirty="0" smtClean="0">
                <a:solidFill>
                  <a:srgbClr val="FF0000"/>
                </a:solidFill>
              </a:rPr>
              <a:t>-IV    </a:t>
            </a:r>
            <a:r>
              <a:rPr lang="cs-CZ" sz="2200" b="1" dirty="0" smtClean="0"/>
              <a:t>nabývá i hodnoty  </a:t>
            </a:r>
            <a:r>
              <a:rPr lang="cs-CZ" sz="2200" b="1" dirty="0" smtClean="0">
                <a:solidFill>
                  <a:srgbClr val="FF0000"/>
                </a:solidFill>
              </a:rPr>
              <a:t>O</a:t>
            </a:r>
            <a:r>
              <a:rPr lang="cs-CZ" sz="2200" b="1" dirty="0" smtClean="0"/>
              <a:t>     </a:t>
            </a:r>
            <a:endParaRPr lang="cs-CZ" sz="22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432000" y="4201767"/>
            <a:ext cx="82800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/>
              <a:t>u </a:t>
            </a:r>
            <a:r>
              <a:rPr lang="cs-CZ" sz="2200" b="1" dirty="0" smtClean="0"/>
              <a:t>kladných </a:t>
            </a:r>
            <a:r>
              <a:rPr lang="cs-CZ" sz="2200" b="1" dirty="0"/>
              <a:t>oxidačních čísel se </a:t>
            </a:r>
            <a:r>
              <a:rPr lang="cs-CZ" sz="2200" b="1" dirty="0" smtClean="0"/>
              <a:t>znaménko </a:t>
            </a:r>
            <a:r>
              <a:rPr lang="cs-CZ" sz="2200" b="1" dirty="0" smtClean="0">
                <a:solidFill>
                  <a:srgbClr val="FF0000"/>
                </a:solidFill>
              </a:rPr>
              <a:t>„+“ </a:t>
            </a:r>
            <a:r>
              <a:rPr lang="cs-CZ" sz="2200" b="1" dirty="0" smtClean="0">
                <a:solidFill>
                  <a:schemeClr val="tx1"/>
                </a:solidFill>
              </a:rPr>
              <a:t>ne</a:t>
            </a:r>
            <a:r>
              <a:rPr lang="cs-CZ" sz="2200" b="1" dirty="0" smtClean="0"/>
              <a:t>udává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81000" y="5517232"/>
            <a:ext cx="8982000" cy="43088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200" b="1" dirty="0" smtClean="0"/>
              <a:t>Volné atomy a atomy v molekulách prvků mají </a:t>
            </a:r>
            <a:r>
              <a:rPr lang="cs-CZ" sz="2200" b="1" dirty="0" err="1" smtClean="0"/>
              <a:t>ox</a:t>
            </a:r>
            <a:r>
              <a:rPr lang="cs-CZ" sz="2200" b="1" dirty="0" smtClean="0"/>
              <a:t>. č. = </a:t>
            </a:r>
            <a:r>
              <a:rPr lang="cs-CZ" sz="2200" b="1" dirty="0" smtClean="0">
                <a:solidFill>
                  <a:srgbClr val="FF0000"/>
                </a:solidFill>
              </a:rPr>
              <a:t>O!!! 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10" name="Šipka doprava se zářezem 9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755576" y="1023118"/>
            <a:ext cx="4051633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sz="2400" dirty="0"/>
              <a:t>HALOGENIDY</a:t>
            </a:r>
          </a:p>
        </p:txBody>
      </p:sp>
    </p:spTree>
    <p:extLst>
      <p:ext uri="{BB962C8B-B14F-4D97-AF65-F5344CB8AC3E}">
        <p14:creationId xmlns:p14="http://schemas.microsoft.com/office/powerpoint/2010/main" val="1682288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3" grpId="0" animBg="1"/>
      <p:bldP spid="4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0" y="645635"/>
            <a:ext cx="9144000" cy="6212365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8269" y="1908386"/>
            <a:ext cx="828092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/>
              <a:t>Záporná oxidační čísla mají zakončení </a:t>
            </a:r>
            <a:r>
              <a:rPr lang="cs-CZ" sz="2400" b="1" dirty="0">
                <a:solidFill>
                  <a:srgbClr val="FF0000"/>
                </a:solidFill>
              </a:rPr>
              <a:t>„- id“ </a:t>
            </a:r>
            <a:r>
              <a:rPr lang="cs-CZ" sz="2400" dirty="0"/>
              <a:t>(bez ohledu na velikost): oxid, </a:t>
            </a:r>
            <a:r>
              <a:rPr lang="cs-CZ" sz="2400" dirty="0" smtClean="0"/>
              <a:t>hydroxid, sulfid, chlorid …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7504" y="6073278"/>
            <a:ext cx="8928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Součet oxidačních čísel všech atomů v molekule je roven </a:t>
            </a:r>
            <a:r>
              <a:rPr lang="cs-CZ" sz="2400" b="1" dirty="0" smtClean="0">
                <a:solidFill>
                  <a:srgbClr val="FF0000"/>
                </a:solidFill>
              </a:rPr>
              <a:t>nule !!!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8" name="Šipka doprava se zářezem 7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179845" y="1103839"/>
            <a:ext cx="2470155" cy="461665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/>
              <a:t>Oxidační číslo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5576" y="980728"/>
            <a:ext cx="4051633" cy="707886"/>
          </a:xfrm>
          <a:prstGeom prst="rect">
            <a:avLst/>
          </a:prstGeom>
          <a:blipFill>
            <a:blip r:embed="rId5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HALOGENIDY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72713" y="2859324"/>
            <a:ext cx="3848204" cy="3046988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98000"/>
                  <a:shade val="25000"/>
                  <a:satMod val="250000"/>
                </a:schemeClr>
              </a:gs>
              <a:gs pos="84000">
                <a:schemeClr val="dk1">
                  <a:tint val="86000"/>
                  <a:satMod val="115000"/>
                </a:schemeClr>
              </a:gs>
              <a:gs pos="100000">
                <a:schemeClr val="dk1">
                  <a:tint val="50000"/>
                  <a:satMod val="15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38100">
            <a:solidFill>
              <a:schemeClr val="bg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 </a:t>
            </a:r>
            <a:r>
              <a:rPr lang="cs-CZ" sz="2400" dirty="0" smtClean="0">
                <a:solidFill>
                  <a:prstClr val="white"/>
                </a:solidFill>
              </a:rPr>
              <a:t>	</a:t>
            </a:r>
            <a:r>
              <a:rPr lang="cs-CZ" sz="2400" b="1" dirty="0" smtClean="0">
                <a:solidFill>
                  <a:prstClr val="white"/>
                </a:solidFill>
              </a:rPr>
              <a:t> - ný</a:t>
            </a:r>
            <a:r>
              <a:rPr lang="cs-CZ" sz="2400" dirty="0" smtClean="0">
                <a:solidFill>
                  <a:prstClr val="white"/>
                </a:solidFill>
              </a:rPr>
              <a:t>			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II</a:t>
            </a:r>
            <a:r>
              <a:rPr lang="cs-CZ" sz="2400" dirty="0" smtClean="0">
                <a:solidFill>
                  <a:prstClr val="white"/>
                </a:solidFill>
              </a:rPr>
              <a:t>	</a:t>
            </a:r>
            <a:r>
              <a:rPr lang="cs-CZ" sz="2400" b="1" dirty="0" smtClean="0">
                <a:solidFill>
                  <a:prstClr val="white"/>
                </a:solidFill>
              </a:rPr>
              <a:t> </a:t>
            </a:r>
            <a:r>
              <a:rPr lang="cs-CZ" sz="2400" b="1" dirty="0">
                <a:solidFill>
                  <a:prstClr val="white"/>
                </a:solidFill>
              </a:rPr>
              <a:t>- </a:t>
            </a:r>
            <a:r>
              <a:rPr lang="cs-CZ" sz="2400" b="1" dirty="0" err="1" smtClean="0">
                <a:solidFill>
                  <a:prstClr val="white"/>
                </a:solidFill>
              </a:rPr>
              <a:t>natý</a:t>
            </a:r>
            <a:r>
              <a:rPr lang="cs-CZ" sz="2400" dirty="0" smtClean="0">
                <a:solidFill>
                  <a:prstClr val="white"/>
                </a:solidFill>
              </a:rPr>
              <a:t>		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III</a:t>
            </a:r>
            <a:r>
              <a:rPr lang="cs-CZ" sz="2400" dirty="0" smtClean="0">
                <a:solidFill>
                  <a:prstClr val="white"/>
                </a:solidFill>
              </a:rPr>
              <a:t> 	 </a:t>
            </a:r>
            <a:r>
              <a:rPr lang="cs-CZ" sz="2400" b="1" dirty="0" smtClean="0">
                <a:solidFill>
                  <a:prstClr val="white"/>
                </a:solidFill>
              </a:rPr>
              <a:t>- </a:t>
            </a:r>
            <a:r>
              <a:rPr lang="cs-CZ" sz="2400" b="1" dirty="0" err="1">
                <a:solidFill>
                  <a:prstClr val="white"/>
                </a:solidFill>
              </a:rPr>
              <a:t>itý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  <a:r>
              <a:rPr lang="cs-CZ" sz="2400" dirty="0" smtClean="0">
                <a:solidFill>
                  <a:prstClr val="white"/>
                </a:solidFill>
              </a:rPr>
              <a:t>			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IV</a:t>
            </a:r>
            <a:r>
              <a:rPr lang="cs-CZ" sz="2400" dirty="0" smtClean="0">
                <a:solidFill>
                  <a:prstClr val="white"/>
                </a:solidFill>
              </a:rPr>
              <a:t>	</a:t>
            </a:r>
            <a:r>
              <a:rPr lang="cs-CZ" sz="2400" b="1" dirty="0" smtClean="0">
                <a:solidFill>
                  <a:prstClr val="white"/>
                </a:solidFill>
              </a:rPr>
              <a:t> </a:t>
            </a:r>
            <a:r>
              <a:rPr lang="cs-CZ" sz="2400" b="1" dirty="0">
                <a:solidFill>
                  <a:prstClr val="white"/>
                </a:solidFill>
              </a:rPr>
              <a:t>- </a:t>
            </a:r>
            <a:r>
              <a:rPr lang="cs-CZ" sz="2400" b="1" dirty="0" err="1" smtClean="0">
                <a:solidFill>
                  <a:prstClr val="white"/>
                </a:solidFill>
              </a:rPr>
              <a:t>ičitý</a:t>
            </a:r>
            <a:r>
              <a:rPr lang="cs-CZ" sz="2400" dirty="0" smtClean="0">
                <a:solidFill>
                  <a:prstClr val="white"/>
                </a:solidFill>
              </a:rPr>
              <a:t>	 	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V</a:t>
            </a:r>
            <a:r>
              <a:rPr lang="cs-CZ" sz="2400" dirty="0" smtClean="0">
                <a:solidFill>
                  <a:prstClr val="white"/>
                </a:solidFill>
              </a:rPr>
              <a:t>	 </a:t>
            </a:r>
            <a:r>
              <a:rPr lang="cs-CZ" sz="2400" b="1" dirty="0">
                <a:solidFill>
                  <a:prstClr val="white"/>
                </a:solidFill>
              </a:rPr>
              <a:t>- </a:t>
            </a:r>
            <a:r>
              <a:rPr lang="cs-CZ" sz="2400" b="1" dirty="0" err="1">
                <a:solidFill>
                  <a:prstClr val="white"/>
                </a:solidFill>
              </a:rPr>
              <a:t>ečný</a:t>
            </a:r>
            <a:r>
              <a:rPr lang="cs-CZ" sz="2400" b="1" dirty="0">
                <a:solidFill>
                  <a:prstClr val="white"/>
                </a:solidFill>
              </a:rPr>
              <a:t>, - </a:t>
            </a:r>
            <a:r>
              <a:rPr lang="cs-CZ" sz="2400" b="1" dirty="0" err="1" smtClean="0">
                <a:solidFill>
                  <a:prstClr val="white"/>
                </a:solidFill>
              </a:rPr>
              <a:t>ičný</a:t>
            </a:r>
            <a:r>
              <a:rPr lang="cs-CZ" sz="2400" dirty="0" smtClean="0">
                <a:solidFill>
                  <a:prstClr val="white"/>
                </a:solidFill>
              </a:rPr>
              <a:t>	</a:t>
            </a:r>
            <a:endParaRPr lang="cs-CZ" sz="2400" b="1" dirty="0">
              <a:solidFill>
                <a:prstClr val="white"/>
              </a:solidFill>
            </a:endParaRPr>
          </a:p>
          <a:p>
            <a:r>
              <a:rPr lang="fi-FI" sz="2400" b="1" dirty="0" smtClean="0">
                <a:solidFill>
                  <a:srgbClr val="FF0000"/>
                </a:solidFill>
              </a:rPr>
              <a:t>VI</a:t>
            </a:r>
            <a:r>
              <a:rPr lang="cs-CZ" sz="2400" dirty="0" smtClean="0">
                <a:solidFill>
                  <a:prstClr val="white"/>
                </a:solidFill>
              </a:rPr>
              <a:t>	</a:t>
            </a:r>
            <a:r>
              <a:rPr lang="fi-FI" sz="2400" dirty="0" smtClean="0">
                <a:solidFill>
                  <a:prstClr val="white"/>
                </a:solidFill>
              </a:rPr>
              <a:t> </a:t>
            </a:r>
            <a:r>
              <a:rPr lang="fi-FI" sz="2400" b="1" dirty="0">
                <a:solidFill>
                  <a:prstClr val="white"/>
                </a:solidFill>
              </a:rPr>
              <a:t>- ový </a:t>
            </a:r>
            <a:r>
              <a:rPr lang="cs-CZ" sz="2400" dirty="0" smtClean="0">
                <a:solidFill>
                  <a:prstClr val="white"/>
                </a:solidFill>
              </a:rPr>
              <a:t>			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VII</a:t>
            </a:r>
            <a:r>
              <a:rPr lang="cs-CZ" sz="2400" dirty="0" smtClean="0">
                <a:solidFill>
                  <a:prstClr val="white"/>
                </a:solidFill>
              </a:rPr>
              <a:t> 	 </a:t>
            </a:r>
            <a:r>
              <a:rPr lang="cs-CZ" sz="2400" b="1" dirty="0" smtClean="0">
                <a:solidFill>
                  <a:prstClr val="white"/>
                </a:solidFill>
              </a:rPr>
              <a:t>- </a:t>
            </a:r>
            <a:r>
              <a:rPr lang="cs-CZ" sz="2400" b="1" dirty="0" err="1" smtClean="0">
                <a:solidFill>
                  <a:prstClr val="white"/>
                </a:solidFill>
              </a:rPr>
              <a:t>istý</a:t>
            </a:r>
            <a:r>
              <a:rPr lang="cs-CZ" sz="2400" dirty="0" smtClean="0">
                <a:solidFill>
                  <a:prstClr val="white"/>
                </a:solidFill>
              </a:rPr>
              <a:t>			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VIII </a:t>
            </a:r>
            <a:r>
              <a:rPr lang="cs-CZ" sz="2400" dirty="0" smtClean="0">
                <a:solidFill>
                  <a:prstClr val="white"/>
                </a:solidFill>
              </a:rPr>
              <a:t>	 </a:t>
            </a:r>
            <a:r>
              <a:rPr lang="cs-CZ" sz="2400" b="1" dirty="0" smtClean="0">
                <a:solidFill>
                  <a:prstClr val="white"/>
                </a:solidFill>
              </a:rPr>
              <a:t>- </a:t>
            </a:r>
            <a:r>
              <a:rPr lang="cs-CZ" sz="2400" b="1" dirty="0" err="1">
                <a:solidFill>
                  <a:prstClr val="white"/>
                </a:solidFill>
              </a:rPr>
              <a:t>ičelý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  <a:r>
              <a:rPr lang="cs-CZ" sz="2400" dirty="0" smtClean="0">
                <a:solidFill>
                  <a:prstClr val="white"/>
                </a:solidFill>
              </a:rPr>
              <a:t>		</a:t>
            </a:r>
            <a:endParaRPr lang="cs-CZ" sz="2400" b="1" dirty="0">
              <a:solidFill>
                <a:prstClr val="white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523084" y="2874955"/>
            <a:ext cx="2013491" cy="1569660"/>
          </a:xfrm>
          <a:prstGeom prst="rect">
            <a:avLst/>
          </a:prstGeom>
          <a:gradFill flip="none" rotWithShape="1">
            <a:gsLst>
              <a:gs pos="0">
                <a:schemeClr val="dk1">
                  <a:tint val="98000"/>
                  <a:shade val="25000"/>
                  <a:satMod val="250000"/>
                </a:schemeClr>
              </a:gs>
              <a:gs pos="84000">
                <a:schemeClr val="dk1">
                  <a:tint val="86000"/>
                  <a:satMod val="115000"/>
                </a:schemeClr>
              </a:gs>
              <a:gs pos="100000">
                <a:schemeClr val="dk1">
                  <a:tint val="50000"/>
                  <a:satMod val="150000"/>
                </a:schemeClr>
              </a:gs>
            </a:gsLst>
            <a:lin ang="0" scaled="1"/>
            <a:tileRect/>
          </a:gradFill>
          <a:ln w="38100">
            <a:solidFill>
              <a:schemeClr val="bg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>
                <a:solidFill>
                  <a:srgbClr val="FFFF00"/>
                </a:solidFill>
              </a:rPr>
              <a:t>Koncovky kladných oxidačních </a:t>
            </a:r>
            <a:r>
              <a:rPr lang="cs-CZ" dirty="0" smtClean="0">
                <a:solidFill>
                  <a:srgbClr val="FFFF00"/>
                </a:solidFill>
              </a:rPr>
              <a:t>čísel.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517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10" grpId="0" animBg="1"/>
      <p:bldP spid="11" grpId="0" animBg="1"/>
      <p:bldP spid="12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30477" y="833977"/>
            <a:ext cx="4051633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>
              <a:defRPr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cs-CZ" dirty="0"/>
              <a:t>HALOGENIDY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5543" y="1681485"/>
            <a:ext cx="8132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>
                <a:solidFill>
                  <a:srgbClr val="FF0000"/>
                </a:solidFill>
              </a:rPr>
              <a:t>HALOGENIDY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/>
              <a:t>jsou </a:t>
            </a:r>
            <a:r>
              <a:rPr lang="cs-CZ" sz="2400" b="1" dirty="0"/>
              <a:t>dvouprvkové sloučeniny </a:t>
            </a:r>
            <a:r>
              <a:rPr lang="cs-CZ" sz="2400" b="1" dirty="0" smtClean="0"/>
              <a:t>halogenu ( -F, -Cl, -Br, -I) - oxidační </a:t>
            </a:r>
            <a:r>
              <a:rPr lang="cs-CZ" sz="2400" b="1" dirty="0"/>
              <a:t>číslo</a:t>
            </a:r>
            <a:r>
              <a:rPr lang="cs-CZ" sz="2400" dirty="0"/>
              <a:t> </a:t>
            </a:r>
            <a:r>
              <a:rPr lang="cs-CZ" sz="2400" b="1" dirty="0" smtClean="0"/>
              <a:t>vždy</a:t>
            </a:r>
            <a:r>
              <a:rPr lang="cs-CZ" sz="2400" dirty="0" smtClean="0"/>
              <a:t> </a:t>
            </a:r>
            <a:r>
              <a:rPr lang="cs-CZ" sz="2400" b="1" dirty="0">
                <a:solidFill>
                  <a:srgbClr val="FF0000"/>
                </a:solidFill>
              </a:rPr>
              <a:t>–</a:t>
            </a:r>
            <a:r>
              <a:rPr lang="cs-CZ" sz="2400" b="1" dirty="0" smtClean="0">
                <a:solidFill>
                  <a:srgbClr val="FF0000"/>
                </a:solidFill>
              </a:rPr>
              <a:t>I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9207" y="4555981"/>
            <a:ext cx="6885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název </a:t>
            </a:r>
            <a:r>
              <a:rPr lang="cs-CZ" sz="2400" dirty="0" smtClean="0"/>
              <a:t>   </a:t>
            </a:r>
            <a:r>
              <a:rPr lang="cs-CZ" sz="2400" b="1" dirty="0" smtClean="0">
                <a:solidFill>
                  <a:srgbClr val="0070C0"/>
                </a:solidFill>
              </a:rPr>
              <a:t>fluor</a:t>
            </a:r>
            <a:r>
              <a:rPr lang="cs-CZ" sz="2400" b="1" dirty="0" smtClean="0">
                <a:solidFill>
                  <a:srgbClr val="FF0000"/>
                </a:solidFill>
              </a:rPr>
              <a:t>     </a:t>
            </a:r>
            <a:r>
              <a:rPr lang="cs-CZ" sz="2400" b="1" dirty="0" smtClean="0">
                <a:solidFill>
                  <a:srgbClr val="0070C0"/>
                </a:solidFill>
              </a:rPr>
              <a:t>,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0070C0"/>
                </a:solidFill>
              </a:rPr>
              <a:t>chlor</a:t>
            </a:r>
            <a:r>
              <a:rPr lang="cs-CZ" sz="2400" b="1" dirty="0" smtClean="0">
                <a:solidFill>
                  <a:srgbClr val="FF0000"/>
                </a:solidFill>
              </a:rPr>
              <a:t>     </a:t>
            </a:r>
            <a:r>
              <a:rPr lang="cs-CZ" sz="2400" b="1" dirty="0" smtClean="0">
                <a:solidFill>
                  <a:srgbClr val="0070C0"/>
                </a:solidFill>
              </a:rPr>
              <a:t>, brom</a:t>
            </a:r>
            <a:r>
              <a:rPr lang="cs-CZ" sz="2400" b="1" dirty="0" smtClean="0">
                <a:solidFill>
                  <a:srgbClr val="FF0000"/>
                </a:solidFill>
              </a:rPr>
              <a:t>     </a:t>
            </a:r>
            <a:r>
              <a:rPr lang="cs-CZ" sz="2400" b="1" dirty="0" smtClean="0">
                <a:solidFill>
                  <a:srgbClr val="0070C0"/>
                </a:solidFill>
              </a:rPr>
              <a:t>,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0070C0"/>
                </a:solidFill>
              </a:rPr>
              <a:t>jod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01295" y="3450187"/>
            <a:ext cx="1518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 </a:t>
            </a:r>
            <a:r>
              <a:rPr lang="cs-CZ" sz="2000" b="1" dirty="0" smtClean="0"/>
              <a:t>koncovka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7895" y="2512482"/>
            <a:ext cx="1944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-id</a:t>
            </a:r>
            <a:endParaRPr lang="cs-CZ" sz="9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02858" y="4556274"/>
            <a:ext cx="5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66742" y="4555981"/>
            <a:ext cx="5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306902" y="4555981"/>
            <a:ext cx="5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74894" y="4553599"/>
            <a:ext cx="5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39207" y="4869160"/>
            <a:ext cx="832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Název</a:t>
            </a:r>
            <a:r>
              <a:rPr lang="cs-CZ" sz="2400" b="1" dirty="0" smtClean="0"/>
              <a:t>          </a:t>
            </a:r>
            <a:r>
              <a:rPr lang="cs-CZ" sz="2400" b="1" dirty="0" smtClean="0">
                <a:solidFill>
                  <a:srgbClr val="3333CC"/>
                </a:solidFill>
              </a:rPr>
              <a:t>podstatné </a:t>
            </a:r>
            <a:r>
              <a:rPr lang="cs-CZ" sz="2400" b="1" dirty="0">
                <a:solidFill>
                  <a:srgbClr val="3333CC"/>
                </a:solidFill>
              </a:rPr>
              <a:t>jméno      +      přídavné </a:t>
            </a:r>
            <a:r>
              <a:rPr lang="cs-CZ" sz="2400" b="1" dirty="0" smtClean="0">
                <a:solidFill>
                  <a:srgbClr val="3333CC"/>
                </a:solidFill>
              </a:rPr>
              <a:t>jméno</a:t>
            </a:r>
            <a:r>
              <a:rPr lang="cs-CZ" sz="2400" b="1" dirty="0" smtClean="0"/>
              <a:t> </a:t>
            </a:r>
            <a:endParaRPr lang="cs-CZ" sz="2400" b="1" dirty="0">
              <a:solidFill>
                <a:srgbClr val="3333CC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701295" y="4556063"/>
            <a:ext cx="998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70C0"/>
                </a:solidFill>
              </a:rPr>
              <a:t>fluor</a:t>
            </a:r>
            <a:endParaRPr lang="cs-CZ" sz="2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494524" y="4556342"/>
            <a:ext cx="576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id</a:t>
            </a:r>
            <a:endParaRPr lang="cs-CZ" sz="2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883491" y="5420250"/>
            <a:ext cx="3260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3333CC"/>
                </a:solidFill>
              </a:rPr>
              <a:t>název </a:t>
            </a:r>
            <a:r>
              <a:rPr lang="cs-CZ" sz="2400" b="1" dirty="0" smtClean="0">
                <a:solidFill>
                  <a:srgbClr val="3333CC"/>
                </a:solidFill>
              </a:rPr>
              <a:t>prvku    </a:t>
            </a:r>
            <a:r>
              <a:rPr lang="cs-CZ" sz="2400" b="1" dirty="0" smtClean="0">
                <a:solidFill>
                  <a:srgbClr val="FF0000"/>
                </a:solidFill>
              </a:rPr>
              <a:t>+</a:t>
            </a:r>
            <a:r>
              <a:rPr lang="cs-CZ" sz="2400" b="1" dirty="0" smtClean="0">
                <a:solidFill>
                  <a:srgbClr val="3333CC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koncovka kladného oxidačního </a:t>
            </a:r>
            <a:r>
              <a:rPr lang="cs-CZ" sz="2400" b="1" dirty="0" smtClean="0">
                <a:solidFill>
                  <a:srgbClr val="FF0000"/>
                </a:solidFill>
              </a:rPr>
              <a:t>čísla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7" name="Šipka doprava se zářezem 16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16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5E-6 0.06898 C 5E-6 0.09977 0.03889 0.13819 0.07066 0.13819 L 0.14132 0.13819 " pathEditMode="relative" rAng="0" ptsTypes="FfFF">
                                      <p:cBhvr>
                                        <p:cTn id="7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66" y="689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3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3333E-6 L -2.77778E-7 0.06898 C -2.77778E-7 0.09977 0.03854 0.13819 0.07014 0.13819 L 0.14045 0.13819 " pathEditMode="relative" rAng="0" ptsTypes="FfFF">
                                      <p:cBhvr>
                                        <p:cTn id="7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14" y="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5" grpId="0"/>
      <p:bldP spid="15" grpId="1"/>
      <p:bldP spid="16" grpId="0"/>
      <p:bldP spid="16" grpId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aoblený obdélník 20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21914" y="836712"/>
            <a:ext cx="4051633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HALOGENIDY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154459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VYTVÁŘENÍ </a:t>
            </a:r>
            <a:r>
              <a:rPr lang="cs-CZ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vzorce  z  názvu </a:t>
            </a:r>
            <a:endParaRPr lang="cs-CZ" sz="2800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96910" y="2852936"/>
            <a:ext cx="658367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1. </a:t>
            </a:r>
            <a:r>
              <a:rPr lang="cs-CZ" b="1" dirty="0" smtClean="0">
                <a:solidFill>
                  <a:srgbClr val="FF0000"/>
                </a:solidFill>
              </a:rPr>
              <a:t>pořadí </a:t>
            </a:r>
            <a:r>
              <a:rPr lang="cs-CZ" b="1" dirty="0">
                <a:solidFill>
                  <a:srgbClr val="FF0000"/>
                </a:solidFill>
              </a:rPr>
              <a:t>prvků </a:t>
            </a:r>
            <a:r>
              <a:rPr lang="cs-CZ" b="1" dirty="0"/>
              <a:t>ve vzorci </a:t>
            </a:r>
            <a:r>
              <a:rPr lang="cs-CZ" b="1" dirty="0" smtClean="0"/>
              <a:t>- píše se v obráceném pořadí</a:t>
            </a:r>
            <a:endParaRPr lang="cs-CZ" b="1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96911" y="3767336"/>
            <a:ext cx="3892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3. </a:t>
            </a:r>
            <a:r>
              <a:rPr lang="cs-CZ" b="1" dirty="0"/>
              <a:t>k</a:t>
            </a:r>
            <a:r>
              <a:rPr lang="cs-CZ" b="1" dirty="0" smtClean="0"/>
              <a:t>oncovka </a:t>
            </a:r>
            <a:r>
              <a:rPr lang="cs-CZ" b="1" dirty="0" smtClean="0">
                <a:solidFill>
                  <a:srgbClr val="3333CC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přídavného jména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96911" y="4224536"/>
            <a:ext cx="28648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4. </a:t>
            </a:r>
            <a:r>
              <a:rPr lang="cs-CZ" b="1" dirty="0" smtClean="0">
                <a:solidFill>
                  <a:srgbClr val="FF0000"/>
                </a:solidFill>
              </a:rPr>
              <a:t>oxidační </a:t>
            </a:r>
            <a:r>
              <a:rPr lang="cs-CZ" b="1" dirty="0">
                <a:solidFill>
                  <a:srgbClr val="FF0000"/>
                </a:solidFill>
              </a:rPr>
              <a:t>číslo</a:t>
            </a:r>
            <a:r>
              <a:rPr lang="cs-CZ" b="1" dirty="0">
                <a:solidFill>
                  <a:srgbClr val="3333CC"/>
                </a:solidFill>
              </a:rPr>
              <a:t> </a:t>
            </a:r>
            <a:r>
              <a:rPr lang="cs-CZ" b="1" dirty="0"/>
              <a:t>prvku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496912" y="4681736"/>
            <a:ext cx="501119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5. </a:t>
            </a:r>
            <a:r>
              <a:rPr lang="cs-CZ" b="1" dirty="0" smtClean="0">
                <a:solidFill>
                  <a:srgbClr val="FF0000"/>
                </a:solidFill>
              </a:rPr>
              <a:t>křížové pravidlo </a:t>
            </a:r>
            <a:r>
              <a:rPr lang="cs-CZ" b="1" dirty="0">
                <a:solidFill>
                  <a:srgbClr val="3333CC"/>
                </a:solidFill>
              </a:rPr>
              <a:t>(</a:t>
            </a:r>
            <a:r>
              <a:rPr lang="cs-CZ" b="1" dirty="0" smtClean="0">
                <a:solidFill>
                  <a:srgbClr val="3333CC"/>
                </a:solidFill>
              </a:rPr>
              <a:t>případné </a:t>
            </a:r>
            <a:r>
              <a:rPr lang="cs-CZ" b="1" dirty="0">
                <a:solidFill>
                  <a:srgbClr val="FF0000"/>
                </a:solidFill>
              </a:rPr>
              <a:t>„</a:t>
            </a:r>
            <a:r>
              <a:rPr lang="cs-CZ" b="1" dirty="0" smtClean="0">
                <a:solidFill>
                  <a:srgbClr val="FF0000"/>
                </a:solidFill>
              </a:rPr>
              <a:t>krácení“</a:t>
            </a:r>
            <a:r>
              <a:rPr lang="cs-CZ" b="1" dirty="0" smtClean="0">
                <a:solidFill>
                  <a:srgbClr val="3333CC"/>
                </a:solidFill>
              </a:rPr>
              <a:t>)</a:t>
            </a:r>
            <a:endParaRPr lang="cs-CZ" b="1" dirty="0">
              <a:solidFill>
                <a:srgbClr val="3333CC"/>
              </a:solidFill>
            </a:endParaRPr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496912" y="3310136"/>
            <a:ext cx="37529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</a:rPr>
              <a:t>2. </a:t>
            </a:r>
            <a:r>
              <a:rPr lang="cs-CZ" b="1" dirty="0" smtClean="0">
                <a:solidFill>
                  <a:srgbClr val="FF0000"/>
                </a:solidFill>
              </a:rPr>
              <a:t>oxidační </a:t>
            </a:r>
            <a:r>
              <a:rPr lang="cs-CZ" b="1" dirty="0">
                <a:solidFill>
                  <a:srgbClr val="FF0000"/>
                </a:solidFill>
              </a:rPr>
              <a:t>číslo</a:t>
            </a:r>
            <a:r>
              <a:rPr lang="cs-CZ" b="1" dirty="0">
                <a:solidFill>
                  <a:srgbClr val="3333CC"/>
                </a:solidFill>
              </a:rPr>
              <a:t> </a:t>
            </a:r>
            <a:r>
              <a:rPr lang="cs-CZ" b="1" dirty="0" smtClean="0"/>
              <a:t>halogenu </a:t>
            </a:r>
            <a:r>
              <a:rPr lang="cs-CZ" b="1" dirty="0" smtClean="0">
                <a:solidFill>
                  <a:srgbClr val="FF0000"/>
                </a:solidFill>
              </a:rPr>
              <a:t>(-I)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116943" y="4750095"/>
            <a:ext cx="206344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Al</a:t>
            </a:r>
            <a:endParaRPr lang="cs-CZ" sz="1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765031" y="4715473"/>
            <a:ext cx="1919623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sz="96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12000" dirty="0"/>
              <a:t>Cl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784440" y="4601881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III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8287280" y="4601881"/>
            <a:ext cx="9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8425830" y="5768246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955782" y="5719591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Přímá spojnice se šipkou 19"/>
          <p:cNvCxnSpPr/>
          <p:nvPr/>
        </p:nvCxnSpPr>
        <p:spPr>
          <a:xfrm>
            <a:off x="6300192" y="5445224"/>
            <a:ext cx="2125638" cy="1080120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6432512" y="5445224"/>
            <a:ext cx="2252143" cy="1008112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755576" y="2067818"/>
            <a:ext cx="4104456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</a:t>
            </a:r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hlorid hlinitý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3813666" y="2067818"/>
            <a:ext cx="8579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 err="1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itý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19" name="Šipka doprava se zářezem 18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662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4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4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9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7" grpId="1"/>
      <p:bldP spid="29" grpId="0" animBg="1"/>
      <p:bldP spid="30" grpId="0"/>
      <p:bldP spid="30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aoblený obdélník 15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21914" y="836712"/>
            <a:ext cx="4051633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HALOGENIDY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27658" y="2194151"/>
            <a:ext cx="4104456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luorid sodný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788024" y="2194003"/>
            <a:ext cx="910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ý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09839" y="3559334"/>
            <a:ext cx="2475782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</a:t>
            </a:r>
            <a:endParaRPr lang="cs-CZ" sz="1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08717" y="3527982"/>
            <a:ext cx="1330646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sz="96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12000" dirty="0" smtClean="0"/>
              <a:t>F</a:t>
            </a:r>
            <a:endParaRPr lang="cs-CZ" sz="1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08891" y="3411119"/>
            <a:ext cx="5125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031842" y="3411118"/>
            <a:ext cx="9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783989" y="4538422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084908" y="4528830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4165166" y="4280961"/>
            <a:ext cx="1866676" cy="981614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4452196" y="4280961"/>
            <a:ext cx="2185570" cy="940693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Šipka doprava se zářezem 14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885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4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4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4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  <p:bldP spid="5" grpId="0" animBg="1"/>
      <p:bldP spid="6" grpId="0"/>
      <p:bldP spid="6" grpId="1"/>
      <p:bldP spid="7" grpId="0"/>
      <p:bldP spid="8" grpId="0"/>
      <p:bldP spid="9" grpId="0"/>
      <p:bldP spid="10" grpId="0"/>
      <p:bldP spid="11" grpId="0"/>
      <p:bldP spid="11" grpId="1"/>
      <p:bldP spid="12" grpId="0"/>
      <p:bldP spid="1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aoblený obdélník 25"/>
          <p:cNvSpPr/>
          <p:nvPr/>
        </p:nvSpPr>
        <p:spPr>
          <a:xfrm>
            <a:off x="71881" y="692696"/>
            <a:ext cx="9000238" cy="616530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121914" y="836712"/>
            <a:ext cx="4051633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HALOGENIDY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55576" y="154459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VYTVÁŘENÍ </a:t>
            </a:r>
            <a:r>
              <a:rPr lang="cs-CZ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názvu ze vzorce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3801" y="2120960"/>
            <a:ext cx="2349465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cs-CZ" sz="12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</a:t>
            </a:r>
            <a:endParaRPr lang="cs-CZ" sz="12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9792" y="2089608"/>
            <a:ext cx="1276321" cy="193899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defPPr>
              <a:defRPr lang="cs-CZ"/>
            </a:defPPr>
            <a:lvl1pPr>
              <a:defRPr sz="9600" b="1" spc="5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defRPr>
            </a:lvl1pPr>
          </a:lstStyle>
          <a:p>
            <a:r>
              <a:rPr lang="cs-CZ" sz="12000" dirty="0" smtClean="0"/>
              <a:t>F</a:t>
            </a:r>
            <a:endParaRPr lang="cs-CZ" sz="1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35696" y="1972745"/>
            <a:ext cx="11639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IV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846154" y="1972744"/>
            <a:ext cx="9418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-I</a:t>
            </a:r>
            <a:endParaRPr lang="cs-CZ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024583" y="3100048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66214" y="3090456"/>
            <a:ext cx="6014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cs-CZ" sz="6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Přímá spojnice se šipkou 9"/>
          <p:cNvCxnSpPr>
            <a:stCxn id="8" idx="1"/>
          </p:cNvCxnSpPr>
          <p:nvPr/>
        </p:nvCxnSpPr>
        <p:spPr>
          <a:xfrm flipH="1" flipV="1">
            <a:off x="2417691" y="2842587"/>
            <a:ext cx="1606892" cy="811459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2507329" y="2842587"/>
            <a:ext cx="1801776" cy="940694"/>
          </a:xfrm>
          <a:prstGeom prst="straightConnector1">
            <a:avLst/>
          </a:prstGeom>
          <a:ln w="57150" cmpd="sng">
            <a:solidFill>
              <a:srgbClr val="0000FF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82654" y="4237527"/>
            <a:ext cx="412645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1.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pořadí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 smtClean="0">
                <a:latin typeface="Tahoma" pitchFamily="34" charset="0"/>
              </a:rPr>
              <a:t>názvů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 smtClean="0">
                <a:latin typeface="Tahoma" pitchFamily="34" charset="0"/>
              </a:rPr>
              <a:t>prvků </a:t>
            </a:r>
            <a:r>
              <a:rPr lang="cs-CZ" b="1" dirty="0">
                <a:latin typeface="Tahoma" pitchFamily="34" charset="0"/>
              </a:rPr>
              <a:t>je obrácené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182654" y="6215007"/>
            <a:ext cx="37529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5.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koncovku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>
                <a:latin typeface="Tahoma" pitchFamily="34" charset="0"/>
              </a:rPr>
              <a:t>přídavného jména</a:t>
            </a: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82654" y="5711770"/>
            <a:ext cx="27655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4. </a:t>
            </a:r>
            <a:r>
              <a:rPr lang="cs-CZ" b="1" dirty="0" smtClean="0">
                <a:latin typeface="Tahoma" pitchFamily="34" charset="0"/>
              </a:rPr>
              <a:t>oxidační </a:t>
            </a:r>
            <a:r>
              <a:rPr lang="cs-CZ" b="1" dirty="0">
                <a:latin typeface="Tahoma" pitchFamily="34" charset="0"/>
              </a:rPr>
              <a:t>číslo prvků</a:t>
            </a: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182654" y="5206945"/>
            <a:ext cx="2324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3.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křížové </a:t>
            </a:r>
            <a:r>
              <a:rPr lang="cs-CZ" b="1" dirty="0">
                <a:solidFill>
                  <a:srgbClr val="FF0000"/>
                </a:solidFill>
                <a:latin typeface="Tahoma" pitchFamily="34" charset="0"/>
              </a:rPr>
              <a:t>pravidlo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182654" y="4737491"/>
            <a:ext cx="347960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2. </a:t>
            </a:r>
            <a:r>
              <a:rPr lang="cs-CZ" b="1" dirty="0" smtClean="0">
                <a:solidFill>
                  <a:srgbClr val="FF0000"/>
                </a:solidFill>
                <a:latin typeface="Tahoma" pitchFamily="34" charset="0"/>
              </a:rPr>
              <a:t>halogenid</a:t>
            </a:r>
            <a:r>
              <a:rPr lang="cs-CZ" b="1" dirty="0" smtClean="0">
                <a:solidFill>
                  <a:srgbClr val="3333CC"/>
                </a:solidFill>
                <a:latin typeface="Tahoma" pitchFamily="34" charset="0"/>
              </a:rPr>
              <a:t> </a:t>
            </a:r>
            <a:r>
              <a:rPr lang="cs-CZ" b="1" dirty="0">
                <a:latin typeface="Tahoma" pitchFamily="34" charset="0"/>
              </a:rPr>
              <a:t>+ </a:t>
            </a:r>
            <a:r>
              <a:rPr lang="cs-CZ" b="1" dirty="0" smtClean="0">
                <a:latin typeface="Tahoma" pitchFamily="34" charset="0"/>
              </a:rPr>
              <a:t>název prvku</a:t>
            </a:r>
            <a:endParaRPr lang="cs-CZ" b="1" dirty="0">
              <a:latin typeface="Tahoma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654246" y="5206945"/>
            <a:ext cx="221389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cs-CZ" sz="4000" b="1" dirty="0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luorid</a:t>
            </a:r>
            <a:endParaRPr lang="cs-CZ" sz="4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868144" y="5206945"/>
            <a:ext cx="2887050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cs-CZ" sz="4000" b="1" dirty="0" err="1" smtClean="0">
                <a:solidFill>
                  <a:srgbClr val="00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křem</a:t>
            </a:r>
            <a:endParaRPr lang="cs-CZ" sz="4000" dirty="0">
              <a:solidFill>
                <a:srgbClr val="00FF99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7279319" y="5206945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ičitý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23" name="Šipka doprava se zářezem 22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415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mph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114" dur="4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9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9" grpId="1"/>
      <p:bldP spid="18" grpId="0"/>
      <p:bldP spid="19" grpId="0"/>
      <p:bldP spid="20" grpId="0"/>
      <p:bldP spid="21" grpId="0"/>
      <p:bldP spid="22" grpId="0"/>
      <p:bldP spid="24" grpId="0" animBg="1"/>
      <p:bldP spid="25" grpId="0" animBg="1"/>
      <p:bldP spid="27" grpId="0"/>
      <p:bldP spid="2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71881" y="620688"/>
            <a:ext cx="9000238" cy="6237312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79181"/>
              </p:ext>
            </p:extLst>
          </p:nvPr>
        </p:nvGraphicFramePr>
        <p:xfrm>
          <a:off x="755576" y="6215726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VIII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-ičelý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VIII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Os</a:t>
                      </a:r>
                      <a:r>
                        <a:rPr lang="cs-CZ" sz="3000" baseline="30000" dirty="0" smtClean="0"/>
                        <a:t>VIII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cs-CZ" sz="3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84615"/>
              </p:ext>
            </p:extLst>
          </p:nvPr>
        </p:nvGraphicFramePr>
        <p:xfrm>
          <a:off x="755576" y="5639662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VII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  -istý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VII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cs-CZ" sz="3000" baseline="30000" dirty="0" smtClean="0"/>
                        <a:t>VII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sz="3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604485"/>
              </p:ext>
            </p:extLst>
          </p:nvPr>
        </p:nvGraphicFramePr>
        <p:xfrm>
          <a:off x="755576" y="5063598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VI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-ový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VI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r>
                        <a:rPr lang="cs-CZ" sz="3000" baseline="30000" dirty="0" smtClean="0"/>
                        <a:t>VI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sz="3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859144"/>
              </p:ext>
            </p:extLst>
          </p:nvPr>
        </p:nvGraphicFramePr>
        <p:xfrm>
          <a:off x="755576" y="4055486"/>
          <a:ext cx="7689278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-ečný</a:t>
                      </a:r>
                    </a:p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-ičný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V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r>
                        <a:rPr lang="cs-CZ" sz="3000" baseline="30000" dirty="0" smtClean="0"/>
                        <a:t>V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r>
                        <a:rPr lang="cs-CZ" sz="3000" baseline="30000" dirty="0" smtClean="0"/>
                        <a:t>V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z="3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45148"/>
              </p:ext>
            </p:extLst>
          </p:nvPr>
        </p:nvGraphicFramePr>
        <p:xfrm>
          <a:off x="755576" y="3479422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IV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  -ičitý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IV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Si</a:t>
                      </a:r>
                      <a:r>
                        <a:rPr lang="cs-CZ" sz="3000" baseline="30000" dirty="0" smtClean="0"/>
                        <a:t>IV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sz="3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590124"/>
              </p:ext>
            </p:extLst>
          </p:nvPr>
        </p:nvGraphicFramePr>
        <p:xfrm>
          <a:off x="755576" y="2903358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III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-itý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III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="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Al</a:t>
                      </a:r>
                      <a:r>
                        <a:rPr lang="cs-CZ" sz="3000" baseline="30000" dirty="0" smtClean="0"/>
                        <a:t>III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Br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="1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sz="3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400977"/>
              </p:ext>
            </p:extLst>
          </p:nvPr>
        </p:nvGraphicFramePr>
        <p:xfrm>
          <a:off x="755576" y="2327294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-natý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Ca</a:t>
                      </a:r>
                      <a:r>
                        <a:rPr lang="cs-CZ" sz="3000" baseline="30000" dirty="0" smtClean="0"/>
                        <a:t>II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r>
                        <a:rPr lang="cs-CZ" sz="3000" baseline="30000" dirty="0" smtClean="0"/>
                        <a:t>-I</a:t>
                      </a:r>
                      <a:r>
                        <a:rPr lang="cs-CZ" sz="30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sz="3000" dirty="0" smtClean="0"/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062423"/>
              </p:ext>
            </p:extLst>
          </p:nvPr>
        </p:nvGraphicFramePr>
        <p:xfrm>
          <a:off x="755576" y="1751230"/>
          <a:ext cx="7689278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3000" b="1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endParaRPr lang="cs-CZ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-ný</a:t>
                      </a:r>
                      <a:endParaRPr lang="cs-CZ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 </a:t>
                      </a:r>
                      <a:r>
                        <a:rPr lang="cs-CZ" sz="3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r>
                        <a:rPr lang="cs-CZ" sz="3000" b="1" baseline="30000" dirty="0" smtClean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30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3000" baseline="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r>
                        <a:rPr lang="cs-CZ" sz="3000" baseline="30000" dirty="0" smtClean="0">
                          <a:solidFill>
                            <a:srgbClr val="FFFF00"/>
                          </a:solidFill>
                        </a:rPr>
                        <a:t>-I</a:t>
                      </a:r>
                      <a:endParaRPr lang="cs-CZ" sz="3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000" dirty="0" smtClean="0"/>
                        <a:t>   </a:t>
                      </a:r>
                      <a:r>
                        <a:rPr lang="cs-CZ" sz="3000" dirty="0" err="1" smtClean="0">
                          <a:solidFill>
                            <a:schemeClr val="tx1"/>
                          </a:solidFill>
                        </a:rPr>
                        <a:t>Na</a:t>
                      </a:r>
                      <a:r>
                        <a:rPr lang="cs-CZ" sz="3000" baseline="30000" dirty="0" err="1" smtClean="0"/>
                        <a:t>I</a:t>
                      </a:r>
                      <a:r>
                        <a:rPr lang="cs-CZ" sz="3000" baseline="0" dirty="0" err="1" smtClean="0">
                          <a:solidFill>
                            <a:schemeClr val="tx1"/>
                          </a:solidFill>
                        </a:rPr>
                        <a:t>Cl</a:t>
                      </a:r>
                      <a:r>
                        <a:rPr lang="cs-CZ" sz="3000" baseline="30000" dirty="0" smtClean="0"/>
                        <a:t>-I</a:t>
                      </a:r>
                      <a:endParaRPr lang="cs-CZ" sz="3000" dirty="0"/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98468"/>
              </p:ext>
            </p:extLst>
          </p:nvPr>
        </p:nvGraphicFramePr>
        <p:xfrm>
          <a:off x="755576" y="1103158"/>
          <a:ext cx="768927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800"/>
                <a:gridCol w="1656184"/>
                <a:gridCol w="2208584"/>
                <a:gridCol w="25767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Oxidační číslo</a:t>
                      </a:r>
                      <a:endParaRPr lang="cs-CZ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koncovka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Obecný vzorec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 anchor="ctr">
                    <a:cell3D prstMaterial="dkEdge">
                      <a:bevel prst="convex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611560" y="662250"/>
            <a:ext cx="8014771" cy="461665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r>
              <a:rPr lang="cs-CZ" sz="2400" dirty="0"/>
              <a:t>HALOGENIDY (-I)– tabulka      </a:t>
            </a:r>
            <a:r>
              <a:rPr lang="en-US" sz="2400" dirty="0"/>
              <a:t>[</a:t>
            </a:r>
            <a:r>
              <a:rPr lang="cs-CZ" sz="2400" dirty="0"/>
              <a:t>HYDROXIDY(-I)</a:t>
            </a:r>
            <a:r>
              <a:rPr lang="en-US" sz="2400" dirty="0"/>
              <a:t>]</a:t>
            </a:r>
            <a:endParaRPr lang="cs-CZ" sz="2400" dirty="0"/>
          </a:p>
        </p:txBody>
      </p:sp>
      <p:sp>
        <p:nvSpPr>
          <p:cNvPr id="13" name="Šipka doprava se zářezem 12">
            <a:hlinkClick r:id="rId5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244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</TotalTime>
  <Words>794</Words>
  <Application>Microsoft Office PowerPoint</Application>
  <PresentationFormat>Předvádění na obrazovce (4:3)</PresentationFormat>
  <Paragraphs>264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Tok</vt:lpstr>
      <vt:lpstr>1_Tok</vt:lpstr>
      <vt:lpstr>2_Tok</vt:lpstr>
      <vt:lpstr>Prezentace aplikace PowerPoint</vt:lpstr>
      <vt:lpstr>Chemické názvosloví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 halogenidy, hydroxidy</dc:title>
  <dc:creator>Lenovo</dc:creator>
  <cp:lastModifiedBy>Lenovo</cp:lastModifiedBy>
  <cp:revision>189</cp:revision>
  <dcterms:created xsi:type="dcterms:W3CDTF">2013-01-17T10:37:52Z</dcterms:created>
  <dcterms:modified xsi:type="dcterms:W3CDTF">2013-05-24T06:02:41Z</dcterms:modified>
</cp:coreProperties>
</file>