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72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46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3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79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78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66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68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2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96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62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13.04.2013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VY_32_INOVACE_14_Ch_ACH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Měď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mědi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MĚĎ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CUPRUM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err="1" smtClean="0">
                <a:solidFill>
                  <a:srgbClr val="FF0000"/>
                </a:solidFill>
              </a:rPr>
              <a:t>Cu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29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29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29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I.B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63,5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1,9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06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ZANDERANDER</a:t>
            </a:r>
            <a:r>
              <a:rPr lang="cs-CZ" sz="1200" dirty="0"/>
              <a:t>, Jonathan. </a:t>
            </a:r>
            <a:r>
              <a:rPr lang="cs-CZ" sz="1200" i="1" dirty="0"/>
              <a:t>Soubor: NatCopper.jpg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http://commons.wikimedia.org/wiki/File:NatCopper.jpg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WEDEL</a:t>
            </a:r>
            <a:r>
              <a:rPr lang="cs-CZ" sz="1200" dirty="0"/>
              <a:t>, </a:t>
            </a:r>
            <a:r>
              <a:rPr lang="cs-CZ" sz="1200" dirty="0" err="1"/>
              <a:t>Søren</a:t>
            </a:r>
            <a:r>
              <a:rPr lang="cs-CZ" sz="1200" dirty="0"/>
              <a:t> </a:t>
            </a:r>
            <a:r>
              <a:rPr lang="cs-CZ" sz="1200" dirty="0" err="1"/>
              <a:t>Nielsen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Flametest</a:t>
            </a:r>
            <a:r>
              <a:rPr lang="cs-CZ" sz="1200" i="1" dirty="0"/>
              <a:t> - Cu.swn.jpg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http://commons.wikimedia.org/wiki/File:Flametest--Cu.swn.jpg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</a:t>
            </a:r>
            <a:r>
              <a:rPr lang="cs-CZ" sz="1200" dirty="0"/>
              <a:t> </a:t>
            </a:r>
            <a:r>
              <a:rPr lang="cs-CZ" sz="1200" dirty="0" smtClean="0"/>
              <a:t>  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chalkopyrit perou.jpg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http://commons.wikimedia.org/wiki/File:Chalcopyrite_perou.jpg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 </a:t>
            </a:r>
            <a:r>
              <a:rPr lang="cs-CZ" sz="1200" dirty="0" smtClean="0"/>
              <a:t>  MINERÁLNÍ </a:t>
            </a:r>
            <a:r>
              <a:rPr lang="cs-CZ" sz="1200" dirty="0"/>
              <a:t>INFORMAČNÍ INSTITUT USA. </a:t>
            </a:r>
            <a:r>
              <a:rPr lang="cs-CZ" sz="1200" i="1" dirty="0"/>
              <a:t>Soubor: Chalcocite.jpg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http://commons.wikimedia.org/wiki/File:Chalcocite.jpg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914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</a:t>
            </a:r>
            <a:r>
              <a:rPr lang="cs-CZ" sz="1200" dirty="0" smtClean="0"/>
              <a:t> </a:t>
            </a:r>
            <a:r>
              <a:rPr lang="cs-CZ" sz="1200" dirty="0"/>
              <a:t>LAVINSKY, Robert. </a:t>
            </a:r>
            <a:r>
              <a:rPr lang="cs-CZ" sz="1200" i="1" dirty="0"/>
              <a:t>Soubor: Bournonite-Quartz-bournonitequartzyaogangxianchina.jpg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http://commons.wikimedia.org/wiki/File:Bournonite-Quartz-bournonitequartzyaogangxianchina.jpg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914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</a:t>
            </a:r>
            <a:r>
              <a:rPr lang="cs-CZ" sz="1200" dirty="0"/>
              <a:t> </a:t>
            </a:r>
            <a:r>
              <a:rPr lang="cs-CZ" sz="1200" dirty="0" smtClean="0"/>
              <a:t>  E</a:t>
            </a:r>
            <a:r>
              <a:rPr lang="cs-CZ" sz="1200" dirty="0"/>
              <a:t>. ZIMBRES; EPAMINONDAS, Tom. </a:t>
            </a:r>
            <a:r>
              <a:rPr lang="cs-CZ" sz="1200" i="1" dirty="0"/>
              <a:t>Soubor: </a:t>
            </a:r>
            <a:r>
              <a:rPr lang="cs-CZ" sz="1200" i="1" dirty="0" err="1"/>
              <a:t>Bournite</a:t>
            </a:r>
            <a:r>
              <a:rPr lang="cs-CZ" sz="1200" i="1" dirty="0"/>
              <a:t> iridescence.jpg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http://commons.wikimedia.org/wiki/File:Bournite_iridescence.jpg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198807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</a:t>
            </a:r>
            <a:r>
              <a:rPr lang="cs-CZ" sz="1200" dirty="0"/>
              <a:t> </a:t>
            </a:r>
            <a:r>
              <a:rPr lang="cs-CZ" sz="1200" dirty="0" smtClean="0"/>
              <a:t>  MAYER</a:t>
            </a:r>
            <a:r>
              <a:rPr lang="cs-CZ" sz="1200" dirty="0"/>
              <a:t>, Daniel; DRBOB. </a:t>
            </a:r>
            <a:r>
              <a:rPr lang="cs-CZ" sz="1200" i="1" dirty="0"/>
              <a:t>Soubor: </a:t>
            </a:r>
            <a:r>
              <a:rPr lang="cs-CZ" sz="1200" i="1" dirty="0" err="1"/>
              <a:t>Cubic</a:t>
            </a:r>
            <a:r>
              <a:rPr lang="cs-CZ" sz="1200" i="1" dirty="0"/>
              <a:t>-face-</a:t>
            </a:r>
            <a:r>
              <a:rPr lang="cs-CZ" sz="1200" i="1" dirty="0" err="1"/>
              <a:t>centered.svg</a:t>
            </a:r>
            <a:r>
              <a:rPr lang="cs-CZ" sz="1200" i="1" dirty="0"/>
              <a:t>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http://http://commons.wikimedia.org/wiki/File:Cubic-face-centered.svg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http://hubblesite.org/gallery/album/nebula/pr2013012a/large_web/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-36512" y="3371514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-36512" y="383317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</a:t>
            </a:r>
            <a:r>
              <a:rPr lang="cs-CZ" sz="1200" dirty="0"/>
              <a:t> </a:t>
            </a:r>
            <a:r>
              <a:rPr lang="cs-CZ" sz="1200" dirty="0" smtClean="0"/>
              <a:t>  </a:t>
            </a:r>
            <a:r>
              <a:rPr lang="cs-CZ" sz="1200" dirty="0"/>
              <a:t>LAVINSKY, Robert. </a:t>
            </a:r>
            <a:r>
              <a:rPr lang="cs-CZ" sz="1200" i="1" dirty="0"/>
              <a:t>Soubor: Malachit-62603.jpg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http://commons.wikimedia.org/wiki/File:Malachite-62603.jpg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en-US" sz="1200" dirty="0" smtClean="0"/>
              <a:t>AUTOR </a:t>
            </a:r>
            <a:r>
              <a:rPr lang="en-US" sz="1200" dirty="0"/>
              <a:t>NEUVEDEN. </a:t>
            </a:r>
            <a:r>
              <a:rPr lang="en-US" sz="1200" i="1" dirty="0" err="1"/>
              <a:t>Soubor</a:t>
            </a:r>
            <a:r>
              <a:rPr lang="en-US" sz="1200" i="1" dirty="0"/>
              <a:t>: Malachite figure.jpg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http://commons.wikimedia.org/wiki/File:Malachite_figure.jpg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HUNT</a:t>
            </a:r>
            <a:r>
              <a:rPr lang="cs-CZ" sz="1200" dirty="0"/>
              <a:t>, </a:t>
            </a:r>
            <a:r>
              <a:rPr lang="cs-CZ" sz="1200" dirty="0" err="1"/>
              <a:t>Eric</a:t>
            </a:r>
            <a:r>
              <a:rPr lang="cs-CZ" sz="1200" dirty="0"/>
              <a:t>. </a:t>
            </a:r>
            <a:r>
              <a:rPr lang="cs-CZ" sz="1200" i="1" dirty="0"/>
              <a:t>Soubor: Azurit z China.jpg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commons.wikimedia.org/wiki/File:Azurite_from_China.jpg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 </a:t>
            </a:r>
            <a:r>
              <a:rPr lang="cs-CZ" sz="1200" dirty="0"/>
              <a:t>DESCOUENS,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 :Cuprite.jpg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http://commons.wikimedia.org/wiki/File:Cuprite.jpg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</a:t>
            </a:r>
            <a:r>
              <a:rPr lang="cs-CZ" sz="1200" dirty="0"/>
              <a:t> </a:t>
            </a:r>
            <a:r>
              <a:rPr lang="cs-CZ" sz="1200" dirty="0" smtClean="0"/>
              <a:t>  ZANDER</a:t>
            </a:r>
            <a:r>
              <a:rPr lang="cs-CZ" sz="1200" dirty="0"/>
              <a:t>, Jon. </a:t>
            </a:r>
            <a:r>
              <a:rPr lang="cs-CZ" sz="1200" i="1" dirty="0"/>
              <a:t>Soubor: Malachit Makro 43.jpg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http://commons.wikimedia.org/wiki/File:Malachite_Macro_43.jpg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STROMBER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Dachrinne</a:t>
            </a:r>
            <a:r>
              <a:rPr lang="cs-CZ" sz="1200" i="1" dirty="0"/>
              <a:t> &amp; Einlaufstutzen.JPG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http://commons.wikimedia.org/wiki/File:Dachrinne%26Einlaufstutzen.JPG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MAKSIM</a:t>
            </a:r>
            <a:r>
              <a:rPr lang="cs-CZ" sz="1200" dirty="0"/>
              <a:t>. </a:t>
            </a:r>
            <a:r>
              <a:rPr lang="cs-CZ" sz="1200" i="1" dirty="0"/>
              <a:t>Soubor: Kupra tubo.jpg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http://commons.wikimedia.org/wiki/File:Kupra_tubo.jpg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74553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KOZÁK</a:t>
            </a:r>
            <a:r>
              <a:rPr lang="cs-CZ" sz="1200" dirty="0"/>
              <a:t>, Ladislav; DENDROFIL. </a:t>
            </a:r>
            <a:r>
              <a:rPr lang="cs-CZ" sz="1200" i="1" dirty="0"/>
              <a:t>Soubor: Mince 10Kč vzor 2003 rubová strana.jpg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http://commons.wikimedia.org/wiki/File:Mince_10K%C4%8D_vzor_2003_rubov%C3%A1_strana.jpg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92189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</a:t>
            </a:r>
            <a:r>
              <a:rPr lang="cs-CZ" sz="1200" dirty="0"/>
              <a:t> </a:t>
            </a:r>
            <a:r>
              <a:rPr lang="cs-CZ" sz="1200" dirty="0" smtClean="0"/>
              <a:t>  AEPLI</a:t>
            </a:r>
            <a:r>
              <a:rPr lang="cs-CZ" sz="1200" dirty="0"/>
              <a:t>, Norbert. </a:t>
            </a:r>
            <a:r>
              <a:rPr lang="cs-CZ" sz="1200" i="1" dirty="0"/>
              <a:t>Soubor: Kostel </a:t>
            </a:r>
            <a:r>
              <a:rPr lang="cs-CZ" sz="1200" i="1" dirty="0" err="1"/>
              <a:t>Budweis</a:t>
            </a:r>
            <a:r>
              <a:rPr lang="cs-CZ" sz="1200" i="1" dirty="0"/>
              <a:t> 065.jpg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http://commons.wikimedia.org/wiki/File:Budweis_Church_065.JPG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38522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ZUREKS</a:t>
            </a:r>
            <a:r>
              <a:rPr lang="cs-CZ" sz="1200" dirty="0"/>
              <a:t>. </a:t>
            </a:r>
            <a:r>
              <a:rPr lang="cs-CZ" sz="1200" i="1" dirty="0"/>
              <a:t>Soubor: Stator a rotor by Zureks.JPG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http://commons.wikimedia.org/wiki/File:Stator_and_rotor_by_Zureks.JPG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84533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</a:t>
            </a:r>
            <a:r>
              <a:rPr lang="en-US" sz="1200" dirty="0"/>
              <a:t> SERYCH. </a:t>
            </a:r>
            <a:r>
              <a:rPr lang="en-US" sz="1200" i="1" dirty="0" err="1"/>
              <a:t>Soubor</a:t>
            </a:r>
            <a:r>
              <a:rPr lang="en-US" sz="1200" i="1" dirty="0"/>
              <a:t>: EPROM Intel C1702A (2) jpg.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http://commons.wikimedia.org/wiki/File:EPROM_Intel_C1702A_(2).jpg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30699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en-US" sz="1200" dirty="0" smtClean="0"/>
              <a:t> </a:t>
            </a:r>
            <a:r>
              <a:rPr lang="en-US" sz="1200" dirty="0"/>
              <a:t>SERYCH. </a:t>
            </a:r>
            <a:r>
              <a:rPr lang="en-US" sz="1200" i="1" dirty="0" err="1"/>
              <a:t>Soubor</a:t>
            </a:r>
            <a:r>
              <a:rPr lang="en-US" sz="1200" i="1" dirty="0"/>
              <a:t>: EPROM střední.jpg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http://commons.wikimedia.org/wiki/File:Eprom-st%C5%99edn%C3%AD.jpg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1713582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2175247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</a:t>
            </a:r>
            <a:r>
              <a:rPr lang="cs-CZ" sz="1200" dirty="0"/>
              <a:t> </a:t>
            </a:r>
            <a:r>
              <a:rPr lang="cs-CZ" sz="1200" dirty="0" smtClean="0"/>
              <a:t>  </a:t>
            </a:r>
            <a:r>
              <a:rPr lang="cs-CZ" sz="1200" dirty="0"/>
              <a:t>AUTOR NEUVEDEN. </a:t>
            </a:r>
            <a:r>
              <a:rPr lang="cs-CZ" sz="1200" i="1" dirty="0"/>
              <a:t>Soubor: </a:t>
            </a:r>
            <a:r>
              <a:rPr lang="cs-CZ" sz="1200" i="1" dirty="0" err="1"/>
              <a:t>Chenonceau</a:t>
            </a:r>
            <a:r>
              <a:rPr lang="cs-CZ" sz="1200" i="1" dirty="0"/>
              <a:t> Kuchyně Stove.jpg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http://commons.wikimedia.org/wiki/File:Chenonceau_Kitchen_Stove.jpg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4437112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TextovéPole 2"/>
          <p:cNvSpPr txBox="1"/>
          <p:nvPr/>
        </p:nvSpPr>
        <p:spPr>
          <a:xfrm>
            <a:off x="1605725" y="3933056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4749244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562118" y="5083883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833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MĚĎ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006540" y="4453081"/>
            <a:ext cx="3996444" cy="92333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dirty="0"/>
              <a:t> </a:t>
            </a:r>
            <a:r>
              <a:rPr lang="cs-CZ" dirty="0" err="1" smtClean="0"/>
              <a:t>eneolit</a:t>
            </a:r>
            <a:r>
              <a:rPr lang="cs-CZ" dirty="0" smtClean="0"/>
              <a:t> - doba </a:t>
            </a:r>
            <a:r>
              <a:rPr lang="cs-CZ" dirty="0"/>
              <a:t>měděná (4000 př. n. l. </a:t>
            </a:r>
            <a:r>
              <a:rPr lang="cs-CZ" dirty="0" smtClean="0"/>
              <a:t> </a:t>
            </a:r>
            <a:r>
              <a:rPr lang="cs-CZ" dirty="0"/>
              <a:t>na Blízkém východě 3500 př. n. l</a:t>
            </a:r>
            <a:r>
              <a:rPr lang="cs-CZ" dirty="0" smtClean="0"/>
              <a:t>.</a:t>
            </a:r>
          </a:p>
          <a:p>
            <a:pPr algn="ctr"/>
            <a:r>
              <a:rPr lang="cs-CZ" dirty="0" smtClean="0"/>
              <a:t> </a:t>
            </a:r>
            <a:r>
              <a:rPr lang="cs-CZ" dirty="0"/>
              <a:t>ve střední Evropě 2200 př. n. l.)</a:t>
            </a:r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" y="980728"/>
            <a:ext cx="9054134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63,54</a:t>
            </a:r>
          </a:p>
          <a:p>
            <a:pPr algn="ctr"/>
            <a:r>
              <a:rPr lang="cs-CZ" sz="4000" b="1" baseline="-25000" dirty="0" smtClean="0"/>
              <a:t>29</a:t>
            </a:r>
            <a:r>
              <a:rPr lang="cs-CZ" sz="4000" b="1" dirty="0" smtClean="0"/>
              <a:t>Cu</a:t>
            </a:r>
          </a:p>
          <a:p>
            <a:pPr algn="ctr"/>
            <a:r>
              <a:rPr lang="cs-CZ" dirty="0" smtClean="0"/>
              <a:t>MĚĎ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Cuprum</a:t>
            </a:r>
            <a:endParaRPr lang="cs-CZ" sz="1600" i="1" dirty="0" smtClean="0"/>
          </a:p>
          <a:p>
            <a:pPr algn="ctr"/>
            <a:r>
              <a:rPr lang="cs-CZ" dirty="0" smtClean="0"/>
              <a:t>1,90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95935" y="5589240"/>
            <a:ext cx="4968553" cy="64633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b="1" dirty="0">
                <a:solidFill>
                  <a:schemeClr val="dk1"/>
                </a:solidFill>
              </a:rPr>
              <a:t>Tento prvek </a:t>
            </a:r>
            <a:r>
              <a:rPr lang="cs-CZ" b="1" dirty="0" smtClean="0">
                <a:solidFill>
                  <a:schemeClr val="dk1"/>
                </a:solidFill>
              </a:rPr>
              <a:t> je </a:t>
            </a:r>
            <a:r>
              <a:rPr lang="cs-CZ" b="1" dirty="0">
                <a:solidFill>
                  <a:schemeClr val="dk1"/>
                </a:solidFill>
              </a:rPr>
              <a:t>známý již od starověku. </a:t>
            </a:r>
          </a:p>
          <a:p>
            <a:pPr algn="ctr"/>
            <a:r>
              <a:rPr lang="cs-CZ" b="1" dirty="0">
                <a:solidFill>
                  <a:schemeClr val="dk1"/>
                </a:solidFill>
              </a:rPr>
              <a:t>Není znám konkrétní objevitel.</a:t>
            </a:r>
          </a:p>
        </p:txBody>
      </p: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-27384"/>
            <a:ext cx="9144000" cy="6890716"/>
          </a:xfrm>
          <a:prstGeom prst="roundRect">
            <a:avLst>
              <a:gd name="adj" fmla="val 1149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3" name="Skupina 32"/>
          <p:cNvGrpSpPr/>
          <p:nvPr/>
        </p:nvGrpSpPr>
        <p:grpSpPr>
          <a:xfrm>
            <a:off x="6355993" y="574222"/>
            <a:ext cx="1760779" cy="1462352"/>
            <a:chOff x="6296784" y="1262592"/>
            <a:chExt cx="1760779" cy="1462352"/>
          </a:xfrm>
        </p:grpSpPr>
        <p:sp>
          <p:nvSpPr>
            <p:cNvPr id="34" name="TextovéPole 33"/>
            <p:cNvSpPr txBox="1"/>
            <p:nvPr/>
          </p:nvSpPr>
          <p:spPr>
            <a:xfrm>
              <a:off x="7409491" y="24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784" y="1262592"/>
              <a:ext cx="1201709" cy="140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Skupina 6"/>
          <p:cNvGrpSpPr/>
          <p:nvPr/>
        </p:nvGrpSpPr>
        <p:grpSpPr>
          <a:xfrm>
            <a:off x="7062399" y="1955209"/>
            <a:ext cx="2055236" cy="1948051"/>
            <a:chOff x="7062399" y="1955209"/>
            <a:chExt cx="2055236" cy="1948051"/>
          </a:xfrm>
        </p:grpSpPr>
        <p:pic>
          <p:nvPicPr>
            <p:cNvPr id="6" name="Picture 2" descr="Soubor: NatCopp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701" y="2009801"/>
              <a:ext cx="2000934" cy="189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7062399" y="195520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Obr.4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621100" y="5345154"/>
            <a:ext cx="1144114" cy="1518178"/>
            <a:chOff x="7621100" y="5345154"/>
            <a:chExt cx="1144114" cy="15181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722" y="5345154"/>
              <a:ext cx="763492" cy="151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7621100" y="658633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Obr.5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90818" y="5660570"/>
            <a:ext cx="968708" cy="586234"/>
            <a:chOff x="3832808" y="2338710"/>
            <a:chExt cx="968708" cy="586234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808" y="23387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153444" y="26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Obr.6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6846826" y="5660570"/>
            <a:ext cx="968747" cy="586234"/>
            <a:chOff x="4788816" y="2338710"/>
            <a:chExt cx="968747" cy="586234"/>
          </a:xfrm>
        </p:grpSpPr>
        <p:pic>
          <p:nvPicPr>
            <p:cNvPr id="40" name="Obrázek 39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816" y="23387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ovéPole 40"/>
            <p:cNvSpPr txBox="1"/>
            <p:nvPr/>
          </p:nvSpPr>
          <p:spPr>
            <a:xfrm>
              <a:off x="5109491" y="26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899592" y="33560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941282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762" y="171715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měkký, tažný a houževnatý kov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3761" y="2178824"/>
            <a:ext cx="395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poměrně těžký kov</a:t>
            </a:r>
            <a:r>
              <a:rPr lang="cs-CZ" sz="24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3760" y="4078614"/>
            <a:ext cx="79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>
                <a:solidFill>
                  <a:schemeClr val="bg1"/>
                </a:solidFill>
              </a:rPr>
              <a:t>oranžovo-červená</a:t>
            </a:r>
            <a:r>
              <a:rPr lang="cs-CZ" sz="2400" b="1" dirty="0" smtClean="0">
                <a:solidFill>
                  <a:prstClr val="white"/>
                </a:solidFill>
              </a:rPr>
              <a:t>, lesklá, </a:t>
            </a:r>
            <a:r>
              <a:rPr lang="cs-CZ" sz="2400" b="1" dirty="0">
                <a:solidFill>
                  <a:prstClr val="white"/>
                </a:solidFill>
              </a:rPr>
              <a:t> krychlová struktura </a:t>
            </a:r>
            <a:r>
              <a:rPr lang="cs-CZ" sz="2400" b="1" dirty="0" smtClean="0">
                <a:solidFill>
                  <a:prstClr val="white"/>
                </a:solidFill>
              </a:rPr>
              <a:t> 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172400" y="26064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3762" y="2640489"/>
            <a:ext cx="641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tání     +</a:t>
            </a:r>
            <a:r>
              <a:rPr lang="cs-CZ" sz="2400" b="1" dirty="0">
                <a:solidFill>
                  <a:schemeClr val="bg1"/>
                </a:solidFill>
              </a:rPr>
              <a:t>1084,62 °C (1357,77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83762" y="3116962"/>
            <a:ext cx="617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  +</a:t>
            </a:r>
            <a:r>
              <a:rPr lang="cs-CZ" sz="2400" b="1" dirty="0">
                <a:solidFill>
                  <a:schemeClr val="bg1"/>
                </a:solidFill>
              </a:rPr>
              <a:t>2562 °C (2835 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3762" y="4540279"/>
            <a:ext cx="914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P</a:t>
            </a:r>
            <a:r>
              <a:rPr lang="cs-CZ" sz="2400" b="1" dirty="0" smtClean="0">
                <a:solidFill>
                  <a:schemeClr val="bg1"/>
                </a:solidFill>
              </a:rPr>
              <a:t>ůsobením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O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>
                <a:solidFill>
                  <a:schemeClr val="bg1"/>
                </a:solidFill>
              </a:rPr>
              <a:t>atmosférické vlhkosti a </a:t>
            </a:r>
            <a:r>
              <a:rPr lang="cs-CZ" sz="2400" b="1" dirty="0" smtClean="0">
                <a:solidFill>
                  <a:schemeClr val="bg1"/>
                </a:solidFill>
              </a:rPr>
              <a:t>CO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2 </a:t>
            </a:r>
            <a:r>
              <a:rPr lang="cs-CZ" sz="2400" b="1" dirty="0">
                <a:solidFill>
                  <a:schemeClr val="bg1"/>
                </a:solidFill>
              </a:rPr>
              <a:t>se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pokrývá tenkou </a:t>
            </a:r>
            <a:r>
              <a:rPr lang="cs-CZ" sz="2400" b="1" dirty="0">
                <a:solidFill>
                  <a:schemeClr val="bg1"/>
                </a:solidFill>
              </a:rPr>
              <a:t>vrstvičkou zeleného zásaditého uhličitanu měďnatého (CuCO</a:t>
            </a:r>
            <a:r>
              <a:rPr lang="cs-CZ" sz="2400" b="1" baseline="-25000" dirty="0">
                <a:solidFill>
                  <a:schemeClr val="bg1"/>
                </a:solidFill>
              </a:rPr>
              <a:t>3</a:t>
            </a:r>
            <a:r>
              <a:rPr lang="cs-CZ" sz="2400" b="1" dirty="0">
                <a:solidFill>
                  <a:schemeClr val="bg1"/>
                </a:solidFill>
              </a:rPr>
              <a:t> . </a:t>
            </a:r>
            <a:r>
              <a:rPr lang="cs-CZ" sz="2400" b="1" dirty="0" err="1">
                <a:solidFill>
                  <a:schemeClr val="bg1"/>
                </a:solidFill>
              </a:rPr>
              <a:t>Cu</a:t>
            </a:r>
            <a:r>
              <a:rPr lang="cs-CZ" sz="2400" b="1" dirty="0">
                <a:solidFill>
                  <a:schemeClr val="bg1"/>
                </a:solidFill>
              </a:rPr>
              <a:t>(OH)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) – měděnkou, která ji účinně chrání proti další </a:t>
            </a:r>
            <a:r>
              <a:rPr lang="cs-CZ" sz="2400" b="1" dirty="0" smtClean="0">
                <a:solidFill>
                  <a:schemeClr val="bg1"/>
                </a:solidFill>
              </a:rPr>
              <a:t>korozi.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79512" y="3600400"/>
            <a:ext cx="522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vysoká elektrická vodivost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9513" y="6120680"/>
            <a:ext cx="635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p</a:t>
            </a:r>
            <a:r>
              <a:rPr lang="cs-CZ" sz="2400" b="1" dirty="0" smtClean="0">
                <a:solidFill>
                  <a:schemeClr val="bg1"/>
                </a:solidFill>
              </a:rPr>
              <a:t>lamenová </a:t>
            </a:r>
            <a:r>
              <a:rPr lang="cs-CZ" sz="2400" b="1" dirty="0">
                <a:solidFill>
                  <a:schemeClr val="bg1"/>
                </a:solidFill>
              </a:rPr>
              <a:t>zkouška měďnaté soli</a:t>
            </a:r>
          </a:p>
        </p:txBody>
      </p:sp>
    </p:spTree>
    <p:extLst>
      <p:ext uri="{BB962C8B-B14F-4D97-AF65-F5344CB8AC3E}">
        <p14:creationId xmlns:p14="http://schemas.microsoft.com/office/powerpoint/2010/main" val="5627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  <p:bldP spid="1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188640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764704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028384" y="11663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Obr.8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88392" y="1370472"/>
            <a:ext cx="884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rozpouští se ve </a:t>
            </a:r>
            <a:r>
              <a:rPr lang="cs-CZ" sz="2400" b="1" dirty="0">
                <a:solidFill>
                  <a:schemeClr val="bg1"/>
                </a:solidFill>
              </a:rPr>
              <a:t>zředěné kyselině dusičné za vývoje </a:t>
            </a:r>
            <a:r>
              <a:rPr lang="cs-CZ" sz="2400" b="1" dirty="0" smtClean="0">
                <a:solidFill>
                  <a:schemeClr val="bg1"/>
                </a:solidFill>
              </a:rPr>
              <a:t>   oxidu </a:t>
            </a:r>
            <a:r>
              <a:rPr lang="cs-CZ" sz="2400" b="1" dirty="0">
                <a:solidFill>
                  <a:schemeClr val="bg1"/>
                </a:solidFill>
              </a:rPr>
              <a:t>dusnatého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8393" y="2201421"/>
            <a:ext cx="746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 </a:t>
            </a:r>
            <a:r>
              <a:rPr lang="pt-BR" sz="2400" b="1" dirty="0">
                <a:solidFill>
                  <a:schemeClr val="bg1"/>
                </a:solidFill>
              </a:rPr>
              <a:t>3Cu + 8HNO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 → 3Cu(NO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 + 2NO + 4H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 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2366" y="2670277"/>
            <a:ext cx="897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v koncentrované kyselině dusičné za vývoje oxidu dusičitého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72367" y="3501226"/>
            <a:ext cx="746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Cu + 4HNO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 → Cu(NO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 + 2NO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 + 2H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1422" y="3953166"/>
            <a:ext cx="897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v koncentrované kyselině sírové za vzniku oxidu siřičitého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31423" y="4784115"/>
            <a:ext cx="746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Cu + 2H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SO</a:t>
            </a:r>
            <a:r>
              <a:rPr lang="pt-BR" sz="2400" b="1" baseline="-25000" dirty="0">
                <a:solidFill>
                  <a:schemeClr val="bg1"/>
                </a:solidFill>
              </a:rPr>
              <a:t>4</a:t>
            </a:r>
            <a:r>
              <a:rPr lang="pt-BR" sz="2400" b="1" dirty="0">
                <a:solidFill>
                  <a:schemeClr val="bg1"/>
                </a:solidFill>
              </a:rPr>
              <a:t> → CuSO</a:t>
            </a:r>
            <a:r>
              <a:rPr lang="pt-BR" sz="2400" b="1" baseline="-25000" dirty="0">
                <a:solidFill>
                  <a:schemeClr val="bg1"/>
                </a:solidFill>
              </a:rPr>
              <a:t>4</a:t>
            </a:r>
            <a:r>
              <a:rPr lang="pt-BR" sz="2400" b="1" dirty="0">
                <a:solidFill>
                  <a:schemeClr val="bg1"/>
                </a:solidFill>
              </a:rPr>
              <a:t> + SO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 + 2H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7528" y="5223524"/>
            <a:ext cx="897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v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roztocích alkalických kyanidů se rozpouští za vývoje vodíku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27528" y="6054473"/>
            <a:ext cx="854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2Cu + 4KCN + 2H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 → 2K[Cu(CN)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] + 2KOH + 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19" grpId="0"/>
      <p:bldP spid="23" grpId="0"/>
      <p:bldP spid="14" grpId="0"/>
      <p:bldP spid="15" grpId="0"/>
      <p:bldP spid="16" grpId="0"/>
      <p:bldP spid="17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179512" y="39369"/>
            <a:ext cx="8820474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7373944" y="5283663"/>
            <a:ext cx="1464290" cy="1418502"/>
            <a:chOff x="7373944" y="5283663"/>
            <a:chExt cx="1464290" cy="1418502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954" y="5289490"/>
              <a:ext cx="1142280" cy="141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7373944" y="528366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</a:t>
              </a:r>
              <a:r>
                <a:rPr lang="cs-CZ" sz="1200" b="1" dirty="0" smtClean="0">
                  <a:solidFill>
                    <a:schemeClr val="bg1"/>
                  </a:solidFill>
                </a:rPr>
                <a:t>r.16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914438" y="5299944"/>
            <a:ext cx="1630169" cy="1365650"/>
            <a:chOff x="6296847" y="5624047"/>
            <a:chExt cx="1334835" cy="1118345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658" y="5654724"/>
              <a:ext cx="1247024" cy="108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ovéPole 56"/>
            <p:cNvSpPr txBox="1"/>
            <p:nvPr/>
          </p:nvSpPr>
          <p:spPr>
            <a:xfrm>
              <a:off x="6296847" y="562404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803393" y="4210222"/>
            <a:ext cx="1988129" cy="1073441"/>
            <a:chOff x="6613040" y="4576774"/>
            <a:chExt cx="1988129" cy="1073441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40" y="4576774"/>
              <a:ext cx="1863134" cy="103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7792512" y="5373216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170045" y="3724019"/>
            <a:ext cx="1490187" cy="1433173"/>
            <a:chOff x="5170045" y="4228075"/>
            <a:chExt cx="1433466" cy="134148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903" y="4287091"/>
              <a:ext cx="1381608" cy="128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5170045" y="422807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Obr.13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910269" y="2776574"/>
            <a:ext cx="2054219" cy="1497471"/>
            <a:chOff x="6237411" y="3789119"/>
            <a:chExt cx="1942791" cy="135787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411" y="3789119"/>
              <a:ext cx="1565759" cy="127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7371545" y="486999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</a:t>
              </a:r>
              <a:r>
                <a:rPr lang="cs-CZ" sz="1200" b="1" dirty="0" smtClean="0">
                  <a:solidFill>
                    <a:prstClr val="black"/>
                  </a:solidFill>
                </a:rPr>
                <a:t>.12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660232" y="85568"/>
            <a:ext cx="1606862" cy="1141735"/>
            <a:chOff x="6547091" y="2781944"/>
            <a:chExt cx="1798511" cy="13392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091" y="2781944"/>
              <a:ext cx="1689327" cy="129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7536945" y="3844179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Obr.10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444208" y="1241752"/>
            <a:ext cx="1800200" cy="1534822"/>
            <a:chOff x="6282760" y="2920115"/>
            <a:chExt cx="1777500" cy="147877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760" y="2920368"/>
              <a:ext cx="1313576" cy="147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7251603" y="292011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427984" y="739755"/>
            <a:ext cx="2016224" cy="1393101"/>
            <a:chOff x="4535157" y="1966636"/>
            <a:chExt cx="2011934" cy="1356225"/>
          </a:xfrm>
        </p:grpSpPr>
        <p:pic>
          <p:nvPicPr>
            <p:cNvPr id="2050" name="Picture 2" descr="Soubor: chalkopyrit perou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749" y="2021228"/>
              <a:ext cx="1957342" cy="1301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4535157" y="1966636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545883" y="5549042"/>
            <a:ext cx="2242141" cy="1308957"/>
            <a:chOff x="4195391" y="5685029"/>
            <a:chExt cx="1877231" cy="98508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850" y="5685029"/>
              <a:ext cx="1233772" cy="985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ovéPole 52"/>
            <p:cNvSpPr txBox="1"/>
            <p:nvPr/>
          </p:nvSpPr>
          <p:spPr>
            <a:xfrm>
              <a:off x="4195391" y="638681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255892" y="5108965"/>
            <a:ext cx="496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malachit CuCO</a:t>
            </a:r>
            <a:r>
              <a:rPr lang="cs-CZ" sz="2400" b="1" baseline="-25000" dirty="0"/>
              <a:t>3</a:t>
            </a:r>
            <a:r>
              <a:rPr lang="cs-CZ" sz="2400" b="1" dirty="0"/>
              <a:t> </a:t>
            </a:r>
            <a:r>
              <a:rPr lang="cs-CZ" sz="2400" b="1" dirty="0" smtClean="0"/>
              <a:t>· </a:t>
            </a:r>
            <a:r>
              <a:rPr lang="cs-CZ" sz="2400" b="1" dirty="0" err="1"/>
              <a:t>Cu</a:t>
            </a:r>
            <a:r>
              <a:rPr lang="cs-CZ" sz="2400" b="1" dirty="0"/>
              <a:t>(OH)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73825" y="5579921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azurit 2 CuCO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156001"/>
            <a:ext cx="2160240" cy="584775"/>
          </a:xfrm>
          <a:prstGeom prst="rect">
            <a:avLst/>
          </a:pr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689674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1812185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308129"/>
            <a:ext cx="44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vzácně se vyskytuje ryzí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31" y="2388249"/>
            <a:ext cx="24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minerály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5892" y="2849914"/>
            <a:ext cx="602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chalkopyrit </a:t>
            </a:r>
            <a:r>
              <a:rPr lang="cs-CZ" sz="2400" b="1" dirty="0" smtClean="0"/>
              <a:t>(kyz měděný) </a:t>
            </a:r>
            <a:r>
              <a:rPr lang="cs-CZ" sz="2400" b="1" dirty="0"/>
              <a:t>CuFeS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5892" y="3311579"/>
            <a:ext cx="590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cs-CZ" sz="2400" b="1" dirty="0" err="1"/>
              <a:t>chalkozin</a:t>
            </a:r>
            <a:r>
              <a:rPr lang="cs-CZ" sz="2400" b="1" dirty="0"/>
              <a:t> </a:t>
            </a:r>
            <a:r>
              <a:rPr lang="cs-CZ" sz="2400" b="1" dirty="0" smtClean="0"/>
              <a:t>(leštěnec měděný) </a:t>
            </a:r>
            <a:r>
              <a:rPr lang="cs-CZ" sz="2400" b="1" dirty="0"/>
              <a:t>Cu</a:t>
            </a:r>
            <a:r>
              <a:rPr lang="cs-CZ" sz="2400" b="1" baseline="-25000" dirty="0"/>
              <a:t>2</a:t>
            </a:r>
            <a:r>
              <a:rPr lang="cs-CZ" sz="2400" b="1" dirty="0"/>
              <a:t>S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51520" y="3723970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 bornit Cu</a:t>
            </a:r>
            <a:r>
              <a:rPr lang="cs-CZ" sz="2400" b="1" baseline="-25000" dirty="0"/>
              <a:t>3</a:t>
            </a:r>
            <a:r>
              <a:rPr lang="cs-CZ" sz="2400" b="1" dirty="0"/>
              <a:t>FeS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1520" y="418563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bournonit</a:t>
            </a:r>
            <a:r>
              <a:rPr lang="cs-CZ" sz="2400" b="1" dirty="0"/>
              <a:t> (</a:t>
            </a:r>
            <a:r>
              <a:rPr lang="cs-CZ" sz="2400" b="1" dirty="0" smtClean="0"/>
              <a:t>Cu</a:t>
            </a:r>
            <a:r>
              <a:rPr lang="cs-CZ" sz="2400" b="1" baseline="-25000" dirty="0" smtClean="0"/>
              <a:t>2</a:t>
            </a:r>
            <a:r>
              <a:rPr lang="cs-CZ" sz="2400" b="1" dirty="0"/>
              <a:t> ·</a:t>
            </a:r>
            <a:r>
              <a:rPr lang="cs-CZ" sz="2400" b="1" dirty="0" smtClean="0"/>
              <a:t> </a:t>
            </a:r>
            <a:r>
              <a:rPr lang="cs-CZ" sz="2400" b="1" dirty="0" err="1"/>
              <a:t>Pb</a:t>
            </a:r>
            <a:r>
              <a:rPr lang="cs-CZ" sz="2400" b="1" dirty="0"/>
              <a:t>)</a:t>
            </a:r>
            <a:r>
              <a:rPr lang="cs-CZ" sz="2400" b="1" baseline="-25000" dirty="0"/>
              <a:t>3</a:t>
            </a:r>
            <a:r>
              <a:rPr lang="cs-CZ" sz="2400" b="1" dirty="0"/>
              <a:t>[SbS</a:t>
            </a:r>
            <a:r>
              <a:rPr lang="cs-CZ" sz="2400" b="1" baseline="-25000" dirty="0"/>
              <a:t>3</a:t>
            </a:r>
            <a:r>
              <a:rPr lang="cs-CZ" sz="2400" b="1" dirty="0"/>
              <a:t>]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55892" y="4647300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kuprit Cu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7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42" grpId="0"/>
      <p:bldP spid="18" grpId="0" animBg="1"/>
      <p:bldP spid="19" grpId="0" animBg="1"/>
      <p:bldP spid="20" grpId="0" animBg="1"/>
      <p:bldP spid="21" grpId="0"/>
      <p:bldP spid="26" grpId="0"/>
      <p:bldP spid="29" grpId="0"/>
      <p:bldP spid="31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16632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722512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Výroba </a:t>
            </a:r>
            <a:r>
              <a:rPr lang="cs-CZ" sz="2400" b="1" dirty="0"/>
              <a:t>mědi ze sulfidických rud se provádí ve třech základních </a:t>
            </a:r>
            <a:r>
              <a:rPr lang="cs-CZ" sz="2400" b="1" dirty="0" smtClean="0"/>
              <a:t>krocích.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3" y="2509739"/>
            <a:ext cx="8856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Tavení na měděný lech (kamínek) za přidání koksu a </a:t>
            </a:r>
            <a:r>
              <a:rPr lang="cs-CZ" sz="2400" b="1" dirty="0" smtClean="0"/>
              <a:t>oxidu křemičitého </a:t>
            </a:r>
            <a:r>
              <a:rPr lang="cs-CZ" sz="2400" b="1" dirty="0"/>
              <a:t>při teplotě 1400 °</a:t>
            </a:r>
            <a:r>
              <a:rPr lang="cs-CZ" sz="2400" b="1" dirty="0" smtClean="0"/>
              <a:t>C - </a:t>
            </a:r>
            <a:r>
              <a:rPr lang="pt-BR" sz="2400" b="1" dirty="0" smtClean="0"/>
              <a:t>Cu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cs-CZ" sz="2400" b="1" dirty="0" smtClean="0"/>
              <a:t> opět přejde </a:t>
            </a:r>
            <a:r>
              <a:rPr lang="pt-BR" sz="2400" b="1" dirty="0" smtClean="0"/>
              <a:t>Cu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S</a:t>
            </a:r>
            <a:r>
              <a:rPr lang="cs-CZ" sz="2400" b="1" dirty="0" smtClean="0"/>
              <a:t> - odstranění</a:t>
            </a:r>
            <a:r>
              <a:rPr lang="cs-CZ" sz="2400" b="1" dirty="0"/>
              <a:t> </a:t>
            </a:r>
            <a:r>
              <a:rPr lang="cs-CZ" sz="2400" b="1" dirty="0" smtClean="0"/>
              <a:t>sulfidu železnatého</a:t>
            </a:r>
            <a:r>
              <a:rPr lang="cs-CZ" sz="2400" b="1" dirty="0"/>
              <a:t> </a:t>
            </a:r>
            <a:r>
              <a:rPr lang="cs-CZ" sz="2400" b="1" dirty="0" err="1"/>
              <a:t>FeS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3" y="1573635"/>
            <a:ext cx="856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Pražení - převedení </a:t>
            </a:r>
            <a:r>
              <a:rPr lang="cs-CZ" sz="2400" b="1" dirty="0"/>
              <a:t> sulfidů na </a:t>
            </a:r>
            <a:r>
              <a:rPr lang="cs-CZ" sz="2400" b="1" dirty="0" smtClean="0"/>
              <a:t>oxidy.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60693" y="3719353"/>
            <a:ext cx="764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2CuO </a:t>
            </a:r>
            <a:r>
              <a:rPr lang="pl-PL" sz="2400" b="1" dirty="0"/>
              <a:t>+ FeS + C + SiO</a:t>
            </a:r>
            <a:r>
              <a:rPr lang="pl-PL" sz="2400" b="1" baseline="-25000" dirty="0"/>
              <a:t>2</a:t>
            </a:r>
            <a:r>
              <a:rPr lang="pl-PL" sz="2400" b="1" dirty="0"/>
              <a:t> → Cu</a:t>
            </a:r>
            <a:r>
              <a:rPr lang="pl-PL" sz="2400" b="1" baseline="-25000" dirty="0"/>
              <a:t>2</a:t>
            </a:r>
            <a:r>
              <a:rPr lang="pl-PL" sz="2400" b="1" dirty="0"/>
              <a:t>S + FeSiO</a:t>
            </a:r>
            <a:r>
              <a:rPr lang="pl-PL" sz="2400" b="1" baseline="-25000" dirty="0"/>
              <a:t>3</a:t>
            </a:r>
            <a:r>
              <a:rPr lang="pl-PL" sz="2400" b="1" dirty="0"/>
              <a:t> + CO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6024" y="418101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 smtClean="0"/>
              <a:t>Oxidace </a:t>
            </a:r>
            <a:r>
              <a:rPr lang="cs-CZ" sz="2400" b="1" dirty="0"/>
              <a:t>sulfidu měďného na oxid měďnatý, který energicky reaguje se sulfidem měďným na kovovou měď.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087725" y="4891233"/>
            <a:ext cx="47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2Cu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 </a:t>
            </a:r>
            <a:r>
              <a:rPr lang="cs-CZ" sz="2400" b="1" dirty="0"/>
              <a:t>+ Cu</a:t>
            </a:r>
            <a:r>
              <a:rPr lang="cs-CZ" sz="2400" b="1" baseline="-25000" dirty="0"/>
              <a:t>2</a:t>
            </a:r>
            <a:r>
              <a:rPr lang="cs-CZ" sz="2400" b="1" dirty="0"/>
              <a:t>S → </a:t>
            </a:r>
            <a:r>
              <a:rPr lang="cs-CZ" sz="2400" b="1" dirty="0" smtClean="0"/>
              <a:t>6Cu </a:t>
            </a:r>
            <a:r>
              <a:rPr lang="cs-CZ" sz="2400" b="1" dirty="0"/>
              <a:t>+ SO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7584" y="202452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2Cu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S </a:t>
            </a:r>
            <a:r>
              <a:rPr lang="pt-BR" sz="2400" b="1" dirty="0"/>
              <a:t>+ </a:t>
            </a:r>
            <a:r>
              <a:rPr lang="pt-BR" sz="2400" b="1" dirty="0" smtClean="0"/>
              <a:t>3O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→ </a:t>
            </a:r>
            <a:r>
              <a:rPr lang="pt-BR" sz="2400" b="1" dirty="0" smtClean="0"/>
              <a:t>2Cu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 </a:t>
            </a:r>
            <a:r>
              <a:rPr lang="pt-BR" sz="2400" b="1" dirty="0"/>
              <a:t>+ </a:t>
            </a:r>
            <a:r>
              <a:rPr lang="pt-BR" sz="2400" b="1" dirty="0" smtClean="0"/>
              <a:t>2SO</a:t>
            </a:r>
            <a:r>
              <a:rPr lang="pt-BR" sz="2400" b="1" baseline="-25000" dirty="0" smtClean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6024" y="5381347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Surová </a:t>
            </a:r>
            <a:r>
              <a:rPr lang="cs-CZ" sz="2400" b="1" dirty="0" smtClean="0"/>
              <a:t>měď </a:t>
            </a:r>
            <a:r>
              <a:rPr lang="cs-CZ" sz="2400" b="1" dirty="0"/>
              <a:t>se čistí </a:t>
            </a:r>
            <a:r>
              <a:rPr lang="cs-CZ" sz="2400" b="1" dirty="0" smtClean="0"/>
              <a:t>elektrolyticky. </a:t>
            </a:r>
            <a:r>
              <a:rPr lang="cs-CZ" sz="2400" b="1" dirty="0"/>
              <a:t>Anodou je surová měď, jako elektrolyt se užívá kyselý roztok síranu měďnatého CuSO</a:t>
            </a:r>
            <a:r>
              <a:rPr lang="cs-CZ" sz="2400" b="1" baseline="-25000" dirty="0"/>
              <a:t>4</a:t>
            </a:r>
            <a:r>
              <a:rPr lang="cs-CZ" sz="2400" b="1" dirty="0"/>
              <a:t> a katodu tvoří čistá měď. 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2" grpId="0"/>
      <p:bldP spid="15" grpId="0"/>
      <p:bldP spid="17" grpId="0"/>
      <p:bldP spid="18" grpId="0"/>
      <p:bldP spid="1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6164874" y="2331618"/>
            <a:ext cx="2859558" cy="3213351"/>
            <a:chOff x="6164874" y="2331618"/>
            <a:chExt cx="2859558" cy="32133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255" y="2348880"/>
              <a:ext cx="2840177" cy="319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6164874" y="2331618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619671" y="4225105"/>
            <a:ext cx="4148744" cy="1233200"/>
            <a:chOff x="1619671" y="4225105"/>
            <a:chExt cx="4148744" cy="1233200"/>
          </a:xfrm>
        </p:grpSpPr>
        <p:grpSp>
          <p:nvGrpSpPr>
            <p:cNvPr id="11" name="Skupina 10"/>
            <p:cNvGrpSpPr/>
            <p:nvPr/>
          </p:nvGrpSpPr>
          <p:grpSpPr>
            <a:xfrm>
              <a:off x="1619671" y="4238277"/>
              <a:ext cx="1783827" cy="1220028"/>
              <a:chOff x="1366150" y="3916543"/>
              <a:chExt cx="2147547" cy="1550938"/>
            </a:xfrm>
          </p:grpSpPr>
          <p:pic>
            <p:nvPicPr>
              <p:cNvPr id="3080" name="Picture 8" descr="Soubor: Mince 10Kč vzor 2003 rubová strana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150" y="3916543"/>
                <a:ext cx="1592855" cy="1550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ovéPole 32"/>
              <p:cNvSpPr txBox="1"/>
              <p:nvPr/>
            </p:nvSpPr>
            <p:spPr>
              <a:xfrm>
                <a:off x="2611214" y="5126966"/>
                <a:ext cx="902483" cy="3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prstClr val="black"/>
                    </a:solidFill>
                  </a:rPr>
                  <a:t>Obr.20</a:t>
                </a:r>
                <a:endParaRPr lang="cs-CZ" sz="1200" b="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114" y="4225105"/>
              <a:ext cx="2414301" cy="122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Skupina 9"/>
          <p:cNvGrpSpPr/>
          <p:nvPr/>
        </p:nvGrpSpPr>
        <p:grpSpPr>
          <a:xfrm>
            <a:off x="1946548" y="2258566"/>
            <a:ext cx="2625452" cy="1314450"/>
            <a:chOff x="1946548" y="2258566"/>
            <a:chExt cx="2625452" cy="1314450"/>
          </a:xfrm>
        </p:grpSpPr>
        <p:pic>
          <p:nvPicPr>
            <p:cNvPr id="3078" name="Picture 6" descr="Soubor: Kupra tub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548" y="2258566"/>
              <a:ext cx="251460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3763343" y="329601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364088" y="116632"/>
            <a:ext cx="2363903" cy="1694727"/>
            <a:chOff x="6399919" y="1240053"/>
            <a:chExt cx="2363903" cy="1694727"/>
          </a:xfrm>
        </p:grpSpPr>
        <p:pic>
          <p:nvPicPr>
            <p:cNvPr id="3076" name="Picture 4" descr="Soubor: Dachrinne &amp; Einlaufstutze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247" y="1240053"/>
              <a:ext cx="2317575" cy="1694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6399919" y="264876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899" y="5541039"/>
            <a:ext cx="8208517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Střešní </a:t>
            </a:r>
            <a:r>
              <a:rPr lang="cs-CZ" dirty="0"/>
              <a:t>krytiny </a:t>
            </a:r>
            <a:r>
              <a:rPr lang="cs-CZ" dirty="0" smtClean="0"/>
              <a:t>- </a:t>
            </a:r>
            <a:r>
              <a:rPr lang="cs-CZ" dirty="0"/>
              <a:t>vzhledem k vysokým nákladům především pro pokrývání střech chrámů, věží, historických staveb a </a:t>
            </a:r>
            <a:r>
              <a:rPr lang="cs-CZ" dirty="0" smtClean="0"/>
              <a:t>podobně.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8293" y="764704"/>
            <a:ext cx="4463707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/>
              <a:t>odolných okapů 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a </a:t>
            </a:r>
            <a:r>
              <a:rPr lang="cs-CZ" dirty="0"/>
              <a:t>střešních doplňků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8292" y="1700808"/>
            <a:ext cx="511178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/>
              <a:t>rozvody technických plynů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8293" y="3615407"/>
            <a:ext cx="273551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výroba </a:t>
            </a:r>
            <a:r>
              <a:rPr lang="cs-CZ" dirty="0"/>
              <a:t>mincí</a:t>
            </a:r>
          </a:p>
        </p:txBody>
      </p:sp>
    </p:spTree>
    <p:extLst>
      <p:ext uri="{BB962C8B-B14F-4D97-AF65-F5344CB8AC3E}">
        <p14:creationId xmlns:p14="http://schemas.microsoft.com/office/powerpoint/2010/main" val="7870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4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004048" y="4764831"/>
            <a:ext cx="3956726" cy="2043060"/>
            <a:chOff x="5004048" y="4764831"/>
            <a:chExt cx="3956726" cy="20430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764831"/>
              <a:ext cx="3956726" cy="204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004048" y="653089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Obr.25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799519" y="2938592"/>
            <a:ext cx="1762455" cy="1409812"/>
            <a:chOff x="2799519" y="3442648"/>
            <a:chExt cx="1762455" cy="1409812"/>
          </a:xfrm>
        </p:grpSpPr>
        <p:pic>
          <p:nvPicPr>
            <p:cNvPr id="4102" name="Picture 6" descr="Soubor: EPROM střední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517594"/>
              <a:ext cx="1718166" cy="1334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2799519" y="3442648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FFFF00"/>
                  </a:solidFill>
                </a:rPr>
                <a:t>Obr.24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98748" y="3013537"/>
            <a:ext cx="2057028" cy="1285738"/>
            <a:chOff x="498748" y="3517593"/>
            <a:chExt cx="2057028" cy="1285738"/>
          </a:xfrm>
        </p:grpSpPr>
        <p:pic>
          <p:nvPicPr>
            <p:cNvPr id="4100" name="Picture 4" descr="Soubor: EPROM Intel C1702A (2) jpg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48" y="3517593"/>
              <a:ext cx="1985020" cy="1272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1747119" y="452633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040242" y="2136646"/>
            <a:ext cx="2920532" cy="2069927"/>
            <a:chOff x="6040242" y="2280662"/>
            <a:chExt cx="2920532" cy="2069927"/>
          </a:xfrm>
        </p:grpSpPr>
        <p:pic>
          <p:nvPicPr>
            <p:cNvPr id="4098" name="Picture 2" descr="Soubor: Stator a rotor by Zurek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242" y="2280662"/>
              <a:ext cx="2920532" cy="20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6040242" y="228066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3" y="836712"/>
            <a:ext cx="8208124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elektrické vodiče </a:t>
            </a:r>
            <a:r>
              <a:rPr lang="cs-CZ" dirty="0"/>
              <a:t>jak pro průmyslové aplikace (</a:t>
            </a:r>
            <a:r>
              <a:rPr lang="cs-CZ" dirty="0" smtClean="0"/>
              <a:t>elektromotory </a:t>
            </a:r>
            <a:r>
              <a:rPr lang="cs-CZ" dirty="0"/>
              <a:t>…),tak pro rozvody elektrické energie v bytech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4523" y="2132856"/>
            <a:ext cx="5907637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výroba </a:t>
            </a:r>
            <a:r>
              <a:rPr lang="cs-CZ" dirty="0"/>
              <a:t>elektronických součástek, např. integrovaných</a:t>
            </a:r>
            <a:r>
              <a:rPr lang="cs-CZ" u="sng" dirty="0"/>
              <a:t> </a:t>
            </a:r>
            <a:r>
              <a:rPr lang="cs-CZ" dirty="0"/>
              <a:t>obvodů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273" y="4470211"/>
            <a:ext cx="4892775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chladiče</a:t>
            </a:r>
            <a:r>
              <a:rPr lang="cs-CZ" dirty="0"/>
              <a:t> např. v počítačích, </a:t>
            </a:r>
            <a:r>
              <a:rPr lang="cs-CZ" dirty="0" smtClean="0"/>
              <a:t>automobilech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průmyslových zařízeních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7505" y="5847655"/>
            <a:ext cx="396044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kuchyňského nádobí</a:t>
            </a:r>
          </a:p>
        </p:txBody>
      </p:sp>
    </p:spTree>
    <p:extLst>
      <p:ext uri="{BB962C8B-B14F-4D97-AF65-F5344CB8AC3E}">
        <p14:creationId xmlns:p14="http://schemas.microsoft.com/office/powerpoint/2010/main" val="2941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25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4Měď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14Měď</Template>
  <TotalTime>334</TotalTime>
  <Words>413</Words>
  <Application>Microsoft Office PowerPoint</Application>
  <PresentationFormat>Předvádění na obrazovce (4:3)</PresentationFormat>
  <Paragraphs>160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14Měď</vt:lpstr>
      <vt:lpstr>1_Tok</vt:lpstr>
      <vt:lpstr>Tok</vt:lpstr>
      <vt:lpstr>Prezentace aplikace PowerPoint</vt:lpstr>
      <vt:lpstr>MĚĎ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měď</dc:title>
  <dc:creator>Lenovo</dc:creator>
  <cp:lastModifiedBy>Lenovo</cp:lastModifiedBy>
  <cp:revision>64</cp:revision>
  <dcterms:created xsi:type="dcterms:W3CDTF">2013-05-01T16:21:59Z</dcterms:created>
  <dcterms:modified xsi:type="dcterms:W3CDTF">2013-06-17T06:16:38Z</dcterms:modified>
</cp:coreProperties>
</file>