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2579526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352576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282498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65975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11"/>
          </p:nvPr>
        </p:nvSpPr>
        <p:spPr/>
        <p:txBody>
          <a:bodyPr/>
          <a:lstStyle/>
          <a:p>
            <a:endParaRPr lang="en-US" dirty="0"/>
          </a:p>
        </p:txBody>
      </p:sp>
      <p:sp>
        <p:nvSpPr>
          <p:cNvPr id="6" name="Zástupný symbol pro číslo snímku 5"/>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1169655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308523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8" name="Zástupný symbol pro zápatí 7"/>
          <p:cNvSpPr>
            <a:spLocks noGrp="1"/>
          </p:cNvSpPr>
          <p:nvPr>
            <p:ph type="ftr" sz="quarter" idx="11"/>
          </p:nvPr>
        </p:nvSpPr>
        <p:spPr/>
        <p:txBody>
          <a:bodyPr/>
          <a:lstStyle/>
          <a:p>
            <a:endParaRPr lang="en-US" dirty="0"/>
          </a:p>
        </p:txBody>
      </p:sp>
      <p:sp>
        <p:nvSpPr>
          <p:cNvPr id="9" name="Zástupný symbol pro číslo snímku 8"/>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418172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4" name="Zástupný symbol pro zápatí 3"/>
          <p:cNvSpPr>
            <a:spLocks noGrp="1"/>
          </p:cNvSpPr>
          <p:nvPr>
            <p:ph type="ftr" sz="quarter" idx="11"/>
          </p:nvPr>
        </p:nvSpPr>
        <p:spPr/>
        <p:txBody>
          <a:bodyPr/>
          <a:lstStyle/>
          <a:p>
            <a:endParaRPr lang="en-US" dirty="0"/>
          </a:p>
        </p:txBody>
      </p:sp>
      <p:sp>
        <p:nvSpPr>
          <p:cNvPr id="5" name="Zástupný symbol pro číslo snímku 4"/>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173206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3" name="Zástupný symbol pro zápatí 2"/>
          <p:cNvSpPr>
            <a:spLocks noGrp="1"/>
          </p:cNvSpPr>
          <p:nvPr>
            <p:ph type="ftr" sz="quarter" idx="11"/>
          </p:nvPr>
        </p:nvSpPr>
        <p:spPr/>
        <p:txBody>
          <a:bodyPr/>
          <a:lstStyle/>
          <a:p>
            <a:endParaRPr lang="en-US" dirty="0"/>
          </a:p>
        </p:txBody>
      </p:sp>
      <p:sp>
        <p:nvSpPr>
          <p:cNvPr id="4" name="Zástupný symbol pro číslo snímku 3"/>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673460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271635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EAED40B-EEF2-4806-902E-0AC78B0E3F34}" type="datetimeFigureOut">
              <a:rPr lang="en-US" smtClean="0"/>
              <a:t>11/14/2013</a:t>
            </a:fld>
            <a:endParaRPr lang="en-US" dirty="0"/>
          </a:p>
        </p:txBody>
      </p:sp>
      <p:sp>
        <p:nvSpPr>
          <p:cNvPr id="6" name="Zástupný symbol pro zápatí 5"/>
          <p:cNvSpPr>
            <a:spLocks noGrp="1"/>
          </p:cNvSpPr>
          <p:nvPr>
            <p:ph type="ftr" sz="quarter" idx="11"/>
          </p:nvPr>
        </p:nvSpPr>
        <p:spPr/>
        <p:txBody>
          <a:bodyPr/>
          <a:lstStyle/>
          <a:p>
            <a:endParaRPr lang="en-US" dirty="0"/>
          </a:p>
        </p:txBody>
      </p:sp>
      <p:sp>
        <p:nvSpPr>
          <p:cNvPr id="7" name="Zástupný symbol pro číslo snímku 6"/>
          <p:cNvSpPr>
            <a:spLocks noGrp="1"/>
          </p:cNvSpPr>
          <p:nvPr>
            <p:ph type="sldNum" sz="quarter" idx="12"/>
          </p:nvPr>
        </p:nvSpPr>
        <p:spPr/>
        <p:txBody>
          <a:bodyPr/>
          <a:lstStyle/>
          <a:p>
            <a:fld id="{9E1783C3-51CF-4611-84BD-0B065AE96408}" type="slidenum">
              <a:rPr lang="en-US" smtClean="0"/>
              <a:t>‹#›</a:t>
            </a:fld>
            <a:endParaRPr lang="en-US" dirty="0"/>
          </a:p>
        </p:txBody>
      </p:sp>
    </p:spTree>
    <p:extLst>
      <p:ext uri="{BB962C8B-B14F-4D97-AF65-F5344CB8AC3E}">
        <p14:creationId xmlns:p14="http://schemas.microsoft.com/office/powerpoint/2010/main" val="3569520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ED40B-EEF2-4806-902E-0AC78B0E3F34}" type="datetimeFigureOut">
              <a:rPr lang="en-US" smtClean="0"/>
              <a:t>11/14/2013</a:t>
            </a:fld>
            <a:endParaRPr lang="en-US"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1783C3-51CF-4611-84BD-0B065AE96408}" type="slidenum">
              <a:rPr lang="en-US" smtClean="0"/>
              <a:t>‹#›</a:t>
            </a:fld>
            <a:endParaRPr lang="en-US" dirty="0"/>
          </a:p>
        </p:txBody>
      </p:sp>
    </p:spTree>
    <p:extLst>
      <p:ext uri="{BB962C8B-B14F-4D97-AF65-F5344CB8AC3E}">
        <p14:creationId xmlns:p14="http://schemas.microsoft.com/office/powerpoint/2010/main" val="2600864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File:HumanChromosomesChromomycinA3.jp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marL="0" indent="0">
              <a:buNone/>
            </a:pPr>
            <a:r>
              <a:rPr lang="cs-CZ" sz="1400" dirty="0" smtClean="0"/>
              <a:t>Jméno autora: 	Mgr. Mária Filipová</a:t>
            </a:r>
          </a:p>
          <a:p>
            <a:pPr marL="0" indent="0">
              <a:buNone/>
            </a:pPr>
            <a:r>
              <a:rPr lang="cs-CZ" sz="1400" dirty="0" smtClean="0"/>
              <a:t>Datum vytvoření:	12. 09. 2013</a:t>
            </a:r>
          </a:p>
          <a:p>
            <a:pPr marL="0" indent="0">
              <a:buNone/>
            </a:pPr>
            <a:r>
              <a:rPr lang="cs-CZ" sz="1400" dirty="0" smtClean="0"/>
              <a:t>Číslo </a:t>
            </a:r>
            <a:r>
              <a:rPr lang="cs-CZ" sz="1400" dirty="0" err="1"/>
              <a:t>DUMu</a:t>
            </a:r>
            <a:r>
              <a:rPr lang="cs-CZ" sz="1400" dirty="0"/>
              <a:t>: 	</a:t>
            </a:r>
            <a:r>
              <a:rPr lang="cs-CZ" sz="1400" dirty="0" smtClean="0"/>
              <a:t>VY_32_INOVACE_14_AJ_FT</a:t>
            </a:r>
            <a:endParaRPr lang="cs-CZ" sz="1400" dirty="0"/>
          </a:p>
          <a:p>
            <a:pPr marL="0" indent="0">
              <a:buNone/>
            </a:pPr>
            <a:endParaRPr lang="cs-CZ" sz="1400" dirty="0" smtClean="0"/>
          </a:p>
          <a:p>
            <a:pPr marL="0" indent="0">
              <a:buNone/>
            </a:pPr>
            <a:r>
              <a:rPr lang="cs-CZ" sz="1400" dirty="0" smtClean="0"/>
              <a:t>Ročník:                	1. – 4. ročník </a:t>
            </a:r>
          </a:p>
          <a:p>
            <a:pPr marL="0" indent="0">
              <a:buNone/>
            </a:pPr>
            <a:r>
              <a:rPr lang="cs-CZ" sz="1400" dirty="0" smtClean="0"/>
              <a:t>Vzdělávací oblast:	Jazyk a jazyková komunikace</a:t>
            </a:r>
          </a:p>
          <a:p>
            <a:pPr marL="0" indent="0">
              <a:buNone/>
            </a:pPr>
            <a:r>
              <a:rPr lang="cs-CZ" sz="1400" dirty="0" smtClean="0"/>
              <a:t>Vzdělávací obor:     	Anglický jazyk</a:t>
            </a:r>
          </a:p>
          <a:p>
            <a:pPr marL="0" indent="0">
              <a:buNone/>
            </a:pPr>
            <a:r>
              <a:rPr lang="cs-CZ" sz="1400" dirty="0" smtClean="0"/>
              <a:t>Tematický okruh:  	odborná slovní zásoba a témata pro studenty oboru  Aplikovaná chemie</a:t>
            </a:r>
          </a:p>
          <a:p>
            <a:pPr marL="0" indent="0">
              <a:buNone/>
            </a:pPr>
            <a:r>
              <a:rPr lang="cs-CZ" sz="1400" dirty="0" smtClean="0"/>
              <a:t>Téma:		</a:t>
            </a:r>
            <a:r>
              <a:rPr lang="cs-CZ" sz="1400" dirty="0" err="1" smtClean="0"/>
              <a:t>Genes</a:t>
            </a:r>
            <a:endParaRPr lang="cs-CZ" sz="1400" dirty="0" smtClean="0"/>
          </a:p>
          <a:p>
            <a:pPr marL="0" indent="0">
              <a:buNone/>
            </a:pPr>
            <a:r>
              <a:rPr lang="cs-CZ" sz="1400" dirty="0" smtClean="0"/>
              <a:t>Klíčová slova:       	DNA, </a:t>
            </a:r>
            <a:r>
              <a:rPr lang="cs-CZ" sz="1400" dirty="0" err="1" smtClean="0"/>
              <a:t>variation</a:t>
            </a:r>
            <a:r>
              <a:rPr lang="cs-CZ" sz="1400" dirty="0" smtClean="0"/>
              <a:t>, </a:t>
            </a:r>
            <a:r>
              <a:rPr lang="cs-CZ" sz="1400" dirty="0" err="1" smtClean="0"/>
              <a:t>nucleus</a:t>
            </a:r>
            <a:r>
              <a:rPr lang="cs-CZ" sz="1400" dirty="0" smtClean="0"/>
              <a:t>, </a:t>
            </a:r>
            <a:r>
              <a:rPr lang="cs-CZ" sz="1400" dirty="0" err="1" smtClean="0"/>
              <a:t>enzymes</a:t>
            </a:r>
            <a:r>
              <a:rPr lang="cs-CZ" sz="1400" dirty="0" smtClean="0"/>
              <a:t>, chromosome, karyotype</a:t>
            </a:r>
          </a:p>
          <a:p>
            <a:pPr marL="0" indent="0">
              <a:buNone/>
            </a:pPr>
            <a:r>
              <a:rPr lang="cs-CZ" sz="1400" dirty="0" smtClean="0">
                <a:solidFill>
                  <a:prstClr val="black"/>
                </a:solidFill>
              </a:rPr>
              <a:t>Metodický </a:t>
            </a:r>
            <a:r>
              <a:rPr lang="cs-CZ" sz="1400" dirty="0">
                <a:solidFill>
                  <a:prstClr val="black"/>
                </a:solidFill>
              </a:rPr>
              <a:t>list/anotace</a:t>
            </a:r>
            <a:r>
              <a:rPr lang="cs-CZ" sz="1400" dirty="0" smtClean="0">
                <a:solidFill>
                  <a:prstClr val="black"/>
                </a:solidFill>
              </a:rPr>
              <a:t>:</a:t>
            </a:r>
            <a:endParaRPr lang="cs-CZ" sz="1400" dirty="0" smtClean="0"/>
          </a:p>
          <a:p>
            <a:pPr marL="0" indent="0">
              <a:buNone/>
            </a:pPr>
            <a:r>
              <a:rPr lang="cs-CZ" sz="1400" dirty="0" smtClean="0"/>
              <a:t>Materiál slouží k seznámení se základní odbornou slovní zásobou pro studenty oborů  Aplikovaná chemie. Jedná se zejména o termíny z oblasti biologie a chemie. </a:t>
            </a:r>
          </a:p>
          <a:p>
            <a:pPr marL="0" indent="0">
              <a:buNone/>
            </a:pPr>
            <a:r>
              <a:rPr lang="cs-CZ" sz="1400" dirty="0" smtClean="0"/>
              <a:t>Studenti odhadují na základě svých znalostí význam slov. V případě potřeby pracují se slovníkem. Důležité je pochopení obsahu  a aktivní slovní zásoba . Studenti využívají svých znalostí z oboru chemie, biologie a mikrobiologie.</a:t>
            </a:r>
          </a:p>
          <a:p>
            <a:pPr marL="0" indent="0">
              <a:buNone/>
            </a:pPr>
            <a:r>
              <a:rPr lang="cs-CZ" sz="1400" dirty="0" smtClean="0"/>
              <a:t>Připraví krátkou prezentaci  se zajímavými  informacemi.</a:t>
            </a:r>
          </a:p>
          <a:p>
            <a:pPr marL="0" indent="0">
              <a:buNone/>
            </a:pPr>
            <a:endParaRPr lang="cs-CZ" sz="1400" dirty="0"/>
          </a:p>
          <a:p>
            <a:endParaRPr lang="cs-CZ"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404664"/>
            <a:ext cx="5761037" cy="95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4365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Genes</a:t>
            </a:r>
            <a:endParaRPr lang="en-US" dirty="0"/>
          </a:p>
        </p:txBody>
      </p:sp>
      <p:sp>
        <p:nvSpPr>
          <p:cNvPr id="3" name="Podnadpis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10463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gene – </a:t>
            </a:r>
            <a:r>
              <a:rPr lang="cs-CZ" dirty="0" err="1" smtClean="0"/>
              <a:t>what</a:t>
            </a:r>
            <a:r>
              <a:rPr lang="cs-CZ" dirty="0" smtClean="0"/>
              <a:t> </a:t>
            </a:r>
            <a:r>
              <a:rPr lang="cs-CZ" dirty="0" err="1" smtClean="0"/>
              <a:t>is</a:t>
            </a:r>
            <a:r>
              <a:rPr lang="cs-CZ" dirty="0" smtClean="0"/>
              <a:t> </a:t>
            </a:r>
            <a:r>
              <a:rPr lang="cs-CZ" dirty="0" err="1" smtClean="0"/>
              <a:t>it</a:t>
            </a:r>
            <a:r>
              <a:rPr lang="cs-CZ" dirty="0" smtClean="0"/>
              <a:t>?</a:t>
            </a:r>
            <a:endParaRPr lang="en-US" dirty="0"/>
          </a:p>
        </p:txBody>
      </p:sp>
      <p:sp>
        <p:nvSpPr>
          <p:cNvPr id="3" name="Zástupný symbol pro obsah 2"/>
          <p:cNvSpPr>
            <a:spLocks noGrp="1"/>
          </p:cNvSpPr>
          <p:nvPr>
            <p:ph idx="1"/>
          </p:nvPr>
        </p:nvSpPr>
        <p:spPr/>
        <p:txBody>
          <a:bodyPr anchor="ctr">
            <a:normAutofit fontScale="92500" lnSpcReduction="10000"/>
          </a:bodyPr>
          <a:lstStyle/>
          <a:p>
            <a:r>
              <a:rPr lang="en-US" dirty="0" smtClean="0"/>
              <a:t>It is  a molecular unit of heredity of a living organism. Genes are found in our chromosomes, which parents pass on to offspring in their sex cells in reproduction. Different versions of the same gene are called </a:t>
            </a:r>
            <a:r>
              <a:rPr lang="en-US" i="1" dirty="0" smtClean="0"/>
              <a:t>alleles </a:t>
            </a:r>
            <a:r>
              <a:rPr lang="en-US" dirty="0" smtClean="0"/>
              <a:t>and these can determine features like eye </a:t>
            </a:r>
            <a:r>
              <a:rPr lang="en-US" dirty="0" err="1" smtClean="0"/>
              <a:t>colour</a:t>
            </a:r>
            <a:r>
              <a:rPr lang="en-US" dirty="0" smtClean="0"/>
              <a:t> and the inheritance of disorders such as cystic fibrosis.</a:t>
            </a:r>
          </a:p>
          <a:p>
            <a:r>
              <a:rPr lang="en-US" dirty="0" smtClean="0"/>
              <a:t>Genes hold the information to build and maintain an organism's cells and pass genetic traits to offspring. </a:t>
            </a:r>
            <a:endParaRPr lang="en-US" dirty="0" smtClean="0"/>
          </a:p>
        </p:txBody>
      </p:sp>
    </p:spTree>
    <p:extLst>
      <p:ext uri="{BB962C8B-B14F-4D97-AF65-F5344CB8AC3E}">
        <p14:creationId xmlns:p14="http://schemas.microsoft.com/office/powerpoint/2010/main" val="124444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RNA and DNA</a:t>
            </a:r>
            <a:endParaRPr lang="en-US" dirty="0"/>
          </a:p>
        </p:txBody>
      </p:sp>
      <p:sp>
        <p:nvSpPr>
          <p:cNvPr id="3" name="Zástupný symbol pro obsah 2"/>
          <p:cNvSpPr>
            <a:spLocks noGrp="1"/>
          </p:cNvSpPr>
          <p:nvPr>
            <p:ph idx="1"/>
          </p:nvPr>
        </p:nvSpPr>
        <p:spPr/>
        <p:txBody>
          <a:bodyPr>
            <a:normAutofit fontScale="77500" lnSpcReduction="20000"/>
          </a:bodyPr>
          <a:lstStyle/>
          <a:p>
            <a:r>
              <a:rPr lang="en-US" dirty="0" smtClean="0"/>
              <a:t>Deoxyribonucleic acid (DNA) is a molecule that encodes the genetic instructions used in the development and functioning of all known living organisms and many viruses. DNA is a nucleic acid. Within cells, DNA is organized into long structures called </a:t>
            </a:r>
            <a:r>
              <a:rPr lang="en-US" i="1" dirty="0" smtClean="0"/>
              <a:t>chromosomes.</a:t>
            </a:r>
            <a:r>
              <a:rPr lang="en-US" dirty="0" smtClean="0"/>
              <a:t> </a:t>
            </a:r>
          </a:p>
          <a:p>
            <a:r>
              <a:rPr lang="en-US" dirty="0" smtClean="0"/>
              <a:t>Ribonucleic acid (RNA) is a family of large biological molecules that perform vital roles in the coding, decoding, regulation and expression of genes. Together with DNA, RNA comprises the nucleic acids, which, along with proteins, constitute the three major macromolecules essential for all known forms of life. Like DNA, RNA is assembled as a chain of nucleotides, but is usually </a:t>
            </a:r>
            <a:r>
              <a:rPr lang="en-US" i="1" dirty="0" smtClean="0"/>
              <a:t>single-stranded.</a:t>
            </a:r>
            <a:endParaRPr lang="en-US" i="1" dirty="0"/>
          </a:p>
        </p:txBody>
      </p:sp>
    </p:spTree>
    <p:extLst>
      <p:ext uri="{BB962C8B-B14F-4D97-AF65-F5344CB8AC3E}">
        <p14:creationId xmlns:p14="http://schemas.microsoft.com/office/powerpoint/2010/main" val="3869517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Chromosome</a:t>
            </a:r>
            <a:endParaRPr lang="en-US" dirty="0"/>
          </a:p>
        </p:txBody>
      </p:sp>
      <p:sp>
        <p:nvSpPr>
          <p:cNvPr id="3" name="Zástupný symbol pro obsah 2"/>
          <p:cNvSpPr>
            <a:spLocks noGrp="1"/>
          </p:cNvSpPr>
          <p:nvPr>
            <p:ph idx="1"/>
          </p:nvPr>
        </p:nvSpPr>
        <p:spPr/>
        <p:txBody>
          <a:bodyPr anchor="ctr">
            <a:normAutofit fontScale="92500" lnSpcReduction="10000"/>
          </a:bodyPr>
          <a:lstStyle/>
          <a:p>
            <a:r>
              <a:rPr lang="en-US" dirty="0" smtClean="0"/>
              <a:t>A chromosome is an organized structure of DNA, </a:t>
            </a:r>
            <a:r>
              <a:rPr lang="en-US" dirty="0" smtClean="0"/>
              <a:t>protein </a:t>
            </a:r>
            <a:r>
              <a:rPr lang="en-US" dirty="0" smtClean="0"/>
              <a:t>and RNA found in cells. Chromosomal DNA encodes most or all of an organism's genetic information</a:t>
            </a:r>
            <a:r>
              <a:rPr lang="cs-CZ" dirty="0" smtClean="0"/>
              <a:t>.</a:t>
            </a:r>
            <a:endParaRPr lang="en-US" dirty="0" smtClean="0"/>
          </a:p>
          <a:p>
            <a:r>
              <a:rPr lang="en-US" dirty="0" smtClean="0"/>
              <a:t>Chromosomes vary widely between different organisms. The DNA molecule may be circular or linear, and can be composed of 100,000 to over </a:t>
            </a:r>
            <a:r>
              <a:rPr lang="en-US" dirty="0" smtClean="0"/>
              <a:t>3,750,000,000 </a:t>
            </a:r>
            <a:r>
              <a:rPr lang="en-US" dirty="0" smtClean="0"/>
              <a:t>nucleotides in a long chain. Typically</a:t>
            </a:r>
            <a:r>
              <a:rPr lang="cs-CZ" dirty="0" smtClean="0"/>
              <a:t> </a:t>
            </a:r>
            <a:r>
              <a:rPr lang="en-US" dirty="0" smtClean="0"/>
              <a:t>cells with nuclei have large linear chromosomes</a:t>
            </a:r>
            <a:r>
              <a:rPr lang="cs-CZ" dirty="0" smtClean="0"/>
              <a:t>.</a:t>
            </a:r>
            <a:endParaRPr lang="en-US" dirty="0"/>
          </a:p>
        </p:txBody>
      </p:sp>
    </p:spTree>
    <p:extLst>
      <p:ext uri="{BB962C8B-B14F-4D97-AF65-F5344CB8AC3E}">
        <p14:creationId xmlns:p14="http://schemas.microsoft.com/office/powerpoint/2010/main" val="140679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Human chromosomes – pic.1</a:t>
            </a:r>
            <a:endParaRPr lang="en-US"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588" y="1772816"/>
            <a:ext cx="4314825"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0710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en-US" dirty="0"/>
          </a:p>
        </p:txBody>
      </p:sp>
      <p:sp>
        <p:nvSpPr>
          <p:cNvPr id="3" name="Zástupný symbol pro obsah 2"/>
          <p:cNvSpPr>
            <a:spLocks noGrp="1"/>
          </p:cNvSpPr>
          <p:nvPr>
            <p:ph idx="1"/>
          </p:nvPr>
        </p:nvSpPr>
        <p:spPr/>
        <p:txBody>
          <a:bodyPr/>
          <a:lstStyle/>
          <a:p>
            <a:r>
              <a:rPr lang="cs-CZ" dirty="0" smtClean="0"/>
              <a:t>pic.1 - DIETZEL, </a:t>
            </a:r>
            <a:r>
              <a:rPr lang="cs-CZ" dirty="0" smtClean="0"/>
              <a:t>Steffen</a:t>
            </a:r>
            <a:r>
              <a:rPr lang="cs-CZ" dirty="0" smtClean="0"/>
              <a:t>. en.wikipedia.org [online]. [cit. </a:t>
            </a:r>
            <a:r>
              <a:rPr lang="cs-CZ" dirty="0" smtClean="0"/>
              <a:t>1</a:t>
            </a:r>
            <a:r>
              <a:rPr lang="en-US" dirty="0" smtClean="0"/>
              <a:t>7</a:t>
            </a:r>
            <a:r>
              <a:rPr lang="cs-CZ" dirty="0" smtClean="0"/>
              <a:t>.</a:t>
            </a:r>
            <a:r>
              <a:rPr lang="en-US" dirty="0" smtClean="0"/>
              <a:t>09</a:t>
            </a:r>
            <a:r>
              <a:rPr lang="cs-CZ" dirty="0" smtClean="0"/>
              <a:t>.2013</a:t>
            </a:r>
            <a:r>
              <a:rPr lang="cs-CZ" dirty="0" smtClean="0"/>
              <a:t>]. Dostupný na WWW: </a:t>
            </a:r>
            <a:r>
              <a:rPr lang="cs-CZ" dirty="0" smtClean="0">
                <a:hlinkClick r:id="rId2"/>
              </a:rPr>
              <a:t>http://en.wikipedia.org/wiki/File:HumanChromosomesChromomycinA3.jpg </a:t>
            </a:r>
            <a:endParaRPr lang="en-US" dirty="0"/>
          </a:p>
        </p:txBody>
      </p:sp>
    </p:spTree>
    <p:extLst>
      <p:ext uri="{BB962C8B-B14F-4D97-AF65-F5344CB8AC3E}">
        <p14:creationId xmlns:p14="http://schemas.microsoft.com/office/powerpoint/2010/main" val="3239537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a:t>
            </a:r>
            <a:endParaRPr lang="en-US" dirty="0"/>
          </a:p>
        </p:txBody>
      </p:sp>
      <p:sp>
        <p:nvSpPr>
          <p:cNvPr id="3" name="Zástupný symbol pro obsah 2"/>
          <p:cNvSpPr>
            <a:spLocks noGrp="1"/>
          </p:cNvSpPr>
          <p:nvPr>
            <p:ph idx="1"/>
          </p:nvPr>
        </p:nvSpPr>
        <p:spPr>
          <a:xfrm>
            <a:off x="457200" y="1412776"/>
            <a:ext cx="8229600" cy="4713387"/>
          </a:xfrm>
        </p:spPr>
        <p:txBody>
          <a:bodyPr anchor="t">
            <a:normAutofit/>
          </a:bodyPr>
          <a:lstStyle/>
          <a:p>
            <a:r>
              <a:rPr lang="cs-CZ" dirty="0">
                <a:solidFill>
                  <a:prstClr val="black"/>
                </a:solidFill>
              </a:rPr>
              <a:t>BETINA, Vladimír a kol. Malá </a:t>
            </a:r>
            <a:r>
              <a:rPr lang="cs-CZ" dirty="0">
                <a:solidFill>
                  <a:prstClr val="black"/>
                </a:solidFill>
              </a:rPr>
              <a:t>encyklopédia</a:t>
            </a:r>
            <a:r>
              <a:rPr lang="cs-CZ" dirty="0">
                <a:solidFill>
                  <a:prstClr val="black"/>
                </a:solidFill>
              </a:rPr>
              <a:t> Biologie. Bratislava: Obzor, 1975, ISBN 65-023-75. </a:t>
            </a:r>
            <a:endParaRPr lang="cs-CZ" dirty="0">
              <a:solidFill>
                <a:prstClr val="black"/>
              </a:solidFill>
              <a:hlinkClick r:id="rId2"/>
            </a:endParaRPr>
          </a:p>
          <a:p>
            <a:r>
              <a:rPr lang="cs-CZ" dirty="0" smtClean="0">
                <a:solidFill>
                  <a:prstClr val="black"/>
                </a:solidFill>
                <a:hlinkClick r:id="rId2"/>
              </a:rPr>
              <a:t>h</a:t>
            </a:r>
            <a:r>
              <a:rPr lang="it-IT" dirty="0">
                <a:solidFill>
                  <a:prstClr val="black"/>
                </a:solidFill>
                <a:hlinkClick r:id="rId2"/>
              </a:rPr>
              <a:t>ttp://</a:t>
            </a:r>
            <a:r>
              <a:rPr lang="cs-CZ" dirty="0">
                <a:solidFill>
                  <a:prstClr val="black"/>
                </a:solidFill>
                <a:hlinkClick r:id="rId2"/>
              </a:rPr>
              <a:t>en.</a:t>
            </a:r>
            <a:r>
              <a:rPr lang="it-IT" dirty="0">
                <a:solidFill>
                  <a:prstClr val="black"/>
                </a:solidFill>
                <a:hlinkClick r:id="rId2"/>
              </a:rPr>
              <a:t>wikipedia.org</a:t>
            </a:r>
            <a:endParaRPr lang="cs-CZ" dirty="0">
              <a:solidFill>
                <a:prstClr val="black"/>
              </a:solidFill>
            </a:endParaRPr>
          </a:p>
          <a:p>
            <a:r>
              <a:rPr lang="cs-CZ" dirty="0">
                <a:solidFill>
                  <a:prstClr val="black"/>
                </a:solidFill>
              </a:rPr>
              <a:t>PHILLIPS, Janet a kol. Oxford studijní slovník. Oxford: Oxford University Press, 2010, ISBN 978019 430655 3. </a:t>
            </a:r>
          </a:p>
          <a:p>
            <a:endParaRPr lang="en-US" dirty="0">
              <a:solidFill>
                <a:prstClr val="black"/>
              </a:solidFill>
            </a:endParaRPr>
          </a:p>
          <a:p>
            <a:endParaRPr lang="cs-CZ" dirty="0" smtClean="0">
              <a:solidFill>
                <a:prstClr val="black"/>
              </a:solidFill>
            </a:endParaRPr>
          </a:p>
        </p:txBody>
      </p:sp>
    </p:spTree>
    <p:extLst>
      <p:ext uri="{BB962C8B-B14F-4D97-AF65-F5344CB8AC3E}">
        <p14:creationId xmlns:p14="http://schemas.microsoft.com/office/powerpoint/2010/main" val="3948790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359</Words>
  <Application>Microsoft Office PowerPoint</Application>
  <PresentationFormat>Předvádění na obrazovce (4:3)</PresentationFormat>
  <Paragraphs>31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Prezentace aplikace PowerPoint</vt:lpstr>
      <vt:lpstr>Genes</vt:lpstr>
      <vt:lpstr>A gene – what is it?</vt:lpstr>
      <vt:lpstr>RNA and DNA</vt:lpstr>
      <vt:lpstr>Chromosome</vt:lpstr>
      <vt:lpstr>Human chromosomes – pic.1</vt:lpstr>
      <vt:lpstr>Zdroje</vt:lpstr>
      <vt:lpstr>Literatura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Lenovo</dc:creator>
  <cp:lastModifiedBy>Lenovo</cp:lastModifiedBy>
  <cp:revision>5</cp:revision>
  <dcterms:created xsi:type="dcterms:W3CDTF">2013-11-10T19:05:40Z</dcterms:created>
  <dcterms:modified xsi:type="dcterms:W3CDTF">2013-11-14T21:08:32Z</dcterms:modified>
</cp:coreProperties>
</file>