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98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26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55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27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94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35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72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554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2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35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21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calnewstoday.com/" TargetMode="External"/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 	22. 3. 2013 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 smtClean="0"/>
              <a:t>DUMu</a:t>
            </a:r>
            <a:r>
              <a:rPr lang="cs-CZ" sz="1400" dirty="0" smtClean="0"/>
              <a:t>:	VY_32_INOVACE_14_AJ_ACH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Ročník:	                  1. – 4. ročník</a:t>
            </a:r>
          </a:p>
          <a:p>
            <a:pPr marL="0" indent="0">
              <a:buNone/>
            </a:pPr>
            <a:r>
              <a:rPr lang="cs-CZ" sz="1400" dirty="0" smtClean="0"/>
              <a:t>Vzdělávací oblast:       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    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       odborná slovní zásoba pro studenty aplikované chemie </a:t>
            </a:r>
          </a:p>
          <a:p>
            <a:pPr marL="0" indent="0">
              <a:buNone/>
            </a:pPr>
            <a:r>
              <a:rPr lang="cs-CZ" sz="1400" dirty="0" smtClean="0"/>
              <a:t>Klíčová slova:      </a:t>
            </a:r>
            <a:r>
              <a:rPr lang="cs-CZ" sz="1400" dirty="0"/>
              <a:t> </a:t>
            </a:r>
            <a:r>
              <a:rPr lang="cs-CZ" sz="1400" dirty="0" smtClean="0"/>
              <a:t>       olej, tuky, emulze, hydrogenace</a:t>
            </a:r>
          </a:p>
          <a:p>
            <a:pPr marL="0" indent="0">
              <a:buNone/>
            </a:pPr>
            <a:endParaRPr lang="cs-CZ" sz="1400" dirty="0" smtClean="0"/>
          </a:p>
          <a:p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Metodický list/anotace:</a:t>
            </a:r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oborů  Aplikovaná chemie. Jedná se zejména o termíny z oblasti biologie a chemie.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193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Vitamins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17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vi</a:t>
            </a:r>
            <a:r>
              <a:rPr lang="en-US" dirty="0" err="1" smtClean="0"/>
              <a:t>tamins</a:t>
            </a:r>
            <a:r>
              <a:rPr lang="en-US" dirty="0" smtClean="0"/>
              <a:t> are organic compounds which are needed in small quantities to sustain life. We get vitamins from food, the human body does not produce enough of them, or none at all. </a:t>
            </a:r>
          </a:p>
          <a:p>
            <a:r>
              <a:rPr lang="en-US" dirty="0" smtClean="0"/>
              <a:t>a vitamin is</a:t>
            </a:r>
            <a:r>
              <a:rPr lang="cs-CZ" dirty="0" smtClean="0"/>
              <a:t> a</a:t>
            </a:r>
            <a:r>
              <a:rPr lang="en-US" dirty="0" smtClean="0"/>
              <a:t>n organic compound (contains carbon)  </a:t>
            </a:r>
            <a:r>
              <a:rPr lang="cs-CZ" dirty="0" smtClean="0"/>
              <a:t>and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</a:t>
            </a:r>
            <a:r>
              <a:rPr lang="en-US" dirty="0" smtClean="0"/>
              <a:t>n essential nutrient</a:t>
            </a:r>
            <a:endParaRPr lang="cs-CZ" dirty="0"/>
          </a:p>
          <a:p>
            <a:r>
              <a:rPr lang="cs-CZ" dirty="0"/>
              <a:t>t</a:t>
            </a:r>
            <a:r>
              <a:rPr lang="en-US" dirty="0" smtClean="0"/>
              <a:t>here are currently 13 recognized vitamins.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9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Fat</a:t>
            </a:r>
            <a:r>
              <a:rPr lang="cs-CZ" dirty="0" smtClean="0"/>
              <a:t>-</a:t>
            </a:r>
            <a:r>
              <a:rPr lang="en-US" dirty="0" smtClean="0"/>
              <a:t>soluble vitamins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Fat-soluble vitamins are stored in the fat tissues of our bodies, as well as the liver. Fat-soluble vitamins are easier to store than water-soluble ones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Fat-</a:t>
            </a:r>
            <a:r>
              <a:rPr lang="cs-CZ" dirty="0" err="1" smtClean="0"/>
              <a:t>soluble</a:t>
            </a:r>
            <a:r>
              <a:rPr lang="cs-CZ" dirty="0" smtClean="0"/>
              <a:t> </a:t>
            </a:r>
            <a:r>
              <a:rPr lang="cs-CZ" dirty="0" err="1" smtClean="0"/>
              <a:t>vitamins</a:t>
            </a:r>
            <a:r>
              <a:rPr lang="cs-CZ" dirty="0" smtClean="0"/>
              <a:t> are A, D, E, 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07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Water-soluble</a:t>
            </a:r>
            <a:r>
              <a:rPr lang="cs-CZ" dirty="0" smtClean="0"/>
              <a:t> </a:t>
            </a:r>
            <a:r>
              <a:rPr lang="cs-CZ" dirty="0" err="1" smtClean="0"/>
              <a:t>vitamins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Water-soluble vitamins do not </a:t>
            </a:r>
            <a:r>
              <a:rPr lang="cs-CZ" dirty="0" err="1" smtClean="0"/>
              <a:t>stay</a:t>
            </a:r>
            <a:r>
              <a:rPr lang="cs-CZ" dirty="0" smtClean="0"/>
              <a:t> </a:t>
            </a:r>
            <a:r>
              <a:rPr lang="en-US" dirty="0" smtClean="0"/>
              <a:t>in the body for </a:t>
            </a:r>
            <a:r>
              <a:rPr lang="cs-CZ" dirty="0" smtClean="0"/>
              <a:t>a </a:t>
            </a:r>
            <a:r>
              <a:rPr lang="en-US" dirty="0" smtClean="0"/>
              <a:t>long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en-US" dirty="0" smtClean="0"/>
              <a:t>- they soon get expelled through urine</a:t>
            </a:r>
            <a:r>
              <a:rPr lang="cs-CZ" dirty="0" smtClean="0"/>
              <a:t> and </a:t>
            </a:r>
            <a:r>
              <a:rPr lang="cs-CZ" dirty="0" err="1" smtClean="0"/>
              <a:t>they</a:t>
            </a:r>
            <a:r>
              <a:rPr lang="en-US" dirty="0" smtClean="0"/>
              <a:t> need to be replaced more often than fat-soluble ones.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Water</a:t>
            </a:r>
            <a:r>
              <a:rPr lang="cs-CZ" dirty="0" smtClean="0"/>
              <a:t> </a:t>
            </a:r>
            <a:r>
              <a:rPr lang="cs-CZ" dirty="0" err="1" smtClean="0"/>
              <a:t>soluble</a:t>
            </a:r>
            <a:r>
              <a:rPr lang="cs-CZ" dirty="0" smtClean="0"/>
              <a:t> </a:t>
            </a:r>
            <a:r>
              <a:rPr lang="cs-CZ" dirty="0" err="1" smtClean="0"/>
              <a:t>vitamins</a:t>
            </a:r>
            <a:r>
              <a:rPr lang="cs-CZ" dirty="0" smtClean="0"/>
              <a:t> are C and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vitamins</a:t>
            </a:r>
            <a:r>
              <a:rPr lang="cs-CZ" dirty="0" smtClean="0"/>
              <a:t> B.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64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490527"/>
              </p:ext>
            </p:extLst>
          </p:nvPr>
        </p:nvGraphicFramePr>
        <p:xfrm>
          <a:off x="323528" y="188640"/>
          <a:ext cx="8208912" cy="63672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6304"/>
                <a:gridCol w="2736304"/>
                <a:gridCol w="2736304"/>
              </a:tblGrid>
              <a:tr h="380613">
                <a:tc>
                  <a:txBody>
                    <a:bodyPr/>
                    <a:lstStyle/>
                    <a:p>
                      <a:r>
                        <a:rPr lang="cs-CZ" dirty="0" smtClean="0"/>
                        <a:t>Vitamin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Deficiency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</a:tr>
              <a:tr h="380613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night-</a:t>
                      </a:r>
                      <a:r>
                        <a:rPr lang="cs-CZ" sz="1400" dirty="0" err="1" smtClean="0"/>
                        <a:t>blindness,dry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cornea</a:t>
                      </a:r>
                      <a:r>
                        <a:rPr lang="cs-CZ" sz="1400" dirty="0" smtClean="0"/>
                        <a:t>)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liver, cod liver </a:t>
                      </a:r>
                      <a:r>
                        <a:rPr lang="cs-CZ" sz="1400" dirty="0" err="1" smtClean="0"/>
                        <a:t>oil</a:t>
                      </a:r>
                      <a:r>
                        <a:rPr lang="cs-CZ" sz="1400" dirty="0" smtClean="0"/>
                        <a:t>, </a:t>
                      </a:r>
                      <a:r>
                        <a:rPr lang="cs-CZ" sz="1400" dirty="0" err="1" smtClean="0"/>
                        <a:t>carrot</a:t>
                      </a:r>
                      <a:r>
                        <a:rPr lang="cs-CZ" sz="1400" dirty="0" smtClean="0"/>
                        <a:t>, </a:t>
                      </a:r>
                      <a:r>
                        <a:rPr lang="cs-CZ" sz="1400" dirty="0" err="1" smtClean="0"/>
                        <a:t>broccoli,apricot</a:t>
                      </a:r>
                      <a:endParaRPr lang="en-US" sz="1400" dirty="0"/>
                    </a:p>
                  </a:txBody>
                  <a:tcPr/>
                </a:tc>
              </a:tr>
              <a:tr h="380613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B</a:t>
                      </a:r>
                      <a:r>
                        <a:rPr lang="cs-CZ" sz="1400" baseline="-250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beriberi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yeast, pork, cereal grains, sunflower seeds</a:t>
                      </a:r>
                      <a:endParaRPr lang="en-US" sz="1400" dirty="0"/>
                    </a:p>
                  </a:txBody>
                  <a:tcPr/>
                </a:tc>
              </a:tr>
              <a:tr h="380613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B</a:t>
                      </a:r>
                      <a:r>
                        <a:rPr lang="cs-CZ" sz="1400" baseline="-25000" dirty="0" smtClean="0"/>
                        <a:t>2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ariboflavinosis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cottage cheese, milk, yogurt, meat</a:t>
                      </a:r>
                      <a:endParaRPr lang="en-US" sz="1400" dirty="0"/>
                    </a:p>
                  </a:txBody>
                  <a:tcPr/>
                </a:tc>
              </a:tr>
              <a:tr h="380613">
                <a:tc>
                  <a:txBody>
                    <a:bodyPr/>
                    <a:lstStyle/>
                    <a:p>
                      <a:r>
                        <a:rPr lang="cs-CZ" sz="1400" baseline="0" dirty="0" smtClean="0"/>
                        <a:t>B</a:t>
                      </a:r>
                      <a:r>
                        <a:rPr lang="cs-CZ" sz="1400" baseline="-25000" dirty="0" smtClean="0"/>
                        <a:t>3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pellagra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liver, </a:t>
                      </a:r>
                      <a:r>
                        <a:rPr lang="cs-CZ" sz="1400" dirty="0" err="1" smtClean="0"/>
                        <a:t>heart</a:t>
                      </a:r>
                      <a:r>
                        <a:rPr lang="cs-CZ" sz="1400" dirty="0" smtClean="0"/>
                        <a:t>, </a:t>
                      </a:r>
                      <a:r>
                        <a:rPr lang="cs-CZ" sz="1400" dirty="0" err="1" smtClean="0"/>
                        <a:t>kidney</a:t>
                      </a:r>
                      <a:r>
                        <a:rPr lang="cs-CZ" sz="1400" dirty="0" smtClean="0"/>
                        <a:t>, </a:t>
                      </a:r>
                      <a:endParaRPr lang="en-US" sz="1400" dirty="0"/>
                    </a:p>
                  </a:txBody>
                  <a:tcPr/>
                </a:tc>
              </a:tr>
              <a:tr h="380613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B</a:t>
                      </a:r>
                      <a:r>
                        <a:rPr lang="cs-CZ" sz="1400" baseline="-250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paresthesia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whole grains, broccoli, avocados </a:t>
                      </a:r>
                      <a:endParaRPr lang="en-US" sz="1400" dirty="0"/>
                    </a:p>
                  </a:txBody>
                  <a:tcPr/>
                </a:tc>
              </a:tr>
              <a:tr h="380613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B</a:t>
                      </a:r>
                      <a:r>
                        <a:rPr lang="cs-CZ" sz="1400" baseline="-250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anemia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meats</a:t>
                      </a:r>
                      <a:r>
                        <a:rPr lang="cs-CZ" sz="1400" dirty="0" smtClean="0"/>
                        <a:t>, </a:t>
                      </a:r>
                      <a:r>
                        <a:rPr lang="cs-CZ" sz="1400" dirty="0" err="1" smtClean="0"/>
                        <a:t>bananas</a:t>
                      </a:r>
                      <a:r>
                        <a:rPr lang="cs-CZ" sz="1400" dirty="0" smtClean="0"/>
                        <a:t>, </a:t>
                      </a:r>
                      <a:r>
                        <a:rPr lang="cs-CZ" sz="1400" dirty="0" err="1" smtClean="0"/>
                        <a:t>whole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grains</a:t>
                      </a:r>
                      <a:endParaRPr lang="en-US" sz="1400" dirty="0"/>
                    </a:p>
                  </a:txBody>
                  <a:tcPr/>
                </a:tc>
              </a:tr>
              <a:tr h="380613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B</a:t>
                      </a:r>
                      <a:r>
                        <a:rPr lang="cs-CZ" sz="1400" baseline="-250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dermatitis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egg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yolk</a:t>
                      </a:r>
                      <a:r>
                        <a:rPr lang="cs-CZ" sz="1400" dirty="0" smtClean="0"/>
                        <a:t>, liver, </a:t>
                      </a:r>
                      <a:r>
                        <a:rPr lang="cs-CZ" sz="1400" dirty="0" err="1" smtClean="0"/>
                        <a:t>some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vegetables</a:t>
                      </a:r>
                      <a:r>
                        <a:rPr lang="cs-CZ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</a:tr>
              <a:tr h="380613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B</a:t>
                      </a:r>
                      <a:r>
                        <a:rPr lang="cs-CZ" sz="1400" baseline="-250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birth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defects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 smtClean="0"/>
                        <a:t>egg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yolk</a:t>
                      </a:r>
                      <a:r>
                        <a:rPr lang="cs-CZ" sz="1400" dirty="0" smtClean="0"/>
                        <a:t>, liver, </a:t>
                      </a:r>
                      <a:r>
                        <a:rPr lang="cs-CZ" sz="1400" dirty="0" err="1" smtClean="0"/>
                        <a:t>some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vegetables</a:t>
                      </a:r>
                      <a:r>
                        <a:rPr lang="cs-CZ" sz="1400" dirty="0" smtClean="0"/>
                        <a:t>.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80613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B</a:t>
                      </a:r>
                      <a:r>
                        <a:rPr lang="cs-CZ" sz="1400" baseline="-250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anemia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fish</a:t>
                      </a:r>
                      <a:r>
                        <a:rPr lang="cs-CZ" sz="1400" dirty="0" smtClean="0"/>
                        <a:t>, </a:t>
                      </a:r>
                      <a:r>
                        <a:rPr lang="cs-CZ" sz="1400" dirty="0" err="1" smtClean="0"/>
                        <a:t>shellfish</a:t>
                      </a:r>
                      <a:r>
                        <a:rPr lang="cs-CZ" sz="1400" dirty="0" smtClean="0"/>
                        <a:t>,</a:t>
                      </a:r>
                      <a:endParaRPr lang="en-US" sz="1400" dirty="0"/>
                    </a:p>
                  </a:txBody>
                  <a:tcPr/>
                </a:tc>
              </a:tr>
              <a:tr h="380613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anemia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fruit</a:t>
                      </a:r>
                      <a:r>
                        <a:rPr lang="cs-CZ" sz="1400" dirty="0" smtClean="0"/>
                        <a:t> and </a:t>
                      </a:r>
                      <a:r>
                        <a:rPr lang="cs-CZ" sz="1400" dirty="0" err="1" smtClean="0"/>
                        <a:t>vegetables</a:t>
                      </a:r>
                      <a:endParaRPr lang="en-US" sz="1400" dirty="0"/>
                    </a:p>
                  </a:txBody>
                  <a:tcPr/>
                </a:tc>
              </a:tr>
              <a:tr h="380613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osteomalacia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fatty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fish</a:t>
                      </a:r>
                      <a:endParaRPr lang="en-US" sz="1400" dirty="0"/>
                    </a:p>
                  </a:txBody>
                  <a:tcPr/>
                </a:tc>
              </a:tr>
              <a:tr h="380613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almonds</a:t>
                      </a:r>
                      <a:r>
                        <a:rPr lang="cs-CZ" sz="1400" dirty="0" smtClean="0"/>
                        <a:t>, </a:t>
                      </a:r>
                      <a:r>
                        <a:rPr lang="cs-CZ" sz="1400" dirty="0" err="1" smtClean="0"/>
                        <a:t>nuts</a:t>
                      </a:r>
                      <a:endParaRPr lang="en-US" sz="1400" dirty="0"/>
                    </a:p>
                  </a:txBody>
                  <a:tcPr/>
                </a:tc>
              </a:tr>
              <a:tr h="380613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bleeding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diathesis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leafy</a:t>
                      </a:r>
                      <a:r>
                        <a:rPr lang="cs-CZ" sz="1400" dirty="0" smtClean="0"/>
                        <a:t> green </a:t>
                      </a:r>
                      <a:r>
                        <a:rPr lang="cs-CZ" sz="1400" dirty="0" err="1" smtClean="0"/>
                        <a:t>vegetables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07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FABINI, Ján; BLAŽEK, Jaroslav. Chemie pro studijní obory SOŠ a SOU nechemického zaměření. Praha: SPN, 1999, ISBN 80-7235-104-4.  </a:t>
            </a:r>
          </a:p>
          <a:p>
            <a:r>
              <a:rPr lang="cs-CZ" dirty="0" smtClean="0"/>
              <a:t>PHILLIPS, Janet a kol. Oxford studijní slovník. Oxford: Oxford University Press, 2010, ISBN 978019 430655 3. </a:t>
            </a:r>
          </a:p>
          <a:p>
            <a:r>
              <a:rPr lang="en-US" sz="3000" i="1" dirty="0">
                <a:solidFill>
                  <a:prstClr val="black"/>
                </a:solidFill>
              </a:rPr>
              <a:t>Wikipedia: the free encyclopedia</a:t>
            </a:r>
            <a:r>
              <a:rPr lang="en-US" sz="3000" dirty="0">
                <a:solidFill>
                  <a:prstClr val="black"/>
                </a:solidFill>
              </a:rPr>
              <a:t> [online]. San Francisco (CA): Wikimedia Foundation, 2001-2013 [cit. 2013-06-06]. </a:t>
            </a:r>
            <a:r>
              <a:rPr lang="en-US" sz="3000" dirty="0" err="1">
                <a:solidFill>
                  <a:prstClr val="black"/>
                </a:solidFill>
              </a:rPr>
              <a:t>Dostupné</a:t>
            </a:r>
            <a:r>
              <a:rPr lang="en-US" sz="3000" dirty="0">
                <a:solidFill>
                  <a:prstClr val="black"/>
                </a:solidFill>
              </a:rPr>
              <a:t> z:</a:t>
            </a:r>
            <a:r>
              <a:rPr lang="en-US" sz="3000" dirty="0">
                <a:solidFill>
                  <a:prstClr val="black"/>
                </a:solidFill>
                <a:hlinkClick r:id="rId2"/>
              </a:rPr>
              <a:t>http://en.wikipedia.org/wiki/Main_Page</a:t>
            </a:r>
            <a:endParaRPr lang="cs-CZ" dirty="0" smtClean="0"/>
          </a:p>
          <a:p>
            <a:r>
              <a:rPr lang="en-US" dirty="0"/>
              <a:t>MEDILEXICON INTERNATIONAL LTD. </a:t>
            </a:r>
            <a:r>
              <a:rPr lang="en-US" i="1" dirty="0"/>
              <a:t>Medical News Today</a:t>
            </a:r>
            <a:r>
              <a:rPr lang="en-US" dirty="0"/>
              <a:t> [online]. 2004 - 2013 [cit. 2013-06-19]. </a:t>
            </a:r>
            <a:r>
              <a:rPr lang="en-US" dirty="0" err="1"/>
              <a:t>Dostupné</a:t>
            </a:r>
            <a:r>
              <a:rPr lang="en-US"/>
              <a:t> z: </a:t>
            </a:r>
            <a:r>
              <a:rPr lang="en-US">
                <a:hlinkClick r:id="rId3"/>
              </a:rPr>
              <a:t>http://www.medicalnewstoday.com/</a:t>
            </a:r>
            <a:r>
              <a:rPr lang="en-US"/>
              <a:t> </a:t>
            </a:r>
            <a:endParaRPr lang="cs-CZ" dirty="0" smtClean="0">
              <a:solidFill>
                <a:prstClr val="black"/>
              </a:solidFill>
              <a:latin typeface="Aria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30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319</Words>
  <Application>Microsoft Office PowerPoint</Application>
  <PresentationFormat>Předvádění na obrazovce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3_Motiv systému Office</vt:lpstr>
      <vt:lpstr>Prezentace aplikace PowerPoint</vt:lpstr>
      <vt:lpstr>Vitamins</vt:lpstr>
      <vt:lpstr>What is it?</vt:lpstr>
      <vt:lpstr>Fat-soluble vitamins</vt:lpstr>
      <vt:lpstr>Water-soluble vitamins</vt:lpstr>
      <vt:lpstr>Prezentace aplikace PowerPoint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12</cp:revision>
  <dcterms:created xsi:type="dcterms:W3CDTF">2013-05-28T16:43:21Z</dcterms:created>
  <dcterms:modified xsi:type="dcterms:W3CDTF">2013-06-24T05:50:57Z</dcterms:modified>
</cp:coreProperties>
</file>