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2" r:id="rId2"/>
    <p:sldId id="294" r:id="rId3"/>
    <p:sldId id="262" r:id="rId4"/>
    <p:sldId id="291" r:id="rId5"/>
    <p:sldId id="290" r:id="rId6"/>
    <p:sldId id="293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99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5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A24CD6-E4ED-41F0-BCB5-60BFEF192A3D}" type="datetimeFigureOut">
              <a:rPr lang="cs-CZ"/>
              <a:pPr>
                <a:defRPr/>
              </a:pPr>
              <a:t>23.11.2013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14DF17-90C9-4E51-BC1A-90826F6E30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388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13F44-5D7B-4858-AFA6-C9B1945994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9C117-E074-4064-A166-2A8C083F40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673DB-EE6D-4D37-B175-A2811855CE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CAE77-E2E2-49D1-8DC3-1373614B0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342-6545-4DA1-B79E-29FA696540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929D3-3AF3-4C5D-B8B2-08A8D779AC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2C20E-10E0-4FC1-8056-C08F8A738C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EA023-87FF-4BEB-9EC1-E057C14528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66D07-128A-4E31-974A-21B3AF6A4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3EC21-0F7F-4520-AD65-FE5FCA6A2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6B61-5192-482C-9DFC-524EC8EA59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CD147B-2D85-47E3-AE3D-7F19A995F0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in_Page" TargetMode="External"/><Relationship Id="rId2" Type="http://schemas.openxmlformats.org/officeDocument/2006/relationships/hyperlink" Target="http://commons.wikimedia.org/wiki/File:Perspective_cavali%C3%A8re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</a:t>
            </a:r>
            <a:r>
              <a:rPr lang="cs-CZ" sz="1200" b="1" dirty="0" smtClean="0">
                <a:latin typeface="Verdana" pitchFamily="34" charset="0"/>
              </a:rPr>
              <a:t>19. </a:t>
            </a:r>
            <a:r>
              <a:rPr lang="cs-CZ" sz="1200" b="1" dirty="0" smtClean="0">
                <a:latin typeface="Verdana" pitchFamily="34" charset="0"/>
              </a:rPr>
              <a:t>10</a:t>
            </a:r>
            <a:r>
              <a:rPr lang="cs-CZ" sz="1200" b="1" dirty="0" smtClean="0">
                <a:latin typeface="Verdana" pitchFamily="34" charset="0"/>
              </a:rPr>
              <a:t>. </a:t>
            </a:r>
            <a:r>
              <a:rPr lang="cs-CZ" sz="1200" b="1" dirty="0" smtClean="0">
                <a:latin typeface="Verdana" pitchFamily="34" charset="0"/>
              </a:rPr>
              <a:t>2013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Číslo DUM: </a:t>
            </a:r>
            <a:r>
              <a:rPr lang="cs-CZ" sz="1200" b="1" dirty="0" smtClean="0">
                <a:latin typeface="Verdana" pitchFamily="34" charset="0"/>
              </a:rPr>
              <a:t>VY_32_INOVACE_13_ZT_TK_1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Téma: </a:t>
            </a:r>
            <a:r>
              <a:rPr lang="cs-CZ" sz="1200" b="1" dirty="0" err="1" smtClean="0">
                <a:latin typeface="Verdana" pitchFamily="34" charset="0"/>
              </a:rPr>
              <a:t>Kavalírní</a:t>
            </a:r>
            <a:r>
              <a:rPr lang="cs-CZ" sz="1200" b="1" dirty="0" smtClean="0">
                <a:latin typeface="Verdana" pitchFamily="34" charset="0"/>
              </a:rPr>
              <a:t> axonometrie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cs-CZ" sz="12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200" i="1" dirty="0" err="1" smtClean="0"/>
              <a:t>Kavalírní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axonometri</a:t>
            </a:r>
            <a:r>
              <a:rPr lang="cs-CZ" sz="1200" i="1" dirty="0" err="1" smtClean="0"/>
              <a:t>ie</a:t>
            </a:r>
            <a:r>
              <a:rPr lang="cs-CZ" sz="1200" i="1" dirty="0" smtClean="0"/>
              <a:t> překvapí studenty  výsledným zkreslením (všechny hrany v poměru 1 : 1).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200" i="1" dirty="0" smtClean="0"/>
              <a:t>U snímku upozorně</a:t>
            </a:r>
            <a:r>
              <a:rPr lang="cs-CZ" sz="1200" i="1" dirty="0" smtClean="0"/>
              <a:t>te</a:t>
            </a:r>
            <a:r>
              <a:rPr lang="cs-CZ" sz="1200" i="1" dirty="0" smtClean="0"/>
              <a:t> na možnost rychlého náčrtu pomocí čar, které jsou společné pro všechny čtyři pohledy.  Nechte je společné čáry nalézt, řešení neprozrazujte.</a:t>
            </a:r>
            <a:endParaRPr lang="cs-CZ" sz="1200" i="1" dirty="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2 w 4304"/>
                <a:gd name="T49" fmla="*/ 1 h 532"/>
                <a:gd name="T50" fmla="*/ 2 w 4304"/>
                <a:gd name="T51" fmla="*/ 1 h 532"/>
                <a:gd name="T52" fmla="*/ 2 w 4304"/>
                <a:gd name="T53" fmla="*/ 1 h 532"/>
                <a:gd name="T54" fmla="*/ 2 w 4304"/>
                <a:gd name="T55" fmla="*/ 1 h 532"/>
                <a:gd name="T56" fmla="*/ 2 w 4304"/>
                <a:gd name="T57" fmla="*/ 1 h 532"/>
                <a:gd name="T58" fmla="*/ 2 w 4304"/>
                <a:gd name="T59" fmla="*/ 1 h 532"/>
                <a:gd name="T60" fmla="*/ 2 w 4304"/>
                <a:gd name="T61" fmla="*/ 1 h 532"/>
                <a:gd name="T62" fmla="*/ 2 w 4304"/>
                <a:gd name="T63" fmla="*/ 1 h 532"/>
                <a:gd name="T64" fmla="*/ 2 w 4304"/>
                <a:gd name="T65" fmla="*/ 1 h 532"/>
                <a:gd name="T66" fmla="*/ 2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2 w 4304"/>
                <a:gd name="T107" fmla="*/ 1 h 532"/>
                <a:gd name="T108" fmla="*/ 2 w 4304"/>
                <a:gd name="T109" fmla="*/ 1 h 532"/>
                <a:gd name="T110" fmla="*/ 2 w 4304"/>
                <a:gd name="T111" fmla="*/ 1 h 532"/>
                <a:gd name="T112" fmla="*/ 2 w 4304"/>
                <a:gd name="T113" fmla="*/ 1 h 532"/>
                <a:gd name="T114" fmla="*/ 2 w 4304"/>
                <a:gd name="T115" fmla="*/ 1 h 532"/>
                <a:gd name="T116" fmla="*/ 2 w 4304"/>
                <a:gd name="T117" fmla="*/ 1 h 532"/>
                <a:gd name="T118" fmla="*/ 2 w 4304"/>
                <a:gd name="T119" fmla="*/ 1 h 532"/>
                <a:gd name="T120" fmla="*/ 2 w 4304"/>
                <a:gd name="T121" fmla="*/ 1 h 532"/>
                <a:gd name="T122" fmla="*/ 2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 w 2582"/>
                <a:gd name="T1" fmla="*/ 1 h 254"/>
                <a:gd name="T2" fmla="*/ 2 w 2582"/>
                <a:gd name="T3" fmla="*/ 1 h 254"/>
                <a:gd name="T4" fmla="*/ 2 w 2582"/>
                <a:gd name="T5" fmla="*/ 1 h 254"/>
                <a:gd name="T6" fmla="*/ 2 w 2582"/>
                <a:gd name="T7" fmla="*/ 1 h 254"/>
                <a:gd name="T8" fmla="*/ 2 w 2582"/>
                <a:gd name="T9" fmla="*/ 1 h 254"/>
                <a:gd name="T10" fmla="*/ 2 w 2582"/>
                <a:gd name="T11" fmla="*/ 1 h 254"/>
                <a:gd name="T12" fmla="*/ 2 w 2582"/>
                <a:gd name="T13" fmla="*/ 1 h 254"/>
                <a:gd name="T14" fmla="*/ 2 w 2582"/>
                <a:gd name="T15" fmla="*/ 1 h 254"/>
                <a:gd name="T16" fmla="*/ 2 w 2582"/>
                <a:gd name="T17" fmla="*/ 1 h 254"/>
                <a:gd name="T18" fmla="*/ 2 w 2582"/>
                <a:gd name="T19" fmla="*/ 1 h 254"/>
                <a:gd name="T20" fmla="*/ 2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2 w 4312"/>
                <a:gd name="T79" fmla="*/ 0 h 228"/>
                <a:gd name="T80" fmla="*/ 2 w 4312"/>
                <a:gd name="T81" fmla="*/ 0 h 228"/>
                <a:gd name="T82" fmla="*/ 2 w 4312"/>
                <a:gd name="T83" fmla="*/ 0 h 228"/>
                <a:gd name="T84" fmla="*/ 2 w 4312"/>
                <a:gd name="T85" fmla="*/ 0 h 228"/>
                <a:gd name="T86" fmla="*/ 2 w 4312"/>
                <a:gd name="T87" fmla="*/ 0 h 228"/>
                <a:gd name="T88" fmla="*/ 2 w 4312"/>
                <a:gd name="T89" fmla="*/ 0 h 228"/>
                <a:gd name="T90" fmla="*/ 2 w 4312"/>
                <a:gd name="T91" fmla="*/ 0 h 228"/>
                <a:gd name="T92" fmla="*/ 2 w 4312"/>
                <a:gd name="T93" fmla="*/ 0 h 228"/>
                <a:gd name="T94" fmla="*/ 2 w 4312"/>
                <a:gd name="T95" fmla="*/ 0 h 228"/>
                <a:gd name="T96" fmla="*/ 2 w 4312"/>
                <a:gd name="T97" fmla="*/ 0 h 228"/>
                <a:gd name="T98" fmla="*/ 2 w 4312"/>
                <a:gd name="T99" fmla="*/ 0 h 228"/>
                <a:gd name="T100" fmla="*/ 2 w 4312"/>
                <a:gd name="T101" fmla="*/ 0 h 228"/>
                <a:gd name="T102" fmla="*/ 2 w 4312"/>
                <a:gd name="T103" fmla="*/ 0 h 228"/>
                <a:gd name="T104" fmla="*/ 2 w 4312"/>
                <a:gd name="T105" fmla="*/ 0 h 228"/>
                <a:gd name="T106" fmla="*/ 2 w 4312"/>
                <a:gd name="T107" fmla="*/ 0 h 228"/>
                <a:gd name="T108" fmla="*/ 2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3293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 Perspektiva cavaliè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530" y="1762124"/>
            <a:ext cx="7620000" cy="509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350"/>
            <a:ext cx="9144000" cy="1352420"/>
          </a:xfrm>
        </p:spPr>
        <p:txBody>
          <a:bodyPr/>
          <a:lstStyle/>
          <a:p>
            <a:pPr eaLnBrk="1" hangingPunct="1"/>
            <a:r>
              <a:rPr lang="cs-CZ" dirty="0" err="1" smtClean="0"/>
              <a:t>Kavalírní</a:t>
            </a:r>
            <a:r>
              <a:rPr lang="cs-CZ" dirty="0" smtClean="0"/>
              <a:t> axonometrie</a:t>
            </a:r>
            <a:endParaRPr lang="cs-CZ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31540" y="1133745"/>
            <a:ext cx="3826120" cy="121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3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err="1"/>
              <a:t>Kavalírní</a:t>
            </a:r>
            <a:r>
              <a:rPr lang="cs-CZ" sz="1600" dirty="0"/>
              <a:t> axonometrie </a:t>
            </a:r>
            <a:r>
              <a:rPr lang="cs-CZ" sz="1600" dirty="0" smtClean="0"/>
              <a:t>–  </a:t>
            </a:r>
            <a:r>
              <a:rPr lang="cs-CZ" sz="1600" dirty="0"/>
              <a:t>osy 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err="1"/>
              <a:t>Kavalírní</a:t>
            </a:r>
            <a:r>
              <a:rPr lang="cs-CZ" sz="1600" dirty="0"/>
              <a:t> axonometrie </a:t>
            </a:r>
            <a:r>
              <a:rPr lang="cs-CZ" sz="1600" dirty="0" smtClean="0"/>
              <a:t>–  </a:t>
            </a:r>
            <a:r>
              <a:rPr lang="cs-CZ" sz="1600" dirty="0"/>
              <a:t>těleso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err="1"/>
              <a:t>Kavalírní</a:t>
            </a:r>
            <a:r>
              <a:rPr lang="cs-CZ" sz="1600" dirty="0"/>
              <a:t> </a:t>
            </a:r>
            <a:r>
              <a:rPr lang="cs-CZ" sz="1600" dirty="0" smtClean="0"/>
              <a:t>axonometrie </a:t>
            </a:r>
            <a:r>
              <a:rPr lang="cs-CZ" sz="1600" dirty="0"/>
              <a:t>– </a:t>
            </a:r>
            <a:r>
              <a:rPr lang="cs-CZ" sz="1600" dirty="0" smtClean="0"/>
              <a:t>konstrukce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902370" y="6264315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9429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9"/>
          <p:cNvSpPr>
            <a:spLocks noGrp="1"/>
          </p:cNvSpPr>
          <p:nvPr>
            <p:ph type="title"/>
          </p:nvPr>
        </p:nvSpPr>
        <p:spPr>
          <a:xfrm>
            <a:off x="344706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Kavalírní</a:t>
            </a:r>
            <a:r>
              <a:rPr lang="cs-CZ" dirty="0" smtClean="0"/>
              <a:t> axonometrie - osy 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41312" y="1268760"/>
            <a:ext cx="85511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1600" dirty="0" err="1"/>
              <a:t>Kavalírní</a:t>
            </a:r>
            <a:r>
              <a:rPr lang="cs-CZ" sz="1600" dirty="0"/>
              <a:t> axonometrie je kosoúhlé promítání, kde platí, že průmětna je obvykle svislá.</a:t>
            </a:r>
          </a:p>
          <a:p>
            <a:r>
              <a:rPr lang="cs-CZ" sz="1600" dirty="0"/>
              <a:t>Průmětny os X a Y svírají úhel 45° nebo úhel 135</a:t>
            </a:r>
            <a:r>
              <a:rPr lang="cs-CZ" sz="1600" dirty="0" smtClean="0"/>
              <a:t>°. </a:t>
            </a:r>
            <a:r>
              <a:rPr lang="cs-CZ" sz="1600" dirty="0"/>
              <a:t>Délky ve </a:t>
            </a:r>
            <a:r>
              <a:rPr lang="cs-CZ" sz="1600" dirty="0" smtClean="0"/>
              <a:t>směru os </a:t>
            </a:r>
            <a:r>
              <a:rPr lang="cs-CZ" sz="1600" dirty="0"/>
              <a:t>X, Y, Z nezkracujeme. 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476250" y="6049492"/>
            <a:ext cx="82534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/>
              <a:t>Předměty se pomocí </a:t>
            </a:r>
            <a:r>
              <a:rPr lang="cs-CZ" sz="1400" dirty="0" err="1"/>
              <a:t>kavalírní</a:t>
            </a:r>
            <a:r>
              <a:rPr lang="cs-CZ" sz="1400" dirty="0"/>
              <a:t> </a:t>
            </a:r>
            <a:r>
              <a:rPr lang="cs-CZ" sz="1400" dirty="0" smtClean="0"/>
              <a:t>axonometrie snadno zobrazují, </a:t>
            </a:r>
            <a:r>
              <a:rPr lang="cs-CZ" sz="1400" dirty="0"/>
              <a:t>také obrazy se jednoduše kótují, ale velikost ve směru třetí osy je zkreslená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843" y="2033845"/>
            <a:ext cx="2370507" cy="348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5" y="2033845"/>
            <a:ext cx="3510390" cy="349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265418" y="5268681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  <p:sp>
        <p:nvSpPr>
          <p:cNvPr id="8" name="TextovéPole 7"/>
          <p:cNvSpPr txBox="1"/>
          <p:nvPr/>
        </p:nvSpPr>
        <p:spPr>
          <a:xfrm>
            <a:off x="7857365" y="5268681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3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Kavalírní</a:t>
            </a:r>
            <a:r>
              <a:rPr lang="cs-CZ" dirty="0"/>
              <a:t> axonometrie - </a:t>
            </a:r>
            <a:r>
              <a:rPr lang="cs-CZ" dirty="0" smtClean="0"/>
              <a:t>těleso</a:t>
            </a:r>
            <a:endParaRPr lang="cs-CZ" dirty="0"/>
          </a:p>
        </p:txBody>
      </p:sp>
      <p:sp>
        <p:nvSpPr>
          <p:cNvPr id="9" name="Krychle 8"/>
          <p:cNvSpPr/>
          <p:nvPr/>
        </p:nvSpPr>
        <p:spPr>
          <a:xfrm flipH="1">
            <a:off x="5688417" y="2828260"/>
            <a:ext cx="2115877" cy="2083981"/>
          </a:xfrm>
          <a:prstGeom prst="cube">
            <a:avLst>
              <a:gd name="adj" fmla="val 426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Krychle 9"/>
          <p:cNvSpPr/>
          <p:nvPr/>
        </p:nvSpPr>
        <p:spPr>
          <a:xfrm>
            <a:off x="1297172" y="2828260"/>
            <a:ext cx="2115878" cy="2057767"/>
          </a:xfrm>
          <a:prstGeom prst="cube">
            <a:avLst>
              <a:gd name="adj" fmla="val 426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5" y="2027274"/>
            <a:ext cx="3510390" cy="349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843" y="2033845"/>
            <a:ext cx="2370507" cy="348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Přímá spojnice 12"/>
          <p:cNvCxnSpPr/>
          <p:nvPr/>
        </p:nvCxnSpPr>
        <p:spPr>
          <a:xfrm>
            <a:off x="6912260" y="2828260"/>
            <a:ext cx="0" cy="118580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6912260" y="4014065"/>
            <a:ext cx="892034" cy="89817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688417" y="4003432"/>
            <a:ext cx="1223843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178574" y="4003432"/>
            <a:ext cx="1223843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178574" y="2817627"/>
            <a:ext cx="0" cy="118580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1297172" y="4014065"/>
            <a:ext cx="881402" cy="87196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2346953" y="5916727"/>
            <a:ext cx="4946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Konstrukci proveďte pomocí kružítka.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55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60" y="11950"/>
            <a:ext cx="9144000" cy="1143000"/>
          </a:xfrm>
        </p:spPr>
        <p:txBody>
          <a:bodyPr/>
          <a:lstStyle/>
          <a:p>
            <a:r>
              <a:rPr lang="cs-CZ" dirty="0" err="1" smtClean="0"/>
              <a:t>Kavalírní</a:t>
            </a:r>
            <a:r>
              <a:rPr lang="cs-CZ" dirty="0" smtClean="0"/>
              <a:t> </a:t>
            </a:r>
            <a:r>
              <a:rPr lang="cs-CZ" dirty="0"/>
              <a:t> </a:t>
            </a:r>
            <a:r>
              <a:rPr lang="cs-CZ" dirty="0" smtClean="0"/>
              <a:t>axonometrie – </a:t>
            </a:r>
            <a:r>
              <a:rPr lang="cs-CZ" dirty="0" smtClean="0"/>
              <a:t>konstrukce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78750"/>
            <a:ext cx="5643683" cy="4905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612930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Obrázek vytvořte </a:t>
            </a:r>
            <a:r>
              <a:rPr lang="cs-CZ" smtClean="0"/>
              <a:t>ve </a:t>
            </a:r>
            <a:r>
              <a:rPr lang="cs-CZ" smtClean="0"/>
              <a:t>formě </a:t>
            </a:r>
            <a:r>
              <a:rPr lang="cs-CZ" dirty="0" smtClean="0"/>
              <a:t>náčrtku.</a:t>
            </a:r>
          </a:p>
          <a:p>
            <a:pPr algn="ctr"/>
            <a:r>
              <a:rPr lang="cs-CZ" dirty="0" smtClean="0"/>
              <a:t>Hledejte návaznost čar jednotlivých pohledů, usnadní vám práci.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64832" y="5830379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4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239285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746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Citace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1349375"/>
            <a:ext cx="8893175" cy="54102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PIERLEB. </a:t>
            </a:r>
            <a:r>
              <a:rPr lang="cs-CZ" sz="1400" i="1" dirty="0"/>
              <a:t>Soubor: Perspektiva cavalière.jpg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dirty="0" smtClean="0"/>
              <a:t>19.10.2013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commons.wikimedia.org/wiki/File:Perspective_cavali%C3%A8re.jpg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2 </a:t>
            </a:r>
            <a:r>
              <a:rPr lang="cs-CZ" sz="1400" b="1" dirty="0" smtClean="0"/>
              <a:t>– </a:t>
            </a:r>
            <a:r>
              <a:rPr lang="cs-CZ" sz="1400" b="1" dirty="0" smtClean="0"/>
              <a:t>4 </a:t>
            </a:r>
            <a:r>
              <a:rPr lang="cs-CZ" sz="1400" dirty="0"/>
              <a:t>A</a:t>
            </a:r>
            <a:r>
              <a:rPr lang="cs-CZ" sz="1400" dirty="0" smtClean="0"/>
              <a:t>rchiv </a:t>
            </a:r>
            <a:r>
              <a:rPr lang="cs-CZ" sz="1400" dirty="0" smtClean="0"/>
              <a:t>autora</a:t>
            </a:r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17513" y="3728353"/>
            <a:ext cx="82359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dirty="0"/>
              <a:t>Wikipedia: the free encyclopedia [online]. San Francisco (CA): Wikimedia Foundation, 2001-201</a:t>
            </a:r>
            <a:r>
              <a:rPr lang="cs-CZ" altLang="cs-CZ" sz="1400" dirty="0"/>
              <a:t>3</a:t>
            </a:r>
            <a:r>
              <a:rPr lang="en-US" altLang="cs-CZ" sz="1400" dirty="0"/>
              <a:t> [cit. </a:t>
            </a:r>
            <a:r>
              <a:rPr lang="cs-CZ" altLang="cs-CZ" sz="1400" dirty="0"/>
              <a:t> </a:t>
            </a:r>
            <a:r>
              <a:rPr lang="cs-CZ" altLang="cs-CZ" sz="1400" dirty="0" smtClean="0"/>
              <a:t>19.10.2013</a:t>
            </a:r>
            <a:r>
              <a:rPr lang="en-US" altLang="cs-CZ" sz="1400" dirty="0" smtClean="0"/>
              <a:t>].</a:t>
            </a:r>
            <a:r>
              <a:rPr lang="en-US" altLang="cs-CZ" sz="1400" dirty="0"/>
              <a:t> </a:t>
            </a:r>
            <a:r>
              <a:rPr lang="en-US" altLang="cs-CZ" sz="1400" dirty="0" err="1"/>
              <a:t>Dostupné</a:t>
            </a:r>
            <a:r>
              <a:rPr lang="en-US" altLang="cs-CZ" sz="1400" dirty="0"/>
              <a:t> z: </a:t>
            </a:r>
            <a:r>
              <a:rPr lang="en-US" altLang="cs-CZ" sz="1400" dirty="0">
                <a:hlinkClick r:id="rId3"/>
              </a:rPr>
              <a:t>http://</a:t>
            </a:r>
            <a:r>
              <a:rPr lang="en-US" altLang="cs-CZ" sz="1400" dirty="0" smtClean="0">
                <a:hlinkClick r:id="rId3"/>
              </a:rPr>
              <a:t>en.wikipedia.org/wiki/Main_Page</a:t>
            </a:r>
            <a:endParaRPr lang="cs-CZ" altLang="cs-CZ" sz="1400" dirty="0" smtClean="0"/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sz="1400" dirty="0"/>
              <a:t>KLETEČKA, Jaroslav a Petr FOŘT. </a:t>
            </a:r>
            <a:r>
              <a:rPr lang="cs-CZ" sz="1400" i="1" dirty="0"/>
              <a:t>Technické kreslení</a:t>
            </a:r>
            <a:r>
              <a:rPr lang="cs-CZ" sz="1400" dirty="0"/>
              <a:t>. 2. </a:t>
            </a:r>
            <a:r>
              <a:rPr lang="cs-CZ" sz="1400" dirty="0" err="1"/>
              <a:t>opr</a:t>
            </a:r>
            <a:r>
              <a:rPr lang="cs-CZ" sz="1400" dirty="0"/>
              <a:t>. vyd. Brno: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2007, 252 s. ISBN 978-80-251-1887-0</a:t>
            </a:r>
            <a:r>
              <a:rPr lang="cs-CZ" sz="1400" dirty="0" smtClean="0"/>
              <a:t>.</a:t>
            </a:r>
            <a:endParaRPr lang="cs-CZ" sz="14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09575" y="2648853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20423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9778</TotalTime>
  <Words>145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Prezentace aplikace PowerPoint</vt:lpstr>
      <vt:lpstr>Kavalírní axonometrie</vt:lpstr>
      <vt:lpstr>Kavalírní axonometrie - osy </vt:lpstr>
      <vt:lpstr>Kavalírní axonometrie - těleso</vt:lpstr>
      <vt:lpstr>Kavalírní  axonometrie – konstrukce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365</cp:revision>
  <dcterms:created xsi:type="dcterms:W3CDTF">2013-03-27T07:54:35Z</dcterms:created>
  <dcterms:modified xsi:type="dcterms:W3CDTF">2013-11-23T18:15:11Z</dcterms:modified>
</cp:coreProperties>
</file>