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106463-4ACC-4A4D-A248-00F86B308B9C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038515-EB58-4850-8C96-1B9B116822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1"/>
            <a:ext cx="8215312" cy="3807296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Jméno autora: Mgr. Vlasta </a:t>
            </a:r>
            <a:r>
              <a:rPr lang="cs-CZ" altLang="cs-CZ" sz="1500" b="1" dirty="0" err="1" smtClean="0"/>
              <a:t>Kollariková</a:t>
            </a:r>
            <a:r>
              <a:rPr lang="cs-CZ" altLang="cs-CZ" sz="1500" b="1" dirty="0" smtClean="0"/>
              <a:t/>
            </a:r>
            <a:br>
              <a:rPr lang="cs-CZ" altLang="cs-CZ" sz="1500" b="1" dirty="0" smtClean="0"/>
            </a:br>
            <a:r>
              <a:rPr lang="cs-CZ" altLang="cs-CZ" sz="1500" b="1" dirty="0" smtClean="0"/>
              <a:t>Datum vytvoření: 21.09. 2013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Číslo </a:t>
            </a:r>
            <a:r>
              <a:rPr lang="cs-CZ" altLang="cs-CZ" sz="1500" b="1" dirty="0" err="1" smtClean="0"/>
              <a:t>DUMu</a:t>
            </a:r>
            <a:r>
              <a:rPr lang="cs-CZ" altLang="cs-CZ" sz="1500" b="1" smtClean="0"/>
              <a:t>: VY_32_INOVACE_13_OSVZ_ON</a:t>
            </a:r>
            <a:r>
              <a:rPr lang="cs-CZ" altLang="cs-CZ" sz="1500" b="1" dirty="0" smtClean="0"/>
              <a:t/>
            </a:r>
            <a:br>
              <a:rPr lang="cs-CZ" altLang="cs-CZ" sz="1500" b="1" dirty="0" smtClean="0"/>
            </a:br>
            <a:endParaRPr lang="cs-CZ" alt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Ročník: I.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Vzdělávací oblast: Společenskovědní vzdělávání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Vzdělávací obor: Občanská nauka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Tematický okruh: Člověk a společnost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Téma: Vzdělání a jeho význam pro život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/>
            </a:r>
            <a:br>
              <a:rPr lang="cs-CZ" altLang="cs-CZ" sz="1500" b="1" dirty="0" smtClean="0"/>
            </a:br>
            <a:r>
              <a:rPr lang="cs-CZ" altLang="cs-CZ" sz="1500" b="1" dirty="0" smtClean="0"/>
              <a:t>Metodický list/anotace:</a:t>
            </a: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altLang="cs-CZ" sz="1500" b="1" dirty="0" smtClean="0"/>
              <a:t>Seznámit žáky s významem vzdělání</a:t>
            </a:r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60752"/>
          </a:xfrm>
        </p:spPr>
        <p:txBody>
          <a:bodyPr/>
          <a:lstStyle/>
          <a:p>
            <a:r>
              <a:rPr lang="cs-CZ" b="1" u="sng" dirty="0" smtClean="0">
                <a:solidFill>
                  <a:schemeClr val="accent2"/>
                </a:solidFill>
              </a:rPr>
              <a:t>Pojmy</a:t>
            </a:r>
            <a:r>
              <a:rPr lang="cs-CZ" dirty="0" smtClean="0"/>
              <a:t>: </a:t>
            </a:r>
            <a:r>
              <a:rPr lang="cs-CZ" b="1" dirty="0" smtClean="0">
                <a:solidFill>
                  <a:schemeClr val="accent3"/>
                </a:solidFill>
              </a:rPr>
              <a:t>vzdělání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gramotnost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FF00"/>
                </a:solidFill>
              </a:rPr>
              <a:t>kvalifikace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Vzdělání</a:t>
            </a:r>
            <a:r>
              <a:rPr lang="cs-CZ" dirty="0" smtClean="0">
                <a:solidFill>
                  <a:srgbClr val="00B0F0"/>
                </a:solidFill>
              </a:rPr>
              <a:t>: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je souhrn znalostí a schopností, které získáváme prostřednictvím výuky nebo studia na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školách</a:t>
            </a:r>
            <a:endParaRPr lang="cs-CZ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68580" indent="0">
              <a:buNone/>
            </a:pPr>
            <a:r>
              <a:rPr lang="cs-CZ" b="1" dirty="0" smtClean="0">
                <a:solidFill>
                  <a:srgbClr val="92D050"/>
                </a:solidFill>
              </a:rPr>
              <a:t>Gramotnost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 je schopnost jedince </a:t>
            </a:r>
            <a:r>
              <a:rPr lang="cs-CZ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číst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cs-CZ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psát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a </a:t>
            </a:r>
            <a:r>
              <a:rPr lang="cs-CZ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porozumět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textu, rozlišujeme literární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dokumentovou a numerickou.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FF00"/>
                </a:solidFill>
              </a:rPr>
              <a:t>Kvalifikace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 je schopnost dobře vykonávat určitou pracovní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činnost,</a:t>
            </a:r>
          </a:p>
          <a:p>
            <a:pPr marL="68580" indent="0">
              <a:buNone/>
            </a:pPr>
            <a:r>
              <a:rPr lang="cs-CZ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ývá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potvrzována dokladem (vysvědčení, osvědčení, diplom aj.)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Cíl, předměty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Cíl: </a:t>
            </a:r>
            <a:r>
              <a:rPr lang="cs-CZ" dirty="0" smtClean="0"/>
              <a:t>přenos informací z jedné osoby na osoby </a:t>
            </a:r>
            <a:r>
              <a:rPr lang="cs-CZ" dirty="0" smtClean="0"/>
              <a:t>jiné, řeší otázky</a:t>
            </a:r>
            <a:r>
              <a:rPr lang="cs-CZ" dirty="0" smtClean="0"/>
              <a:t>: jak, co, smysl</a:t>
            </a:r>
          </a:p>
          <a:p>
            <a:pPr marL="68580" indent="0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Předměty</a:t>
            </a:r>
            <a:r>
              <a:rPr lang="cs-CZ" dirty="0" smtClean="0"/>
              <a:t>: základní - čtení, psaní, aritmetika; </a:t>
            </a:r>
            <a:r>
              <a:rPr lang="cs-CZ" dirty="0" smtClean="0"/>
              <a:t>rozšiřující - historie</a:t>
            </a:r>
            <a:r>
              <a:rPr lang="cs-CZ" dirty="0" smtClean="0"/>
              <a:t>, fyzika, chemie, politologie, matematika (diferenciální počet, algebra)</a:t>
            </a:r>
          </a:p>
          <a:p>
            <a:pPr marL="68580" indent="0">
              <a:buNone/>
            </a:pPr>
            <a:r>
              <a:rPr lang="cs-CZ" dirty="0" smtClean="0"/>
              <a:t>Znalosti se měří pomocí testů, každý student dostane hodnocení (známku</a:t>
            </a:r>
            <a:r>
              <a:rPr lang="cs-CZ" dirty="0" smtClean="0"/>
              <a:t>)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9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Učení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Pojem</a:t>
            </a:r>
            <a:r>
              <a:rPr lang="cs-CZ" dirty="0" smtClean="0"/>
              <a:t>: v širším slova smyslu každé obohacení individuální zkušenosti;</a:t>
            </a:r>
          </a:p>
          <a:p>
            <a:pPr marL="68580" indent="0">
              <a:buNone/>
            </a:pPr>
            <a:r>
              <a:rPr lang="cs-CZ" dirty="0"/>
              <a:t>v</a:t>
            </a:r>
            <a:r>
              <a:rPr lang="cs-CZ" dirty="0" smtClean="0"/>
              <a:t> užším záměrné získávání vědomostí</a:t>
            </a:r>
          </a:p>
          <a:p>
            <a:pPr marL="68580" indent="0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4 fáze</a:t>
            </a:r>
            <a:r>
              <a:rPr lang="cs-CZ" dirty="0" smtClean="0"/>
              <a:t>: motivační (zájem), poznávací, výkonná (pochopení), ověřovací (aplikace)</a:t>
            </a:r>
          </a:p>
          <a:p>
            <a:pPr marL="68580" indent="0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Metody</a:t>
            </a:r>
            <a:r>
              <a:rPr lang="cs-CZ" dirty="0" smtClean="0"/>
              <a:t>: opakované čtení celého textu, rozčlenění na menší celky, kombinace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Organizace učení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Typy škol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Základní škola</a:t>
            </a:r>
          </a:p>
          <a:p>
            <a:pPr marL="68580" indent="0">
              <a:buNone/>
            </a:pPr>
            <a:r>
              <a:rPr lang="cs-CZ" dirty="0" smtClean="0"/>
              <a:t>ZUŠ, Základní jazyková škola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Odborné učiliště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Střední odborné učiliště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92D050"/>
                </a:solidFill>
              </a:rPr>
              <a:t>Střední (odborná) škola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CC00FF"/>
                </a:solidFill>
              </a:rPr>
              <a:t>Gymnázium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3300"/>
                </a:solidFill>
              </a:rPr>
              <a:t>Vyšší odborná </a:t>
            </a:r>
            <a:r>
              <a:rPr lang="cs-CZ" b="1" dirty="0">
                <a:solidFill>
                  <a:srgbClr val="FF3300"/>
                </a:solidFill>
              </a:rPr>
              <a:t>š</a:t>
            </a:r>
            <a:r>
              <a:rPr lang="cs-CZ" b="1" dirty="0" smtClean="0">
                <a:solidFill>
                  <a:srgbClr val="FF3300"/>
                </a:solidFill>
              </a:rPr>
              <a:t>kola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3300"/>
                </a:solidFill>
              </a:rPr>
              <a:t>Vysoká škola</a:t>
            </a:r>
          </a:p>
          <a:p>
            <a:pPr marL="68580" indent="0">
              <a:buNone/>
            </a:pPr>
            <a:r>
              <a:rPr lang="cs-CZ" dirty="0" smtClean="0"/>
              <a:t>Speciální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1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Univerzity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                                      P </a:t>
            </a:r>
            <a:r>
              <a:rPr lang="cs-CZ" u="sng" dirty="0"/>
              <a:t> </a:t>
            </a:r>
            <a:r>
              <a:rPr lang="cs-CZ" u="sng" dirty="0" smtClean="0"/>
              <a:t>Poznáte pečeť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</a:t>
            </a:r>
            <a:r>
              <a:rPr lang="cs-CZ" u="sng" dirty="0" smtClean="0"/>
              <a:t>této univerzity?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</a:t>
            </a:r>
            <a:r>
              <a:rPr lang="cs-CZ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 o ní víte?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</a:t>
            </a:r>
            <a:r>
              <a:rPr lang="cs-CZ" dirty="0" smtClean="0"/>
              <a:t> </a:t>
            </a:r>
            <a:r>
              <a:rPr lang="cs-CZ" dirty="0" smtClean="0"/>
              <a:t>1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772816"/>
            <a:ext cx="4464495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75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Nejstarší univerzita na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                                           Bologna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1088 ? (1119)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23 fakult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rektor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prorektor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děkan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proděkan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obr. 2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844824"/>
            <a:ext cx="446449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8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/>
              <a:t>ČERNÍK, Karel. </a:t>
            </a:r>
            <a:r>
              <a:rPr lang="cs-CZ" i="1" dirty="0"/>
              <a:t>Symbol University Karlovy-Wikipedie.cz</a:t>
            </a:r>
            <a:r>
              <a:rPr lang="cs-CZ" dirty="0"/>
              <a:t> [online]. [cit. 25.9.2013]. Dostupný na WWW: http://cs.wikipedia.org/wiki/Soubor:Charles-University-symbol-2.png </a:t>
            </a:r>
            <a:endParaRPr lang="cs-CZ" dirty="0" smtClean="0"/>
          </a:p>
          <a:p>
            <a:pPr marL="68580" indent="0">
              <a:buNone/>
            </a:pPr>
            <a:r>
              <a:rPr lang="cs-CZ" dirty="0"/>
              <a:t>NEUVEDEN. </a:t>
            </a:r>
            <a:r>
              <a:rPr lang="cs-CZ" i="1" dirty="0" err="1"/>
              <a:t>Seal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University </a:t>
            </a:r>
            <a:r>
              <a:rPr lang="cs-CZ" i="1" dirty="0" err="1"/>
              <a:t>of</a:t>
            </a:r>
            <a:r>
              <a:rPr lang="cs-CZ" i="1" dirty="0"/>
              <a:t> Bologna.svg-wikipedie.cz</a:t>
            </a:r>
            <a:r>
              <a:rPr lang="cs-CZ" dirty="0"/>
              <a:t> [online]. [cit. 25.9.2013]. </a:t>
            </a:r>
            <a:r>
              <a:rPr lang="cs-CZ"/>
              <a:t>Dostupný na WWW: http://cs.wikipedia.org/wiki/Soubor:Seal_of_the_University_of_Bologna.svg </a:t>
            </a:r>
          </a:p>
        </p:txBody>
      </p:sp>
    </p:spTree>
    <p:extLst>
      <p:ext uri="{BB962C8B-B14F-4D97-AF65-F5344CB8AC3E}">
        <p14:creationId xmlns:p14="http://schemas.microsoft.com/office/powerpoint/2010/main" val="22902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298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Metro</vt:lpstr>
      <vt:lpstr>Prezentace aplikace PowerPoint</vt:lpstr>
      <vt:lpstr>Pojmy: vzdělání, gramotnost, kvalifikace</vt:lpstr>
      <vt:lpstr>Cíl, předměty</vt:lpstr>
      <vt:lpstr>Učení</vt:lpstr>
      <vt:lpstr>Typy škol</vt:lpstr>
      <vt:lpstr>Univerzity</vt:lpstr>
      <vt:lpstr>Nejstarší univerzita na světě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318</dc:creator>
  <cp:lastModifiedBy>Kabinet 318</cp:lastModifiedBy>
  <cp:revision>14</cp:revision>
  <dcterms:created xsi:type="dcterms:W3CDTF">2013-09-25T12:57:54Z</dcterms:created>
  <dcterms:modified xsi:type="dcterms:W3CDTF">2013-11-14T15:22:54Z</dcterms:modified>
</cp:coreProperties>
</file>