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62" r:id="rId4"/>
    <p:sldId id="257" r:id="rId5"/>
    <p:sldId id="277" r:id="rId6"/>
    <p:sldId id="258" r:id="rId7"/>
    <p:sldId id="261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20.8.2013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s.wikipedia.org/wiki/Dost%C5%99ediv%C3%A1_s%C3%AD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" TargetMode="External"/><Relationship Id="rId2" Type="http://schemas.openxmlformats.org/officeDocument/2006/relationships/hyperlink" Target="http://pixabay.com/cs/%C3%BAhel-vyjmut%C3%AD-brusi%C4%8D-%C5%BEeleza-kov-8743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16. 11.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VY_32_INOVACE_13_FY_B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Mechanika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</a:t>
            </a:r>
            <a:r>
              <a:rPr lang="cs-CZ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sz="1200" b="1"/>
              <a:t>Úhlová rychlost</a:t>
            </a:r>
            <a:endParaRPr lang="cs-CZ" sz="12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Sada</a:t>
            </a:r>
            <a:endParaRPr lang="cs-CZ" sz="1200" i="1" dirty="0" smtClean="0"/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abay.com/get/afd453528a98b91c3f3d/1373524855/angle-87438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184" y="-36385"/>
            <a:ext cx="10345617" cy="68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4926"/>
            <a:ext cx="8955995" cy="118883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00B0F0"/>
                </a:solidFill>
              </a:rPr>
              <a:t>Síla dostředivá </a:t>
            </a:r>
            <a:r>
              <a:rPr lang="cs-CZ" dirty="0" smtClean="0">
                <a:solidFill>
                  <a:srgbClr val="00B0F0"/>
                </a:solidFill>
              </a:rPr>
              <a:t>a odstředivá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0798" y="4959170"/>
                <a:ext cx="4185465" cy="1665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cs-CZ" sz="1600" dirty="0" smtClean="0">
                    <a:solidFill>
                      <a:schemeClr val="bg1"/>
                    </a:solidFill>
                    <a:hlinkClick r:id="rId3" action="ppaction://hlinksldjump"/>
                  </a:rPr>
                  <a:t>►</a:t>
                </a:r>
                <a:r>
                  <a:rPr lang="cs-CZ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>
                    <a:solidFill>
                      <a:schemeClr val="bg1"/>
                    </a:solidFill>
                  </a:rPr>
                  <a:t>Konstrukce k odvození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i="1" baseline="-25000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cs-CZ" sz="1600" dirty="0">
                    <a:solidFill>
                      <a:schemeClr val="bg1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i="1" baseline="-25000">
                        <a:solidFill>
                          <a:schemeClr val="bg1"/>
                        </a:solidFill>
                        <a:latin typeface="Cambria Math"/>
                      </a:rPr>
                      <m:t>𝑜</m:t>
                    </m:r>
                  </m:oMath>
                </a14:m>
                <a:endParaRPr lang="cs-CZ" sz="1600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cs-CZ" sz="1600" dirty="0">
                    <a:solidFill>
                      <a:schemeClr val="bg1"/>
                    </a:solidFill>
                    <a:hlinkClick r:id="rId4" action="ppaction://hlinksldjump"/>
                  </a:rPr>
                  <a:t>►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>
                    <a:solidFill>
                      <a:schemeClr val="bg1"/>
                    </a:solidFill>
                  </a:rPr>
                  <a:t>Výpočet dostředivé a odstředivé síly</a:t>
                </a:r>
                <a:endParaRPr lang="cs-CZ" sz="16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cs-CZ" sz="1600" dirty="0">
                    <a:solidFill>
                      <a:schemeClr val="bg1"/>
                    </a:solidFill>
                    <a:hlinkClick r:id="rId5" action="ppaction://hlinksldjump"/>
                  </a:rPr>
                  <a:t>►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>
                    <a:solidFill>
                      <a:schemeClr val="bg1"/>
                    </a:solidFill>
                  </a:rPr>
                  <a:t>Cvičení – řešený příklad</a:t>
                </a:r>
                <a:endParaRPr lang="cs-CZ" sz="1600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cs-CZ" sz="1600" dirty="0">
                    <a:solidFill>
                      <a:schemeClr val="bg1"/>
                    </a:solidFill>
                    <a:hlinkClick r:id="rId6" action="ppaction://hlinksldjump"/>
                  </a:rPr>
                  <a:t>►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>
                    <a:solidFill>
                      <a:schemeClr val="bg1"/>
                    </a:solidFill>
                  </a:rPr>
                  <a:t>Horská dráha</a:t>
                </a:r>
                <a:endParaRPr lang="cs-CZ" sz="16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5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798" y="4959170"/>
                <a:ext cx="4185465" cy="1665185"/>
              </a:xfrm>
              <a:prstGeom prst="rect">
                <a:avLst/>
              </a:prstGeom>
              <a:blipFill rotWithShape="1">
                <a:blip r:embed="rId7"/>
                <a:stretch>
                  <a:fillRect l="-875" t="-29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8082390" y="6264315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2393885"/>
            <a:ext cx="5334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Nadpis 19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Konstrukce k odvození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5000" smtClean="0">
                        <a:latin typeface="Cambria Math"/>
                      </a:rPr>
                      <m:t>𝑜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0" name="Nadpis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96" b="-122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967155" y="4284095"/>
                <a:ext cx="2880320" cy="235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S … střed kružnice</a:t>
                </a:r>
              </a:p>
              <a:p>
                <a:r>
                  <a:rPr lang="cs-CZ" sz="1200" dirty="0" smtClean="0"/>
                  <a:t>Ø d … průměr kružnice</a:t>
                </a:r>
              </a:p>
              <a:p>
                <a:r>
                  <a:rPr lang="cs-CZ" sz="1200" dirty="0" smtClean="0"/>
                  <a:t>r … poloměr kružnice</a:t>
                </a:r>
              </a:p>
              <a:p>
                <a:r>
                  <a:rPr lang="cs-CZ" sz="1200" dirty="0" smtClean="0"/>
                  <a:t>n … směr otáčení</a:t>
                </a:r>
              </a:p>
              <a:p>
                <a:r>
                  <a:rPr lang="cs-CZ" sz="1200" dirty="0"/>
                  <a:t>normála kružnice </a:t>
                </a:r>
                <a:r>
                  <a:rPr lang="cs-CZ" sz="1200" dirty="0" smtClean="0"/>
                  <a:t>… </a:t>
                </a:r>
                <a:r>
                  <a:rPr lang="cs-CZ" sz="1200" dirty="0"/>
                  <a:t>kolmice k její </a:t>
                </a:r>
                <a:r>
                  <a:rPr lang="cs-CZ" sz="1200" dirty="0" smtClean="0"/>
                  <a:t>tečně</a:t>
                </a:r>
              </a:p>
              <a:p>
                <a:r>
                  <a:rPr lang="cs-CZ" sz="1200" dirty="0" smtClean="0"/>
                  <a:t>tečna … </a:t>
                </a:r>
                <a:r>
                  <a:rPr lang="pl-PL" sz="1200" dirty="0"/>
                  <a:t>p</a:t>
                </a:r>
                <a:r>
                  <a:rPr lang="pl-PL" sz="1200" dirty="0" smtClean="0"/>
                  <a:t>římka kolmá </a:t>
                </a:r>
                <a:r>
                  <a:rPr lang="pl-PL" sz="1200" dirty="0"/>
                  <a:t>na </a:t>
                </a:r>
                <a:r>
                  <a:rPr lang="pl-PL" sz="1200" dirty="0" smtClean="0"/>
                  <a:t>poloměr</a:t>
                </a:r>
              </a:p>
              <a:p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pl-PL" sz="1200" dirty="0" smtClean="0"/>
                  <a:t> ... hmotný bod (těleso)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1200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sz="1200" dirty="0" smtClean="0"/>
                  <a:t> … okamžitá obvodová rychlost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12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200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cs-CZ" sz="1200" dirty="0" smtClean="0"/>
                  <a:t>…dostředivá síla ve směru normály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200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sz="12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cs-CZ" sz="1200" i="1" baseline="-25000">
                        <a:latin typeface="Cambria Math"/>
                      </a:rPr>
                      <m:t>𝑑</m:t>
                    </m:r>
                  </m:oMath>
                </a14:m>
                <a:r>
                  <a:rPr lang="cs-CZ" sz="1200" dirty="0" smtClean="0"/>
                  <a:t>…dostředivé zrychlení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200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sz="1200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200" i="1" baseline="-25000">
                        <a:latin typeface="Cambria Math"/>
                      </a:rPr>
                      <m:t>𝑑</m:t>
                    </m:r>
                  </m:oMath>
                </a14:m>
                <a:r>
                  <a:rPr lang="cs-CZ" sz="1200" dirty="0" smtClean="0"/>
                  <a:t>…odstředivá síla ve směru normály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200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sz="12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cs-CZ" sz="1200" b="0" i="1" baseline="-25000" smtClean="0">
                        <a:latin typeface="Cambria Math"/>
                      </a:rPr>
                      <m:t>𝑜</m:t>
                    </m:r>
                  </m:oMath>
                </a14:m>
                <a:r>
                  <a:rPr lang="cs-CZ" sz="1200" dirty="0" smtClean="0"/>
                  <a:t>…odstředivé zrychlení</a:t>
                </a:r>
                <a:endParaRPr lang="cs-CZ" sz="1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55" y="4284095"/>
                <a:ext cx="2880320" cy="2353208"/>
              </a:xfrm>
              <a:prstGeom prst="rect">
                <a:avLst/>
              </a:prstGeom>
              <a:blipFill rotWithShape="1">
                <a:blip r:embed="rId4"/>
                <a:stretch>
                  <a:fillRect l="-212" t="-259" b="-10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ál 5"/>
          <p:cNvSpPr/>
          <p:nvPr/>
        </p:nvSpPr>
        <p:spPr>
          <a:xfrm>
            <a:off x="656565" y="1538790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362310" y="1751084"/>
            <a:ext cx="225025" cy="225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3536885" y="1824073"/>
            <a:ext cx="2520280" cy="434797"/>
          </a:xfrm>
          <a:prstGeom prst="wedgeRoundRectCallout">
            <a:avLst>
              <a:gd name="adj1" fmla="val 64245"/>
              <a:gd name="adj2" fmla="val 45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Aby se těleso pohybovalo v kruhu musí na něj působit dostředivá síla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328674" y="1859581"/>
            <a:ext cx="2292296" cy="2227748"/>
          </a:xfrm>
          <a:prstGeom prst="ellipse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746575" y="1628800"/>
            <a:ext cx="5130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799517" y="6333129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61E-6 L 0.56111 4.816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23 C 0.06892 0.00023 0.125 0.07217 0.125 0.16193 C 0.125 0.25191 0.06892 0.32478 -1.11111E-6 0.32478 C -0.06892 0.32478 -0.125 0.25191 -0.125 0.16193 C -0.125 0.07217 -0.06892 0.00023 -1.11111E-6 0.00023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24" y="1178750"/>
            <a:ext cx="32480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8307415" y="3778168"/>
            <a:ext cx="646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Obr. 3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0" y="-2617"/>
            <a:ext cx="9144000" cy="1143000"/>
          </a:xfrm>
        </p:spPr>
        <p:txBody>
          <a:bodyPr/>
          <a:lstStyle/>
          <a:p>
            <a:r>
              <a:rPr lang="cs-CZ" dirty="0" smtClean="0"/>
              <a:t>Výpočet dostředivé </a:t>
            </a:r>
            <a:r>
              <a:rPr lang="cs-CZ" dirty="0"/>
              <a:t>a </a:t>
            </a:r>
            <a:r>
              <a:rPr lang="cs-CZ" dirty="0" smtClean="0"/>
              <a:t>odstředivé síly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6515" y="1178750"/>
            <a:ext cx="5607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Dostředivá </a:t>
            </a:r>
            <a:r>
              <a:rPr lang="cs-CZ" dirty="0"/>
              <a:t>a odstředivá síla představují akci a reakci při vzájemném působení těles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Zakřivení pohybu vyvolává dostředivá síla vyvolaná jiným tělese nebo silovým polem jiného tělesa, odstředivá síla je pak reakcí na tuto sílu.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775714" y="3513738"/>
                <a:ext cx="138653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4" y="3513738"/>
                <a:ext cx="1386533" cy="402931"/>
              </a:xfrm>
              <a:prstGeom prst="rect">
                <a:avLst/>
              </a:prstGeom>
              <a:blipFill rotWithShape="1">
                <a:blip r:embed="rId4"/>
                <a:stretch>
                  <a:fillRect t="-21212" r="-10526" b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476015" y="3513737"/>
                <a:ext cx="136601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𝑜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015" y="3513737"/>
                <a:ext cx="1366015" cy="402931"/>
              </a:xfrm>
              <a:prstGeom prst="rect">
                <a:avLst/>
              </a:prstGeom>
              <a:blipFill rotWithShape="1">
                <a:blip r:embed="rId5"/>
                <a:stretch>
                  <a:fillRect t="-21212" r="-11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086437" y="3144405"/>
            <a:ext cx="76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Akce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716584" y="3152473"/>
            <a:ext cx="88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Reakce</a:t>
            </a:r>
            <a:endParaRPr 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418906" y="4047390"/>
                <a:ext cx="929870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906" y="4047390"/>
                <a:ext cx="929870" cy="7028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450790" y="4891900"/>
                <a:ext cx="3247043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90" y="4891900"/>
                <a:ext cx="3247043" cy="7028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338321" y="4914165"/>
                <a:ext cx="217643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=2∙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21" y="4914165"/>
                <a:ext cx="2176430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06515" y="5809972"/>
                <a:ext cx="594399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2∙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5809972"/>
                <a:ext cx="5943999" cy="7693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4885" cy="709714"/>
          </a:xfrm>
        </p:spPr>
        <p:txBody>
          <a:bodyPr/>
          <a:lstStyle/>
          <a:p>
            <a:r>
              <a:rPr lang="cs-CZ" dirty="0" smtClean="0"/>
              <a:t>Cvičení – řešený příklad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6545" y="1403775"/>
            <a:ext cx="814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Vypočítejte odstředivou sílu působící na kuličku, jejíž těžiště rotuje po kružnici o poloměru r = 0,5 m. Hmotnost m = 20 g a počet oběhů f = 50 1/s.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48366" y="2393885"/>
                <a:ext cx="1166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=0,5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2393885"/>
                <a:ext cx="116673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48366" y="2763217"/>
                <a:ext cx="2088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</a:rPr>
                        <m:t>=20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g</m:t>
                      </m:r>
                      <m:r>
                        <a:rPr lang="cs-CZ" b="0" i="0" smtClean="0">
                          <a:latin typeface="Cambria Math"/>
                        </a:rPr>
                        <m:t>=0,02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kg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2763217"/>
                <a:ext cx="2088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48366" y="3132549"/>
                <a:ext cx="1224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=50</m:t>
                      </m:r>
                      <m:r>
                        <a:rPr lang="cs-CZ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3132549"/>
                <a:ext cx="122450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48366" y="3507259"/>
                <a:ext cx="104342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=?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3507259"/>
                <a:ext cx="1043427" cy="402931"/>
              </a:xfrm>
              <a:prstGeom prst="rect">
                <a:avLst/>
              </a:prstGeom>
              <a:blipFill rotWithShape="1">
                <a:blip r:embed="rId5"/>
                <a:stretch>
                  <a:fillRect t="-21212" b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48366" y="3950530"/>
                <a:ext cx="2925325" cy="403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3950530"/>
                <a:ext cx="2925325" cy="403252"/>
              </a:xfrm>
              <a:prstGeom prst="rect">
                <a:avLst/>
              </a:prstGeom>
              <a:blipFill rotWithShape="1">
                <a:blip r:embed="rId6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48366" y="4394122"/>
                <a:ext cx="3645405" cy="403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0,02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3,14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0,5 [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4394122"/>
                <a:ext cx="3645405" cy="403252"/>
              </a:xfrm>
              <a:prstGeom prst="rect">
                <a:avLst/>
              </a:prstGeom>
              <a:blipFill rotWithShape="1">
                <a:blip r:embed="rId7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48366" y="4837714"/>
                <a:ext cx="2475275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0,01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314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4837714"/>
                <a:ext cx="2475275" cy="402931"/>
              </a:xfrm>
              <a:prstGeom prst="rect">
                <a:avLst/>
              </a:prstGeom>
              <a:blipFill rotWithShape="1">
                <a:blip r:embed="rId8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48366" y="5280985"/>
                <a:ext cx="2388735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0,01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98598 [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5280985"/>
                <a:ext cx="2388735" cy="402931"/>
              </a:xfrm>
              <a:prstGeom prst="rect">
                <a:avLst/>
              </a:prstGeom>
              <a:blipFill rotWithShape="1">
                <a:blip r:embed="rId9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48366" y="5724255"/>
                <a:ext cx="3018804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985,98 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≐986 [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5724255"/>
                <a:ext cx="3018804" cy="402931"/>
              </a:xfrm>
              <a:prstGeom prst="rect">
                <a:avLst/>
              </a:prstGeom>
              <a:blipFill rotWithShape="1">
                <a:blip r:embed="rId10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801174" y="3744035"/>
                <a:ext cx="225025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</a:rPr>
                        <m:t>]=</m:t>
                      </m:r>
                      <m:r>
                        <a:rPr lang="cs-CZ" b="0" i="1" smtClean="0">
                          <a:latin typeface="Cambria Math"/>
                        </a:rPr>
                        <m:t>𝑘𝑔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74" y="3744035"/>
                <a:ext cx="2250250" cy="76937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863056" y="4662674"/>
                <a:ext cx="2126486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i="1" baseline="-2500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𝑘𝑔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56" y="4662674"/>
                <a:ext cx="2126486" cy="61831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/>
          <p:cNvCxnSpPr/>
          <p:nvPr/>
        </p:nvCxnSpPr>
        <p:spPr>
          <a:xfrm>
            <a:off x="448366" y="3910190"/>
            <a:ext cx="2295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48366" y="6316243"/>
                <a:ext cx="5535616" cy="33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+mn-lt"/>
                  </a:rPr>
                  <a:t>Odstředivá síla působící na kuličku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sz="1400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400" i="1" baseline="-25000">
                        <a:latin typeface="Cambria Math"/>
                      </a:rPr>
                      <m:t>𝑑</m:t>
                    </m:r>
                  </m:oMath>
                </a14:m>
                <a:r>
                  <a:rPr lang="cs-CZ" sz="1400" dirty="0" smtClean="0">
                    <a:latin typeface="+mn-lt"/>
                  </a:rPr>
                  <a:t> má hodnotu přibližně 986 N.</a:t>
                </a:r>
                <a:endParaRPr lang="cs-CZ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6" y="6316243"/>
                <a:ext cx="5535616" cy="333938"/>
              </a:xfrm>
              <a:prstGeom prst="rect">
                <a:avLst/>
              </a:prstGeom>
              <a:blipFill rotWithShape="1">
                <a:blip r:embed="rId13"/>
                <a:stretch>
                  <a:fillRect l="-330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pPr eaLnBrk="1" hangingPunct="1"/>
            <a:r>
              <a:rPr lang="cs-CZ" dirty="0" smtClean="0"/>
              <a:t>Horská dráha</a:t>
            </a:r>
            <a:endParaRPr lang="cs-CZ" dirty="0" smtClean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673805"/>
            <a:ext cx="712628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70749" y="5880817"/>
            <a:ext cx="646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218884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 smtClean="0"/>
              <a:t>Obr. 1</a:t>
            </a:r>
            <a:r>
              <a:rPr lang="cs-CZ" sz="1400" dirty="0" smtClean="0"/>
              <a:t> </a:t>
            </a:r>
            <a:r>
              <a:rPr lang="cs-CZ" sz="1400" dirty="0"/>
              <a:t>BYREV. </a:t>
            </a:r>
            <a:r>
              <a:rPr lang="cs-CZ" sz="1400" i="1" dirty="0"/>
              <a:t>Úhel, Vyjmutí, Brusič, Železa, Kov - Volně dostupný obrázek - 87438</a:t>
            </a:r>
            <a:r>
              <a:rPr lang="cs-CZ" sz="1400" dirty="0"/>
              <a:t> [online]. [cit. </a:t>
            </a:r>
            <a:r>
              <a:rPr lang="cs-CZ" sz="1400" dirty="0" smtClean="0"/>
              <a:t>16.11.2012]. </a:t>
            </a:r>
            <a:r>
              <a:rPr lang="cs-CZ" sz="1400" dirty="0"/>
              <a:t>Dostupný na WWW: </a:t>
            </a:r>
            <a:r>
              <a:rPr lang="cs-CZ" sz="1400" dirty="0">
                <a:hlinkClick r:id="rId2"/>
              </a:rPr>
              <a:t>http://pixabay.com/cs/%C3%BAhel-vyjmut%C3%AD-brusi%C4%8D-%C5%BEeleza-kov-87438</a:t>
            </a:r>
            <a:r>
              <a:rPr lang="cs-CZ" sz="1400" dirty="0" smtClean="0">
                <a:hlinkClick r:id="rId2"/>
              </a:rPr>
              <a:t>/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2, </a:t>
            </a:r>
            <a:r>
              <a:rPr lang="cs-CZ" sz="1400" b="1" dirty="0" smtClean="0"/>
              <a:t>3, 4 </a:t>
            </a:r>
            <a:r>
              <a:rPr lang="cs-CZ" sz="1400" dirty="0" smtClean="0"/>
              <a:t>Archiv autora</a:t>
            </a:r>
          </a:p>
          <a:p>
            <a:pPr marL="0" indent="0" eaLnBrk="1" hangingPunct="1">
              <a:buNone/>
            </a:pPr>
            <a:endParaRPr lang="cs-CZ" sz="1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437854" y="4808473"/>
            <a:ext cx="8235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REICHL, Jaroslav a Martin VŠETIČKA. </a:t>
            </a:r>
            <a:r>
              <a:rPr lang="cs-CZ" sz="1400" i="1" dirty="0"/>
              <a:t>Encyklopedie fyziky</a:t>
            </a:r>
            <a:r>
              <a:rPr lang="cs-CZ" sz="1400" dirty="0"/>
              <a:t> [online]. 2006 - </a:t>
            </a:r>
            <a:r>
              <a:rPr lang="cs-CZ" sz="1400" dirty="0" smtClean="0"/>
              <a:t>2012 </a:t>
            </a:r>
            <a:r>
              <a:rPr lang="cs-CZ" sz="1400" dirty="0"/>
              <a:t>[cit. </a:t>
            </a:r>
            <a:r>
              <a:rPr lang="cs-CZ" sz="1400" dirty="0"/>
              <a:t>16.11.2012]. </a:t>
            </a:r>
            <a:r>
              <a:rPr lang="cs-CZ" sz="1400" dirty="0"/>
              <a:t>Dostupné z: </a:t>
            </a:r>
            <a:r>
              <a:rPr lang="cs-CZ" sz="1400" dirty="0">
                <a:hlinkClick r:id="rId3"/>
              </a:rPr>
              <a:t>http://fyzika.jreichl.com/</a:t>
            </a:r>
            <a:endParaRPr lang="cs-CZ" sz="1400" dirty="0"/>
          </a:p>
          <a:p>
            <a:endParaRPr lang="cs-CZ" sz="1400" dirty="0" smtClean="0"/>
          </a:p>
          <a:p>
            <a:r>
              <a:rPr lang="cs-CZ" sz="1400" dirty="0"/>
              <a:t>TVRZKÝ, Jaroslav. </a:t>
            </a:r>
            <a:r>
              <a:rPr lang="cs-CZ" sz="1400" i="1" dirty="0"/>
              <a:t>Mechanika: pro 2. ročník SPŠ elektrotechnických</a:t>
            </a:r>
            <a:r>
              <a:rPr lang="cs-CZ" sz="1400" dirty="0"/>
              <a:t>. 3. přepracované vydání. Praha: SPN technické literatury, 1965. redakce teoretické </a:t>
            </a:r>
            <a:r>
              <a:rPr lang="cs-CZ" sz="1400" dirty="0" err="1"/>
              <a:t>litertury</a:t>
            </a:r>
            <a:r>
              <a:rPr lang="cs-CZ" sz="1400" dirty="0"/>
              <a:t>.</a:t>
            </a:r>
          </a:p>
          <a:p>
            <a:endParaRPr lang="cs-CZ" sz="1400" dirty="0"/>
          </a:p>
          <a:p>
            <a:r>
              <a:rPr lang="en-US" sz="1400" dirty="0" smtClean="0"/>
              <a:t>Wikipedia</a:t>
            </a:r>
            <a:r>
              <a:rPr lang="en-US" sz="1400" dirty="0"/>
              <a:t>: the free encyclopedia [online]. San Francisco (CA): Wikimedia Foundation, </a:t>
            </a:r>
            <a:r>
              <a:rPr lang="en-US" sz="1400" dirty="0" smtClean="0"/>
              <a:t>2001-201</a:t>
            </a:r>
            <a:r>
              <a:rPr lang="cs-CZ" sz="1400" dirty="0" smtClean="0"/>
              <a:t>2</a:t>
            </a:r>
            <a:r>
              <a:rPr lang="en-US" sz="1400" dirty="0"/>
              <a:t> [cit. </a:t>
            </a:r>
            <a:r>
              <a:rPr lang="cs-CZ" sz="1400" dirty="0"/>
              <a:t> 16.11.2012</a:t>
            </a:r>
            <a:r>
              <a:rPr lang="en-US" sz="1400" dirty="0" smtClean="0"/>
              <a:t>].</a:t>
            </a:r>
            <a:r>
              <a:rPr lang="en-US" sz="1400" dirty="0"/>
              <a:t>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en.wikipedia.org/wiki/Main_Page</a:t>
            </a:r>
            <a:endParaRPr lang="cs-CZ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7854" y="4041196"/>
            <a:ext cx="8229600" cy="69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 smtClean="0"/>
              <a:t>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9126</TotalTime>
  <Words>476</Words>
  <Application>Microsoft Office PowerPoint</Application>
  <PresentationFormat>Předvádění na obrazovce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Výchozí návrh</vt:lpstr>
      <vt:lpstr>Prezentace aplikace PowerPoint</vt:lpstr>
      <vt:lpstr>Síla dostředivá a odstředivá</vt:lpstr>
      <vt:lpstr>Konstrukce k odvození F ⃗d a F ⃗o</vt:lpstr>
      <vt:lpstr>Výpočet dostředivé a odstředivé síly</vt:lpstr>
      <vt:lpstr>Cvičení – řešený příklad</vt:lpstr>
      <vt:lpstr>Horská dráha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348</cp:revision>
  <dcterms:created xsi:type="dcterms:W3CDTF">2013-03-27T07:54:35Z</dcterms:created>
  <dcterms:modified xsi:type="dcterms:W3CDTF">2013-08-20T16:40:03Z</dcterms:modified>
</cp:coreProperties>
</file>