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6" r:id="rId3"/>
    <p:sldId id="257" r:id="rId4"/>
    <p:sldId id="262" r:id="rId5"/>
    <p:sldId id="277" r:id="rId6"/>
    <p:sldId id="259" r:id="rId7"/>
    <p:sldId id="268" r:id="rId8"/>
    <p:sldId id="273" r:id="rId9"/>
    <p:sldId id="280" r:id="rId10"/>
    <p:sldId id="261" r:id="rId11"/>
    <p:sldId id="279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>
        <p:scale>
          <a:sx n="80" d="100"/>
          <a:sy n="80" d="100"/>
        </p:scale>
        <p:origin x="-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thworld.wolfram.com/Cycloid.html" TargetMode="External"/><Relationship Id="rId2" Type="http://schemas.openxmlformats.org/officeDocument/2006/relationships/hyperlink" Target="http://pixabay.com/cs/sv%C4%9Btlo-pohyb-dlouh%C3%A9-expozice-11301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oubor:SI_base_unit.sv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685919" y="1874838"/>
            <a:ext cx="800088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5.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VY_32_INOVACE_13_FY_A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Pohyb hmotného bodu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Zjednodušení jako jedna z metod pro zkoumání pohybu. Nahrazení  rozměrného tělesa bodem</a:t>
            </a:r>
            <a:br>
              <a:rPr lang="cs-CZ" sz="1200" i="1" dirty="0" smtClean="0">
                <a:latin typeface="Verdana" pitchFamily="34" charset="0"/>
              </a:rPr>
            </a:br>
            <a:r>
              <a:rPr lang="cs-CZ" sz="1200" i="1" dirty="0" smtClean="0">
                <a:latin typeface="Verdana" pitchFamily="34" charset="0"/>
              </a:rPr>
              <a:t>a následné  studium jeho pohybu.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Klasifikace pohybů podle tvaru dráhy – zavedení pojmu trajektorie.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Jednotka dráhy, </a:t>
            </a:r>
            <a:r>
              <a:rPr lang="cs-CZ" sz="1200" i="1" dirty="0" smtClean="0">
                <a:latin typeface="Verdana" pitchFamily="34" charset="0"/>
              </a:rPr>
              <a:t>odvození, výpočet </a:t>
            </a:r>
            <a:r>
              <a:rPr lang="cs-CZ" sz="1200" i="1" dirty="0" smtClean="0">
                <a:latin typeface="Verdana" pitchFamily="34" charset="0"/>
              </a:rPr>
              <a:t>dráhy.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367400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EZEQUIELBRUNI.</a:t>
            </a:r>
            <a:r>
              <a:rPr lang="cs-CZ" sz="1400" dirty="0"/>
              <a:t> </a:t>
            </a:r>
            <a:r>
              <a:rPr lang="cs-CZ" sz="1400" i="1" dirty="0"/>
              <a:t>Světlo, Pohyb, Dlouhé Expozice - Volně dostupný obrázek - 113010</a:t>
            </a:r>
            <a:r>
              <a:rPr lang="cs-CZ" sz="1400" dirty="0"/>
              <a:t> [online]. [cit. </a:t>
            </a:r>
            <a:r>
              <a:rPr lang="cs-CZ" sz="1400" dirty="0" smtClean="0"/>
              <a:t>5.9.2012].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http://pixabay.com/cs/sv%C4%9Btlo-pohyb-dlouh%C3%A9-expozice-113010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Obr. 2</a:t>
            </a:r>
            <a:r>
              <a:rPr lang="cs-CZ" sz="1400" dirty="0" smtClean="0"/>
              <a:t> WEISSTEIN</a:t>
            </a:r>
            <a:r>
              <a:rPr lang="cs-CZ" sz="1400" dirty="0"/>
              <a:t>, </a:t>
            </a:r>
            <a:r>
              <a:rPr lang="cs-CZ" sz="1400" dirty="0" err="1"/>
              <a:t>Eric</a:t>
            </a:r>
            <a:r>
              <a:rPr lang="cs-CZ" sz="1400" dirty="0"/>
              <a:t> W.. </a:t>
            </a:r>
            <a:r>
              <a:rPr lang="cs-CZ" sz="1400" i="1" dirty="0" err="1"/>
              <a:t>Cycloid</a:t>
            </a:r>
            <a:r>
              <a:rPr lang="cs-CZ" sz="1400" i="1" dirty="0"/>
              <a:t> -- </a:t>
            </a:r>
            <a:r>
              <a:rPr lang="cs-CZ" sz="1400" i="1" dirty="0" err="1"/>
              <a:t>from</a:t>
            </a:r>
            <a:r>
              <a:rPr lang="cs-CZ" sz="1400" i="1" dirty="0"/>
              <a:t> Wolfram </a:t>
            </a:r>
            <a:r>
              <a:rPr lang="cs-CZ" sz="1400" i="1" dirty="0" err="1"/>
              <a:t>MathWorld</a:t>
            </a:r>
            <a:r>
              <a:rPr lang="cs-CZ" sz="1400" dirty="0"/>
              <a:t> [online]. [cit. </a:t>
            </a:r>
            <a:r>
              <a:rPr lang="cs-CZ" sz="1400" dirty="0" smtClean="0"/>
              <a:t>5.9.2012].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mathworld.wolfram.com/Cycloid.html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Obr. 3</a:t>
            </a:r>
            <a:r>
              <a:rPr lang="cs-CZ" sz="1400" dirty="0" smtClean="0"/>
              <a:t> DONO </a:t>
            </a:r>
            <a:r>
              <a:rPr lang="cs-CZ" sz="1400" dirty="0"/>
              <a:t>(TALK). </a:t>
            </a:r>
            <a:r>
              <a:rPr lang="cs-CZ" sz="1400" i="1" dirty="0" err="1"/>
              <a:t>Soubor:SI</a:t>
            </a:r>
            <a:r>
              <a:rPr lang="cs-CZ" sz="1400" i="1" dirty="0"/>
              <a:t> base </a:t>
            </a:r>
            <a:r>
              <a:rPr lang="cs-CZ" sz="1400" i="1" dirty="0" err="1"/>
              <a:t>unit.svg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5.9.2012]. </a:t>
            </a:r>
            <a:r>
              <a:rPr lang="cs-CZ" sz="1400" dirty="0"/>
              <a:t>Dostupný na WWW: </a:t>
            </a:r>
            <a:r>
              <a:rPr lang="cs-CZ" sz="1400" dirty="0" smtClean="0">
                <a:hlinkClick r:id="rId4"/>
              </a:rPr>
              <a:t>http</a:t>
            </a:r>
            <a:r>
              <a:rPr lang="cs-CZ" sz="1400" dirty="0">
                <a:hlinkClick r:id="rId4"/>
              </a:rPr>
              <a:t>://</a:t>
            </a:r>
            <a:r>
              <a:rPr lang="cs-CZ" sz="1400" dirty="0" smtClean="0">
                <a:hlinkClick r:id="rId4"/>
              </a:rPr>
              <a:t>cs.wikipedia.org/wiki/Soubor:SI_base_unit.svg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96524" y="1583795"/>
            <a:ext cx="85236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SVOBODA, Emanuel. </a:t>
            </a:r>
            <a:r>
              <a:rPr lang="cs-CZ" sz="1400" i="1" dirty="0"/>
              <a:t>Přehled středoškolské fyziky</a:t>
            </a:r>
            <a:r>
              <a:rPr lang="cs-CZ" sz="1400" dirty="0"/>
              <a:t>. 2. vyd. Praha: Prometheus, 1996, 497 s. ISBN 80-7196-006-3</a:t>
            </a:r>
            <a:r>
              <a:rPr lang="cs-CZ" sz="1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2001-2013 [cit. </a:t>
            </a:r>
            <a:r>
              <a:rPr lang="en-US" sz="1400" dirty="0" smtClean="0"/>
              <a:t>2013-0</a:t>
            </a:r>
            <a:r>
              <a:rPr lang="cs-CZ" sz="1400" dirty="0" smtClean="0"/>
              <a:t>9</a:t>
            </a:r>
            <a:r>
              <a:rPr lang="en-US" sz="1400" dirty="0" smtClean="0"/>
              <a:t>-0</a:t>
            </a:r>
            <a:r>
              <a:rPr lang="cs-CZ" sz="1400" smtClean="0"/>
              <a:t>5</a:t>
            </a:r>
            <a:r>
              <a:rPr lang="en-US" sz="140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http://en.wikipedia.org/wiki/Main_Page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976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pixabay.com/get/973c6328245596017c1a/1370425780/light-113010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385"/>
            <a:ext cx="10273404" cy="689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3707" y="68765"/>
            <a:ext cx="7625990" cy="110998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Pohyb hmotného bodu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06515" y="953725"/>
            <a:ext cx="5310590" cy="282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  <a:hlinkClick r:id="rId3" action="ppaction://hlinksldjump"/>
              </a:rPr>
              <a:t>► </a:t>
            </a:r>
            <a:r>
              <a:rPr lang="cs-CZ" dirty="0" smtClean="0">
                <a:solidFill>
                  <a:schemeClr val="bg1"/>
                </a:solidFill>
              </a:rPr>
              <a:t>Hmotný bod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hlinkClick r:id="rId4" action="ppaction://hlinksldjump"/>
              </a:rPr>
              <a:t>► </a:t>
            </a:r>
            <a:r>
              <a:rPr lang="cs-CZ" dirty="0">
                <a:solidFill>
                  <a:schemeClr val="bg1"/>
                </a:solidFill>
              </a:rPr>
              <a:t>Kinematika hmotného bodu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hlinkClick r:id="rId5" action="ppaction://hlinksldjump"/>
              </a:rPr>
              <a:t>► </a:t>
            </a:r>
            <a:r>
              <a:rPr lang="cs-CZ" dirty="0" smtClean="0">
                <a:solidFill>
                  <a:schemeClr val="bg1"/>
                </a:solidFill>
              </a:rPr>
              <a:t>Dráha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hlinkClick r:id="rId6" action="ppaction://hlinksldjump"/>
              </a:rPr>
              <a:t>► </a:t>
            </a:r>
            <a:r>
              <a:rPr lang="cs-CZ" dirty="0">
                <a:solidFill>
                  <a:schemeClr val="bg1"/>
                </a:solidFill>
              </a:rPr>
              <a:t>Tvar trajektorie a </a:t>
            </a:r>
            <a:r>
              <a:rPr lang="cs-CZ" dirty="0" smtClean="0">
                <a:solidFill>
                  <a:schemeClr val="bg1"/>
                </a:solidFill>
              </a:rPr>
              <a:t>dráha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hlinkClick r:id="rId7" action="ppaction://hlinksldjump"/>
              </a:rPr>
              <a:t>► </a:t>
            </a:r>
            <a:r>
              <a:rPr lang="cs-CZ" dirty="0" err="1">
                <a:solidFill>
                  <a:schemeClr val="bg1"/>
                </a:solidFill>
              </a:rPr>
              <a:t>Veličinová</a:t>
            </a:r>
            <a:r>
              <a:rPr lang="cs-CZ" dirty="0">
                <a:solidFill>
                  <a:schemeClr val="bg1"/>
                </a:solidFill>
              </a:rPr>
              <a:t> a definiční rovnice, </a:t>
            </a:r>
            <a:r>
              <a:rPr lang="cs-CZ" dirty="0" smtClean="0">
                <a:solidFill>
                  <a:schemeClr val="bg1"/>
                </a:solidFill>
              </a:rPr>
              <a:t>jednotka dráhy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dirty="0" smtClean="0">
                <a:solidFill>
                  <a:schemeClr val="bg1"/>
                </a:solidFill>
                <a:hlinkClick r:id="rId8" action="ppaction://hlinksldjump"/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Výpočet dráhy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hlinkClick r:id="rId9" action="ppaction://hlinksldjump"/>
              </a:rPr>
              <a:t>►</a:t>
            </a:r>
            <a:r>
              <a:rPr lang="cs-CZ" dirty="0" smtClean="0">
                <a:solidFill>
                  <a:schemeClr val="bg1"/>
                </a:solidFill>
                <a:hlinkClick r:id="rId9" action="ppaction://hlinksldjump"/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Dráha a změna polohy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8497269" y="527071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Hmotný bod</a:t>
            </a:r>
            <a:endParaRPr lang="cs-CZ" dirty="0"/>
          </a:p>
        </p:txBody>
      </p:sp>
      <p:pic>
        <p:nvPicPr>
          <p:cNvPr id="1026" name="Picture 2" descr="http://pixabay.com/static/uploads/photo/2012/04/26/14/04/car-42552_6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615" y="3271554"/>
            <a:ext cx="609600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" y="1673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Hmotným bodem můžeme nahradit každé těleso, které je svými rozměry zanedbatelné ke vzdálenosti ze které ho pozorujeme nebo dráze po které se pohybuje.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6515" y="2483895"/>
            <a:ext cx="8614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Známe z praktické zkušenosti: tělesa se ve velké vzdálenosti jeví jako bod.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56565" y="6174305"/>
            <a:ext cx="7605845" cy="0"/>
          </a:xfrm>
          <a:prstGeom prst="straightConnector1">
            <a:avLst/>
          </a:prstGeom>
          <a:ln>
            <a:prstDash val="solid"/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54615" y="4870624"/>
            <a:ext cx="126632" cy="1419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76545" y="6309320"/>
            <a:ext cx="7875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Pohyb tělesa byl nahrazen pohybem bodu.</a:t>
            </a: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4572001" y="3564015"/>
            <a:ext cx="2250250" cy="945105"/>
          </a:xfrm>
          <a:prstGeom prst="wedgeRoundRectCallout">
            <a:avLst>
              <a:gd name="adj1" fmla="val -62235"/>
              <a:gd name="adj2" fmla="val 9170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Hmotný bod, má stejnou  hmotnost jako těleso, které zastupuje. 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89017E-7 L -0.37309 0.1643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63" y="8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309 0.16435 L 0.43785 0.1636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5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Kinematika hmotného bodu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01570" y="2643877"/>
            <a:ext cx="778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ro popis pohybu hmotného bodu zavádíme 3 následující veličiny: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3453967"/>
            <a:ext cx="13951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dráhu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s</a:t>
            </a:r>
          </a:p>
          <a:p>
            <a:pPr algn="ctr"/>
            <a:r>
              <a:rPr lang="cs-CZ" dirty="0" smtClean="0"/>
              <a:t>[m]</a:t>
            </a:r>
          </a:p>
          <a:p>
            <a:pPr algn="ctr"/>
            <a:endParaRPr lang="cs-CZ" dirty="0"/>
          </a:p>
          <a:p>
            <a:pPr algn="ctr"/>
            <a:r>
              <a:rPr lang="cs-CZ" sz="1200" dirty="0"/>
              <a:t>délka trajektorie, kterou HB opíše za určitou </a:t>
            </a:r>
            <a:r>
              <a:rPr lang="cs-CZ" sz="1200" dirty="0" smtClean="0"/>
              <a:t>dobu</a:t>
            </a:r>
          </a:p>
          <a:p>
            <a:pPr algn="ctr"/>
            <a:endParaRPr lang="cs-CZ" sz="1200" dirty="0" smtClean="0"/>
          </a:p>
          <a:p>
            <a:pPr algn="ctr"/>
            <a:r>
              <a:rPr lang="cs-CZ" sz="1200" dirty="0"/>
              <a:t>dráha je závislá na čase s ~ t 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356865" y="3453967"/>
            <a:ext cx="18452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rychlost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v</a:t>
            </a:r>
          </a:p>
          <a:p>
            <a:pPr algn="ctr"/>
            <a:r>
              <a:rPr lang="cs-CZ" dirty="0" smtClean="0"/>
              <a:t>[m∙s</a:t>
            </a:r>
            <a:r>
              <a:rPr lang="cs-CZ" baseline="30000" dirty="0" smtClean="0"/>
              <a:t>-1</a:t>
            </a:r>
            <a:r>
              <a:rPr lang="cs-CZ" dirty="0" smtClean="0"/>
              <a:t>]</a:t>
            </a:r>
          </a:p>
          <a:p>
            <a:pPr algn="ctr"/>
            <a:endParaRPr lang="cs-CZ" dirty="0"/>
          </a:p>
          <a:p>
            <a:pPr algn="ctr"/>
            <a:r>
              <a:rPr lang="cs-CZ" sz="1200" dirty="0" smtClean="0"/>
              <a:t>charakteristika </a:t>
            </a:r>
            <a:r>
              <a:rPr lang="cs-CZ" sz="1200" dirty="0"/>
              <a:t>pohybu, </a:t>
            </a:r>
            <a:r>
              <a:rPr lang="cs-CZ" sz="1200" dirty="0" smtClean="0"/>
              <a:t>která nás informuje, </a:t>
            </a:r>
            <a:r>
              <a:rPr lang="cs-CZ" sz="1200" dirty="0"/>
              <a:t>jakým způsobem se mění poloha </a:t>
            </a:r>
            <a:r>
              <a:rPr lang="cs-CZ" sz="1200" dirty="0" smtClean="0"/>
              <a:t>HB </a:t>
            </a:r>
            <a:r>
              <a:rPr lang="cs-CZ" sz="1200" dirty="0"/>
              <a:t>v </a:t>
            </a:r>
            <a:r>
              <a:rPr lang="cs-CZ" sz="1200" dirty="0" smtClean="0"/>
              <a:t>čase</a:t>
            </a:r>
          </a:p>
          <a:p>
            <a:pPr algn="ctr"/>
            <a:endParaRPr lang="cs-CZ" sz="1200" dirty="0"/>
          </a:p>
          <a:p>
            <a:pPr algn="ctr"/>
            <a:r>
              <a:rPr lang="cs-CZ" sz="1200" dirty="0"/>
              <a:t> </a:t>
            </a:r>
            <a:r>
              <a:rPr lang="cs-CZ" sz="1200" dirty="0" smtClean="0"/>
              <a:t>změna polohy v čase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92180" y="3453967"/>
            <a:ext cx="19802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zrychlení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a</a:t>
            </a:r>
          </a:p>
          <a:p>
            <a:pPr algn="ctr"/>
            <a:r>
              <a:rPr lang="cs-CZ" dirty="0" smtClean="0"/>
              <a:t>[m∙s</a:t>
            </a:r>
            <a:r>
              <a:rPr lang="cs-CZ" baseline="30000" dirty="0" smtClean="0"/>
              <a:t>-2</a:t>
            </a:r>
            <a:r>
              <a:rPr lang="cs-CZ" dirty="0" smtClean="0"/>
              <a:t>]</a:t>
            </a:r>
          </a:p>
          <a:p>
            <a:pPr algn="ctr"/>
            <a:endParaRPr lang="cs-CZ" dirty="0"/>
          </a:p>
          <a:p>
            <a:pPr algn="ctr"/>
            <a:r>
              <a:rPr lang="cs-CZ" sz="1200" dirty="0"/>
              <a:t>charakterizuje změnu </a:t>
            </a:r>
            <a:r>
              <a:rPr lang="cs-CZ" sz="1200" dirty="0" smtClean="0"/>
              <a:t>rychlosti</a:t>
            </a:r>
          </a:p>
          <a:p>
            <a:pPr algn="ctr"/>
            <a:endParaRPr lang="cs-CZ" sz="1200" dirty="0" smtClean="0"/>
          </a:p>
          <a:p>
            <a:pPr algn="ctr"/>
            <a:endParaRPr lang="cs-CZ" sz="1200" dirty="0" smtClean="0"/>
          </a:p>
          <a:p>
            <a:pPr algn="ctr"/>
            <a:endParaRPr lang="cs-CZ" sz="1200" dirty="0" smtClean="0"/>
          </a:p>
          <a:p>
            <a:pPr algn="ctr"/>
            <a:r>
              <a:rPr lang="cs-CZ" sz="1200" dirty="0" smtClean="0"/>
              <a:t>změna rychlosti v čase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17455" y="1349478"/>
            <a:ext cx="211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hmotný bod … HB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6504" y="1805282"/>
            <a:ext cx="9027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je myšlený objekt o rozměrech bodu, který má hmotnost, ale </a:t>
            </a:r>
            <a:r>
              <a:rPr lang="cs-CZ" sz="1200" dirty="0" smtClean="0"/>
              <a:t>neuvažujeme jeho rozměry, veškerá hmotnost je soustředěna do těžiště a těžiště se stává hmotným bodem</a:t>
            </a: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nahrazuje těleso, pokud jsou </a:t>
            </a:r>
            <a:r>
              <a:rPr lang="cs-CZ" sz="1200" dirty="0" smtClean="0"/>
              <a:t>rozměry tělesa </a:t>
            </a:r>
            <a:r>
              <a:rPr lang="cs-CZ" sz="1200" dirty="0"/>
              <a:t>zanedbatelné vzhledem k uvažovaným </a:t>
            </a:r>
            <a:r>
              <a:rPr lang="cs-CZ" sz="1200" dirty="0" smtClean="0"/>
              <a:t>délkám drah, po kterých se bude pohybovat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hmotný </a:t>
            </a:r>
            <a:r>
              <a:rPr lang="cs-CZ" sz="1200" dirty="0"/>
              <a:t>bod se umísťuje do těžiště tělesa a má jeho hmotnost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51520" y="6392361"/>
            <a:ext cx="7920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b="1" dirty="0" smtClean="0"/>
              <a:t>Trajektorie</a:t>
            </a:r>
            <a:r>
              <a:rPr lang="cs-CZ" sz="1200" dirty="0"/>
              <a:t> </a:t>
            </a:r>
            <a:r>
              <a:rPr lang="cs-CZ" sz="1200" dirty="0" smtClean="0"/>
              <a:t>– </a:t>
            </a:r>
            <a:r>
              <a:rPr lang="cs-CZ" sz="1200" dirty="0" smtClean="0"/>
              <a:t>čára, někdy myšlená </a:t>
            </a:r>
            <a:r>
              <a:rPr lang="cs-CZ" sz="1200" dirty="0"/>
              <a:t>(přímka nebo křivka), kterou HB při pohybu </a:t>
            </a:r>
            <a:r>
              <a:rPr lang="cs-CZ" sz="1200" dirty="0" smtClean="0"/>
              <a:t>opisuje.</a:t>
            </a:r>
            <a:endParaRPr lang="cs-CZ" sz="1200" dirty="0"/>
          </a:p>
        </p:txBody>
      </p:sp>
      <p:sp>
        <p:nvSpPr>
          <p:cNvPr id="11" name="Ovál 10"/>
          <p:cNvSpPr/>
          <p:nvPr/>
        </p:nvSpPr>
        <p:spPr>
          <a:xfrm>
            <a:off x="634062" y="6193010"/>
            <a:ext cx="135015" cy="135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29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2349 -2.96296E-6 L 0.23733 -0.41388 L 0.51163 -0.44027 L 0.56059 -0.11157 L 0.54549 -0.01088 L 0.78733 0.02315 " pathEditMode="relative" ptsTypes="AAAAAAA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  <p:bldP spid="3" grpId="0"/>
      <p:bldP spid="7" grpId="0"/>
      <p:bldP spid="8" grpId="0"/>
      <p:bldP spid="4" grpId="0"/>
      <p:bldP spid="9" grpId="0" build="p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Dráha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1510" y="1268760"/>
            <a:ext cx="89824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Některé tělesa - hmotné body - zanechávají </a:t>
            </a:r>
            <a:r>
              <a:rPr lang="cs-CZ" sz="1600" dirty="0" smtClean="0"/>
              <a:t>při svém pohybu viditelnou </a:t>
            </a:r>
            <a:r>
              <a:rPr lang="cs-CZ" sz="1600" dirty="0"/>
              <a:t>stopu (křída na tabuli, tužka na </a:t>
            </a:r>
            <a:r>
              <a:rPr lang="cs-CZ" sz="1600" dirty="0" smtClean="0"/>
              <a:t>papíře ... </a:t>
            </a:r>
            <a:r>
              <a:rPr lang="cs-CZ" sz="1600" dirty="0"/>
              <a:t>uveďte další), </a:t>
            </a:r>
            <a:r>
              <a:rPr lang="cs-CZ" sz="1600" dirty="0" smtClean="0"/>
              <a:t>jiná </a:t>
            </a:r>
            <a:r>
              <a:rPr lang="cs-CZ" sz="1600" dirty="0"/>
              <a:t>pouze trajektorii myšlenou </a:t>
            </a:r>
            <a:r>
              <a:rPr lang="cs-CZ" sz="1600" dirty="0" smtClean="0"/>
              <a:t>(letící pták, padající předmět ... </a:t>
            </a:r>
            <a:r>
              <a:rPr lang="cs-CZ" sz="1600" dirty="0"/>
              <a:t>uveďte další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1529" y="2213865"/>
            <a:ext cx="418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Podle tvaru dráhy rozlišujeme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1540" y="2618910"/>
            <a:ext cx="2205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přímočarý pohyb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16905" y="2618910"/>
            <a:ext cx="2205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křivočarý pohyb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70443" y="2618910"/>
            <a:ext cx="2205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pohyb po kružnici</a:t>
            </a:r>
            <a:endParaRPr lang="cs-CZ" sz="1600" dirty="0"/>
          </a:p>
        </p:txBody>
      </p:sp>
      <p:sp>
        <p:nvSpPr>
          <p:cNvPr id="7" name="Ovál 6"/>
          <p:cNvSpPr/>
          <p:nvPr/>
        </p:nvSpPr>
        <p:spPr>
          <a:xfrm>
            <a:off x="431540" y="3248980"/>
            <a:ext cx="90010" cy="9001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536885" y="3203975"/>
            <a:ext cx="90010" cy="9001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7257177" y="3113965"/>
            <a:ext cx="90010" cy="9001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14583" y="4788442"/>
            <a:ext cx="625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Tvar trajektorie je závislý na volbě vztažné soustavy</a:t>
            </a:r>
            <a:endParaRPr lang="cs-CZ" b="1" dirty="0"/>
          </a:p>
        </p:txBody>
      </p:sp>
      <p:sp>
        <p:nvSpPr>
          <p:cNvPr id="9" name="Obdélníkový popisek 8"/>
          <p:cNvSpPr/>
          <p:nvPr/>
        </p:nvSpPr>
        <p:spPr>
          <a:xfrm>
            <a:off x="161510" y="5184195"/>
            <a:ext cx="6030669" cy="354787"/>
          </a:xfrm>
          <a:prstGeom prst="wedgeRectCallout">
            <a:avLst>
              <a:gd name="adj1" fmla="val -23003"/>
              <a:gd name="adj2" fmla="val 124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</a:t>
            </a:r>
            <a:r>
              <a:rPr lang="cs-CZ" sz="1400" dirty="0" smtClean="0">
                <a:solidFill>
                  <a:schemeClr val="tx1"/>
                </a:solidFill>
              </a:rPr>
              <a:t>akto vidí trajektorii pohybu odrazky na kole pozorovatel spojený se Zemí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0" name="Obdélníkový popisek 19"/>
          <p:cNvSpPr/>
          <p:nvPr/>
        </p:nvSpPr>
        <p:spPr>
          <a:xfrm>
            <a:off x="4988737" y="6182541"/>
            <a:ext cx="2124490" cy="354787"/>
          </a:xfrm>
          <a:prstGeom prst="wedgeRectCallout">
            <a:avLst>
              <a:gd name="adj1" fmla="val 49741"/>
              <a:gd name="adj2" fmla="val -1029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 takto cyklista na kole.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7113227" y="5908525"/>
            <a:ext cx="519113" cy="451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7327778" y="5888530"/>
            <a:ext cx="90010" cy="9001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8" name="Picture 10" descr="Cycloi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10" y="5923358"/>
            <a:ext cx="476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4115239" y="5911188"/>
            <a:ext cx="807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61510" y="5933535"/>
            <a:ext cx="4761327" cy="751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2"/>
                </a:solidFill>
              </a:rPr>
              <a:t>odkrýt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aoblený obdélníkový popisek 2"/>
          <p:cNvSpPr/>
          <p:nvPr/>
        </p:nvSpPr>
        <p:spPr>
          <a:xfrm>
            <a:off x="7452320" y="5148482"/>
            <a:ext cx="1474692" cy="395753"/>
          </a:xfrm>
          <a:prstGeom prst="wedgeRoundRectCallout">
            <a:avLst>
              <a:gd name="adj1" fmla="val -52239"/>
              <a:gd name="adj2" fmla="val 132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klikněte na bod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1164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1.85185E-6 C -0.0007 0.0081 -0.00973 0.01597 -0.01372 0.02593 C -0.01771 0.03704 -0.01979 0.05 -0.0217 0.06296 C -0.02361 0.07593 -0.0217 0.08704 -0.01979 0.09908 C -0.01771 0.10996 -0.01476 0.12199 -0.00782 0.13195 C -0.00174 0.1419 0.00816 0.15 0.01909 0.15602 C 0.02934 0.16204 0.04132 0.16597 0.0533 0.16806 C 0.0651 0.16991 0.07725 0.16991 0.08836 0.16806 C 0.10034 0.16597 0.11128 0.16111 0.12031 0.15301 C 0.12916 0.14607 0.13715 0.13704 0.14132 0.12593 C 0.14635 0.11597 0.14809 0.10209 0.14809 0.09097 C 0.1493 0.08009 0.14809 0.0669 0.14305 0.05602 C 0.13836 0.04607 0.12916 0.03796 0.11736 0.03403 C 0.10521 0.03102 0.09323 0.03496 0.08524 0.0419 C 0.07812 0.04908 0.07309 0.05996 0.07222 0.07292 C 0.07222 0.08611 0.07309 0.09792 0.07812 0.1081 C 0.08333 0.11806 0.08229 0.11991 0.10225 0.1331 C 0.12031 0.14699 0.13836 0.14306 0.1493 0.14398 C 0.16024 0.14398 0.16927 0.14005 0.18021 0.13611 C 0.19236 0.13102 0.20208 0.12199 0.20937 0.11389 C 0.21632 0.10602 0.21927 0.09607 0.22326 0.08009 C 0.22639 0.06389 0.22639 0.05602 0.22639 0.04398 C 0.22639 0.03195 0.22639 0.01991 0.22639 0.0081 " pathEditMode="relative" rAng="0" ptsTypes="fffffffffffffffffffffff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01665E-6 C 0.06892 -2.01665E-6 0.125 0.07031 0.125 0.15726 C 0.125 0.24399 0.06892 0.31453 2.5E-6 0.31453 C -0.06893 0.31453 -0.125 0.24399 -0.125 0.15726 C -0.125 0.07031 -0.06893 -2.01665E-6 2.5E-6 -2.01665E-6 Z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4.16667E-6 4.00278E-6 C 0.01493 4.00278E-6 0.02726 0.01342 0.02726 0.03054 C 0.02726 0.0472 0.01493 0.06154 -4.16667E-6 0.06154 C -0.01493 0.06154 -0.02691 0.0472 -0.02691 0.03054 C -0.02691 0.01342 -0.01493 4.00278E-6 -4.16667E-6 4.00278E-6 Z " pathEditMode="relative" rAng="0" ptsTypes="fffff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0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5" grpId="0" animBg="1"/>
      <p:bldP spid="2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/>
              <a:t>Tvar trajektorie a </a:t>
            </a:r>
            <a:r>
              <a:rPr lang="cs-CZ" dirty="0" smtClean="0"/>
              <a:t>dráha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91403" y="1351508"/>
            <a:ext cx="8668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Nejkratším </a:t>
            </a:r>
            <a:r>
              <a:rPr lang="cs-CZ" dirty="0"/>
              <a:t>spojením dvou míst je přímka (někdy mluvíme o vzdálenosti vzdušnou čarou</a:t>
            </a:r>
            <a:r>
              <a:rPr lang="cs-CZ" dirty="0" smtClean="0"/>
              <a:t>).</a:t>
            </a:r>
          </a:p>
          <a:p>
            <a:r>
              <a:rPr lang="cs-CZ" dirty="0" smtClean="0"/>
              <a:t>Jakákoliv </a:t>
            </a:r>
            <a:r>
              <a:rPr lang="cs-CZ" dirty="0"/>
              <a:t>trajektorie jiného tvaru, spojující stejná místa, poskytuje dráhu delší</a:t>
            </a:r>
            <a:r>
              <a:rPr lang="cs-CZ" dirty="0" smtClean="0"/>
              <a:t>.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1151620" y="2970097"/>
            <a:ext cx="1935215" cy="1368128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Volný tvar 6"/>
          <p:cNvSpPr/>
          <p:nvPr/>
        </p:nvSpPr>
        <p:spPr>
          <a:xfrm>
            <a:off x="1152939" y="2734209"/>
            <a:ext cx="1938131" cy="1619545"/>
          </a:xfrm>
          <a:custGeom>
            <a:avLst/>
            <a:gdLst>
              <a:gd name="connsiteX0" fmla="*/ 0 w 1938131"/>
              <a:gd name="connsiteY0" fmla="*/ 1608502 h 1619545"/>
              <a:gd name="connsiteX1" fmla="*/ 775252 w 1938131"/>
              <a:gd name="connsiteY1" fmla="*/ 1509111 h 1619545"/>
              <a:gd name="connsiteX2" fmla="*/ 1441174 w 1938131"/>
              <a:gd name="connsiteY2" fmla="*/ 813372 h 1619545"/>
              <a:gd name="connsiteX3" fmla="*/ 1302026 w 1938131"/>
              <a:gd name="connsiteY3" fmla="*/ 18241 h 1619545"/>
              <a:gd name="connsiteX4" fmla="*/ 1938131 w 1938131"/>
              <a:gd name="connsiteY4" fmla="*/ 236902 h 1619545"/>
              <a:gd name="connsiteX5" fmla="*/ 1938131 w 1938131"/>
              <a:gd name="connsiteY5" fmla="*/ 236902 h 1619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8131" h="1619545">
                <a:moveTo>
                  <a:pt x="0" y="1608502"/>
                </a:moveTo>
                <a:cubicBezTo>
                  <a:pt x="267528" y="1625067"/>
                  <a:pt x="535056" y="1641633"/>
                  <a:pt x="775252" y="1509111"/>
                </a:cubicBezTo>
                <a:cubicBezTo>
                  <a:pt x="1015448" y="1376589"/>
                  <a:pt x="1353378" y="1061850"/>
                  <a:pt x="1441174" y="813372"/>
                </a:cubicBezTo>
                <a:cubicBezTo>
                  <a:pt x="1528970" y="564894"/>
                  <a:pt x="1219200" y="114319"/>
                  <a:pt x="1302026" y="18241"/>
                </a:cubicBezTo>
                <a:cubicBezTo>
                  <a:pt x="1384852" y="-77837"/>
                  <a:pt x="1938131" y="236902"/>
                  <a:pt x="1938131" y="236902"/>
                </a:cubicBezTo>
                <a:lnTo>
                  <a:pt x="1938131" y="236902"/>
                </a:lnTo>
              </a:path>
            </a:pathLst>
          </a:custGeom>
          <a:noFill/>
          <a:ln w="12700">
            <a:solidFill>
              <a:srgbClr val="C00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797025" y="4184793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092280" y="2785431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21850" y="2785431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91580" y="4184793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01670" y="3519010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742130" y="3519010"/>
            <a:ext cx="40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cs-CZ" dirty="0" smtClean="0"/>
              <a:t>´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15036" y="4974318"/>
            <a:ext cx="6912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/>
              <a:t>Dráha, kterou </a:t>
            </a:r>
            <a:r>
              <a:rPr lang="cs-CZ" sz="1600" dirty="0" smtClean="0"/>
              <a:t>HB překonal, </a:t>
            </a:r>
            <a:r>
              <a:rPr lang="cs-CZ" sz="1600" dirty="0"/>
              <a:t>je přímo úměrná (</a:t>
            </a:r>
            <a:r>
              <a:rPr lang="cs-CZ" sz="1600" dirty="0" smtClean="0"/>
              <a:t>závislá) na </a:t>
            </a:r>
            <a:r>
              <a:rPr lang="cs-CZ" sz="1600" dirty="0"/>
              <a:t>době </a:t>
            </a:r>
            <a:r>
              <a:rPr lang="cs-CZ" sz="1600" dirty="0" smtClean="0"/>
              <a:t>pohybu.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Tuto </a:t>
            </a:r>
            <a:r>
              <a:rPr lang="cs-CZ" sz="1600" dirty="0"/>
              <a:t>závislost vyjadřujeme tvrzením, že dráha je funkcí času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4" name="Obdélník 13"/>
          <p:cNvSpPr/>
          <p:nvPr/>
        </p:nvSpPr>
        <p:spPr>
          <a:xfrm>
            <a:off x="1916705" y="5894983"/>
            <a:ext cx="558062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/>
              <a:t>Dráha je funkcí </a:t>
            </a:r>
            <a:r>
              <a:rPr lang="cs-CZ" dirty="0" smtClean="0"/>
              <a:t>času (závisí </a:t>
            </a:r>
            <a:r>
              <a:rPr lang="cs-CZ" dirty="0"/>
              <a:t>na </a:t>
            </a:r>
            <a:r>
              <a:rPr lang="cs-CZ" dirty="0" smtClean="0"/>
              <a:t>čase) … </a:t>
            </a:r>
            <a:r>
              <a:rPr lang="cs-CZ" dirty="0"/>
              <a:t>s = s (t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9397" y="3714126"/>
            <a:ext cx="855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 &lt; s</a:t>
            </a:r>
            <a:r>
              <a:rPr lang="cs-CZ" dirty="0"/>
              <a:t>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43438 -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1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2" grpId="0" build="p"/>
      <p:bldP spid="7" grpId="0" animBg="1"/>
      <p:bldP spid="10" grpId="0" build="p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23655"/>
            <a:ext cx="9144000" cy="776833"/>
          </a:xfrm>
        </p:spPr>
        <p:txBody>
          <a:bodyPr/>
          <a:lstStyle/>
          <a:p>
            <a:r>
              <a:rPr lang="cs-CZ" sz="4000" dirty="0" err="1" smtClean="0"/>
              <a:t>Veličinová</a:t>
            </a:r>
            <a:r>
              <a:rPr lang="cs-CZ" sz="4000" dirty="0"/>
              <a:t> </a:t>
            </a:r>
            <a:r>
              <a:rPr lang="cs-CZ" sz="4000" dirty="0" smtClean="0"/>
              <a:t>a definiční rovnice, jednotka</a:t>
            </a:r>
            <a:endParaRPr lang="cs-CZ" sz="4000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814082" y="1718810"/>
            <a:ext cx="1935215" cy="1368128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Volný tvar 5"/>
          <p:cNvSpPr/>
          <p:nvPr/>
        </p:nvSpPr>
        <p:spPr>
          <a:xfrm>
            <a:off x="815401" y="1482922"/>
            <a:ext cx="1938131" cy="1619545"/>
          </a:xfrm>
          <a:custGeom>
            <a:avLst/>
            <a:gdLst>
              <a:gd name="connsiteX0" fmla="*/ 0 w 1938131"/>
              <a:gd name="connsiteY0" fmla="*/ 1608502 h 1619545"/>
              <a:gd name="connsiteX1" fmla="*/ 775252 w 1938131"/>
              <a:gd name="connsiteY1" fmla="*/ 1509111 h 1619545"/>
              <a:gd name="connsiteX2" fmla="*/ 1441174 w 1938131"/>
              <a:gd name="connsiteY2" fmla="*/ 813372 h 1619545"/>
              <a:gd name="connsiteX3" fmla="*/ 1302026 w 1938131"/>
              <a:gd name="connsiteY3" fmla="*/ 18241 h 1619545"/>
              <a:gd name="connsiteX4" fmla="*/ 1938131 w 1938131"/>
              <a:gd name="connsiteY4" fmla="*/ 236902 h 1619545"/>
              <a:gd name="connsiteX5" fmla="*/ 1938131 w 1938131"/>
              <a:gd name="connsiteY5" fmla="*/ 236902 h 1619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8131" h="1619545">
                <a:moveTo>
                  <a:pt x="0" y="1608502"/>
                </a:moveTo>
                <a:cubicBezTo>
                  <a:pt x="267528" y="1625067"/>
                  <a:pt x="535056" y="1641633"/>
                  <a:pt x="775252" y="1509111"/>
                </a:cubicBezTo>
                <a:cubicBezTo>
                  <a:pt x="1015448" y="1376589"/>
                  <a:pt x="1353378" y="1061850"/>
                  <a:pt x="1441174" y="813372"/>
                </a:cubicBezTo>
                <a:cubicBezTo>
                  <a:pt x="1528970" y="564894"/>
                  <a:pt x="1219200" y="114319"/>
                  <a:pt x="1302026" y="18241"/>
                </a:cubicBezTo>
                <a:cubicBezTo>
                  <a:pt x="1384852" y="-77837"/>
                  <a:pt x="1938131" y="236902"/>
                  <a:pt x="1938131" y="236902"/>
                </a:cubicBezTo>
                <a:lnTo>
                  <a:pt x="1938131" y="236902"/>
                </a:lnTo>
              </a:path>
            </a:pathLst>
          </a:custGeom>
          <a:noFill/>
          <a:ln w="12700">
            <a:solidFill>
              <a:srgbClr val="C00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884312" y="1534144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54042" y="2933506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264132" y="2267723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074222" y="2564174"/>
            <a:ext cx="40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cs-CZ" dirty="0" smtClean="0">
                <a:solidFill>
                  <a:srgbClr val="C00000"/>
                </a:solidFill>
              </a:rPr>
              <a:t>´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61910" y="1534144"/>
            <a:ext cx="49137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 obrázku je patrné, jakou cestu bychom si vybrali při dobíhání autobusu… Je nám jasné, že na delší dráze budeme muset vyvinout vyšší rychlost nebo mít více času.</a:t>
            </a:r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04795" y="2564174"/>
            <a:ext cx="5935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Mezi dráhou, rychlostí a časem platí přímá úměra. Čím delší dráha, tím více času nebo větší rychlost budeme potřebovat, abychom ji překonali.</a:t>
            </a:r>
          </a:p>
          <a:p>
            <a:endParaRPr lang="cs-CZ" sz="1400" dirty="0" smtClean="0"/>
          </a:p>
          <a:p>
            <a:r>
              <a:rPr lang="cs-CZ" sz="1400" dirty="0" smtClean="0"/>
              <a:t>Nebo také, vyšší rychlostí překonáme, při delší době, delší dráhu. </a:t>
            </a:r>
            <a:endParaRPr lang="cs-CZ" sz="1400" dirty="0"/>
          </a:p>
        </p:txBody>
      </p:sp>
      <p:sp>
        <p:nvSpPr>
          <p:cNvPr id="13" name="Obdélník 12"/>
          <p:cNvSpPr/>
          <p:nvPr/>
        </p:nvSpPr>
        <p:spPr>
          <a:xfrm>
            <a:off x="437646" y="4723382"/>
            <a:ext cx="22140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smtClean="0"/>
              <a:t>Odvození jednotky dráhy: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37646" y="4229798"/>
                <a:ext cx="30948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cs-CZ" b="0" i="1" smtClean="0">
                        <a:latin typeface="Cambria Math"/>
                        <a:ea typeface="Cambria Math"/>
                      </a:rPr>
                      <m:t>∙[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sz="1400" dirty="0" smtClean="0"/>
                  <a:t>… jednotková rovnice</a:t>
                </a:r>
                <a:endParaRPr lang="cs-CZ" sz="14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46" y="4229798"/>
                <a:ext cx="309488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37646" y="5031159"/>
                <a:ext cx="4143635" cy="46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[</m:t>
                    </m:r>
                    <m:r>
                      <a:rPr lang="cs-CZ" b="0" i="1" dirty="0" smtClean="0">
                        <a:latin typeface="Cambria Math"/>
                      </a:rPr>
                      <m:t>𝑠</m:t>
                    </m:r>
                    <m:r>
                      <a:rPr lang="cs-CZ" b="0" i="1" dirty="0" smtClean="0">
                        <a:latin typeface="Cambria Math"/>
                      </a:rPr>
                      <m:t>]=</m:t>
                    </m:r>
                    <m:f>
                      <m:fPr>
                        <m:ctrlPr>
                          <a:rPr lang="cs-CZ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dirty="0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𝑠</m:t>
                    </m:r>
                  </m:oMath>
                </a14:m>
                <a:r>
                  <a:rPr lang="cs-CZ" sz="1400" dirty="0" smtClean="0"/>
                  <a:t> … jednotku času </a:t>
                </a:r>
                <a:r>
                  <a:rPr lang="cs-CZ" sz="1400" b="1" i="1" dirty="0" smtClean="0"/>
                  <a:t>s</a:t>
                </a:r>
                <a:r>
                  <a:rPr lang="cs-CZ" sz="1400" dirty="0" smtClean="0"/>
                  <a:t>, můžeme zkrátit</a:t>
                </a:r>
                <a:endParaRPr lang="cs-CZ" sz="14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46" y="5031159"/>
                <a:ext cx="4143635" cy="462947"/>
              </a:xfrm>
              <a:prstGeom prst="rect">
                <a:avLst/>
              </a:prstGeom>
              <a:blipFill rotWithShape="1">
                <a:blip r:embed="rId5"/>
                <a:stretch>
                  <a:fillRect l="-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37646" y="5566503"/>
                <a:ext cx="4629409" cy="461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[</m:t>
                    </m:r>
                    <m:r>
                      <a:rPr lang="cs-CZ" b="0" i="1" dirty="0" smtClean="0">
                        <a:latin typeface="Cambria Math"/>
                      </a:rPr>
                      <m:t>𝑠</m:t>
                    </m:r>
                    <m:r>
                      <a:rPr lang="cs-CZ" b="0" i="1" dirty="0" smtClean="0">
                        <a:latin typeface="Cambria Math"/>
                      </a:rPr>
                      <m:t>]=</m:t>
                    </m:r>
                    <m:f>
                      <m:fPr>
                        <m:ctrlPr>
                          <a:rPr lang="cs-CZ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dirty="0" smtClean="0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cs-CZ" b="0" i="1" smtClean="0">
                        <a:latin typeface="Cambria Math"/>
                        <a:ea typeface="Cambria Math"/>
                      </a:rPr>
                      <m:t>∙1</m:t>
                    </m:r>
                  </m:oMath>
                </a14:m>
                <a:r>
                  <a:rPr lang="cs-CZ" sz="1400" dirty="0" smtClean="0"/>
                  <a:t> … násobení a dělení 1 výsledek nezmění</a:t>
                </a:r>
                <a:endParaRPr lang="cs-CZ" sz="14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46" y="5566503"/>
                <a:ext cx="4629409" cy="461473"/>
              </a:xfrm>
              <a:prstGeom prst="rect">
                <a:avLst/>
              </a:prstGeom>
              <a:blipFill rotWithShape="1">
                <a:blip r:embed="rId6"/>
                <a:stretch>
                  <a:fillRect l="-527" b="-13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37646" y="6171040"/>
                <a:ext cx="5116209" cy="363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[</m:t>
                    </m:r>
                    <m:r>
                      <a:rPr lang="cs-CZ" b="0" i="1" dirty="0" smtClean="0">
                        <a:latin typeface="Cambria Math"/>
                      </a:rPr>
                      <m:t>𝑠</m:t>
                    </m:r>
                    <m:r>
                      <a:rPr lang="cs-CZ" b="0" i="1" dirty="0" smtClean="0">
                        <a:latin typeface="Cambria Math"/>
                      </a:rPr>
                      <m:t>]=</m:t>
                    </m:r>
                    <m:r>
                      <a:rPr lang="cs-CZ" b="0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cs-CZ" sz="1400" dirty="0" smtClean="0"/>
                  <a:t> … metr a jsme zpět u základní jednotky soustavy SI</a:t>
                </a:r>
                <a:endParaRPr lang="cs-CZ" sz="1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46" y="6171040"/>
                <a:ext cx="5116209" cy="363305"/>
              </a:xfrm>
              <a:prstGeom prst="rect">
                <a:avLst/>
              </a:prstGeom>
              <a:blipFill rotWithShape="1">
                <a:blip r:embed="rId7"/>
                <a:stretch>
                  <a:fillRect l="-477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37646" y="3744035"/>
                <a:ext cx="27746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sz="1400" dirty="0" smtClean="0"/>
                  <a:t>… </a:t>
                </a:r>
                <a:r>
                  <a:rPr lang="cs-CZ" sz="1400" dirty="0" err="1" smtClean="0"/>
                  <a:t>veličinová</a:t>
                </a:r>
                <a:r>
                  <a:rPr lang="cs-CZ" sz="1400" dirty="0" smtClean="0"/>
                  <a:t> rovnice</a:t>
                </a:r>
                <a:endParaRPr lang="cs-CZ" sz="1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46" y="3744035"/>
                <a:ext cx="277460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://upload.wikimedia.org/wikipedia/commons/thumb/c/c8/SI_base_unit.svg/220px-SI_base_unit.sv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779" y="4075539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7247954" y="6124778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build="p"/>
      <p:bldP spid="13" grpId="0"/>
      <p:bldP spid="15" grpId="0"/>
      <p:bldP spid="18" grpId="0"/>
      <p:bldP spid="19" grpId="0"/>
      <p:bldP spid="20" grpId="0"/>
      <p:bldP spid="21" grpId="0" build="p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07504" y="203895"/>
            <a:ext cx="8640960" cy="77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endParaRPr lang="cs-CZ" kern="0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9"/>
          </a:xfrm>
        </p:spPr>
        <p:txBody>
          <a:bodyPr/>
          <a:lstStyle/>
          <a:p>
            <a:r>
              <a:rPr lang="cs-CZ" sz="4000" dirty="0" smtClean="0"/>
              <a:t>Výpočet dráhy</a:t>
            </a:r>
            <a:endParaRPr lang="cs-CZ" sz="4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91580" y="1223755"/>
            <a:ext cx="76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 výpočtu dráhy vstupují dvě veličiny, rychlost a doba pohybu.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6534" y="1673805"/>
            <a:ext cx="8757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HB se může pohybovat: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stálou rychlostí – rovnoměrně,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nebo proměnlivou rychlostí – nerovnoměrně.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6515" y="2685690"/>
            <a:ext cx="8730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Abychom mohli dráhu nerovnoměrného pohybu vypočítat musíme rozdělit celou dobu pohybu na úseky, kdy se těleso pohybuje rychlostí </a:t>
            </a:r>
            <a:r>
              <a:rPr lang="cs-CZ" dirty="0"/>
              <a:t>stálou </a:t>
            </a:r>
            <a:r>
              <a:rPr lang="cs-CZ" dirty="0" smtClean="0"/>
              <a:t> a následně jednotlivé úseky dráhy sečíst.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4914165"/>
            <a:ext cx="8730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Jednotlivé úseky, kdy se hmotný bod pohybuje rovnoměrně, vypočítáme jako součin průměrné nebo stále rychlosti a doby pohybu. 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86534" y="3969060"/>
            <a:ext cx="8361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003219" y="4262440"/>
                <a:ext cx="5137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s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…+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3219" y="4262440"/>
                <a:ext cx="513756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2003219" y="5814265"/>
                <a:ext cx="1135760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mtClean="0">
                          <a:latin typeface="Cambria Math"/>
                        </a:rPr>
                        <m:t>s</m:t>
                      </m:r>
                      <m:r>
                        <a:rPr lang="cs-CZ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3219" y="5814265"/>
                <a:ext cx="1135760" cy="390748"/>
              </a:xfrm>
              <a:prstGeom prst="rect">
                <a:avLst/>
              </a:prstGeom>
              <a:blipFill rotWithShape="1"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5697125" y="5814265"/>
                <a:ext cx="10386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mtClean="0">
                          <a:latin typeface="Cambria Math"/>
                        </a:rPr>
                        <m:t>s</m:t>
                      </m:r>
                      <m:r>
                        <a:rPr lang="cs-CZ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125" y="5814265"/>
                <a:ext cx="103861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42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967" y="17393"/>
            <a:ext cx="8229600" cy="1143000"/>
          </a:xfrm>
        </p:spPr>
        <p:txBody>
          <a:bodyPr/>
          <a:lstStyle/>
          <a:p>
            <a:r>
              <a:rPr lang="cs-CZ" dirty="0" smtClean="0"/>
              <a:t>Dráha a změna polohy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1531" y="1296313"/>
            <a:ext cx="57606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Délka dráhy, kterou HB projde, nemusí být totožná se vzdáleností bodů propojených přímkou.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Délku prošlé dráhy ovlivňuje zda se pohyb HB uskutečňuje v dvojrozměrném (v rovině) nebo trojrozměrném prostoru (např. v kopcovitém terénu).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60967" y="3654025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Jestliže se HB v čase t = 0 nachází vzhledem k určitému vztažnému bodu ve vzdálenosti s</a:t>
            </a:r>
            <a:r>
              <a:rPr lang="cs-CZ" baseline="-25000" dirty="0" smtClean="0"/>
              <a:t>0</a:t>
            </a:r>
            <a:r>
              <a:rPr lang="cs-CZ" dirty="0" smtClean="0"/>
              <a:t>, potom rovnice pro výpočet celkové dráhy bude mít tvar: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6192180" y="1504648"/>
            <a:ext cx="1935215" cy="1368128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8262410" y="1319982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81890" y="3088676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42230" y="2053561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452320" y="2350012"/>
            <a:ext cx="40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cs-CZ" dirty="0" smtClean="0">
                <a:solidFill>
                  <a:srgbClr val="C00000"/>
                </a:solidFill>
              </a:rPr>
              <a:t>´</a:t>
            </a:r>
            <a:endParaRPr lang="cs-CZ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716905" y="4419110"/>
                <a:ext cx="1536190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905" y="4419110"/>
                <a:ext cx="153619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6056239" y="3081444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4031940" y="2872776"/>
            <a:ext cx="2159314" cy="400566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067055" y="2998666"/>
            <a:ext cx="53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cs-CZ" baseline="-25000" dirty="0" smtClean="0"/>
              <a:t>0</a:t>
            </a:r>
            <a:endParaRPr lang="cs-CZ" baseline="-25000" dirty="0"/>
          </a:p>
        </p:txBody>
      </p:sp>
      <p:sp>
        <p:nvSpPr>
          <p:cNvPr id="7" name="Volný tvar 6"/>
          <p:cNvSpPr/>
          <p:nvPr/>
        </p:nvSpPr>
        <p:spPr>
          <a:xfrm>
            <a:off x="6193499" y="1268760"/>
            <a:ext cx="1938131" cy="1619545"/>
          </a:xfrm>
          <a:custGeom>
            <a:avLst/>
            <a:gdLst>
              <a:gd name="connsiteX0" fmla="*/ 0 w 1938131"/>
              <a:gd name="connsiteY0" fmla="*/ 1608502 h 1619545"/>
              <a:gd name="connsiteX1" fmla="*/ 775252 w 1938131"/>
              <a:gd name="connsiteY1" fmla="*/ 1509111 h 1619545"/>
              <a:gd name="connsiteX2" fmla="*/ 1441174 w 1938131"/>
              <a:gd name="connsiteY2" fmla="*/ 813372 h 1619545"/>
              <a:gd name="connsiteX3" fmla="*/ 1302026 w 1938131"/>
              <a:gd name="connsiteY3" fmla="*/ 18241 h 1619545"/>
              <a:gd name="connsiteX4" fmla="*/ 1938131 w 1938131"/>
              <a:gd name="connsiteY4" fmla="*/ 236902 h 1619545"/>
              <a:gd name="connsiteX5" fmla="*/ 1938131 w 1938131"/>
              <a:gd name="connsiteY5" fmla="*/ 236902 h 1619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8131" h="1619545">
                <a:moveTo>
                  <a:pt x="0" y="1608502"/>
                </a:moveTo>
                <a:cubicBezTo>
                  <a:pt x="267528" y="1625067"/>
                  <a:pt x="535056" y="1641633"/>
                  <a:pt x="775252" y="1509111"/>
                </a:cubicBezTo>
                <a:cubicBezTo>
                  <a:pt x="1015448" y="1376589"/>
                  <a:pt x="1353378" y="1061850"/>
                  <a:pt x="1441174" y="813372"/>
                </a:cubicBezTo>
                <a:cubicBezTo>
                  <a:pt x="1528970" y="564894"/>
                  <a:pt x="1219200" y="114319"/>
                  <a:pt x="1302026" y="18241"/>
                </a:cubicBezTo>
                <a:cubicBezTo>
                  <a:pt x="1384852" y="-77837"/>
                  <a:pt x="1938131" y="236902"/>
                  <a:pt x="1938131" y="236902"/>
                </a:cubicBezTo>
                <a:lnTo>
                  <a:pt x="1938131" y="236902"/>
                </a:lnTo>
              </a:path>
            </a:pathLst>
          </a:custGeom>
          <a:noFill/>
          <a:ln w="12700">
            <a:solidFill>
              <a:srgbClr val="C00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41531" y="5094185"/>
            <a:ext cx="850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 pohybu rovnoměrně </a:t>
            </a:r>
            <a:r>
              <a:rPr lang="cs-CZ" dirty="0"/>
              <a:t>z</a:t>
            </a:r>
            <a:r>
              <a:rPr lang="cs-CZ" dirty="0" smtClean="0"/>
              <a:t>rychleného, kdy známe koncovou rychlost </a:t>
            </a:r>
            <a:r>
              <a:rPr lang="cs-CZ" b="1" dirty="0" smtClean="0"/>
              <a:t>v</a:t>
            </a:r>
            <a:r>
              <a:rPr lang="cs-CZ" dirty="0" smtClean="0"/>
              <a:t> a počáteční rychlost</a:t>
            </a:r>
            <a:r>
              <a:rPr lang="cs-CZ" b="1" dirty="0" smtClean="0"/>
              <a:t> v</a:t>
            </a:r>
            <a:r>
              <a:rPr lang="cs-CZ" b="1" baseline="-25000" dirty="0" smtClean="0"/>
              <a:t>0</a:t>
            </a:r>
            <a:r>
              <a:rPr lang="cs-CZ" b="1" dirty="0" smtClean="0"/>
              <a:t> </a:t>
            </a:r>
            <a:r>
              <a:rPr lang="cs-CZ" dirty="0" smtClean="0"/>
              <a:t>byla nulová, se dráha pro dobu pohybu</a:t>
            </a:r>
            <a:r>
              <a:rPr lang="cs-CZ" b="1" dirty="0" smtClean="0"/>
              <a:t> t, </a:t>
            </a:r>
            <a:r>
              <a:rPr lang="cs-CZ" dirty="0" smtClean="0"/>
              <a:t>vypočte z průměrné rychlosti: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277810" y="5979656"/>
                <a:ext cx="2414379" cy="61093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810" y="5979656"/>
                <a:ext cx="2414379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8870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8954</TotalTime>
  <Words>903</Words>
  <Application>Microsoft Office PowerPoint</Application>
  <PresentationFormat>Předvádění na obrazovce (4:3)</PresentationFormat>
  <Paragraphs>133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Pohyb hmotného bodu</vt:lpstr>
      <vt:lpstr>Hmotný bod</vt:lpstr>
      <vt:lpstr>Kinematika hmotného bodu</vt:lpstr>
      <vt:lpstr>Dráha</vt:lpstr>
      <vt:lpstr>Tvar trajektorie a dráha</vt:lpstr>
      <vt:lpstr>Veličinová a definiční rovnice, jednotka</vt:lpstr>
      <vt:lpstr>Výpočet dráhy</vt:lpstr>
      <vt:lpstr>Dráha a změna polohy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348</cp:revision>
  <dcterms:created xsi:type="dcterms:W3CDTF">2013-03-27T07:54:35Z</dcterms:created>
  <dcterms:modified xsi:type="dcterms:W3CDTF">2013-06-26T08:20:41Z</dcterms:modified>
</cp:coreProperties>
</file>