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</p:sldMasterIdLst>
  <p:notesMasterIdLst>
    <p:notesMasterId r:id="rId42"/>
  </p:notesMasterIdLst>
  <p:sldIdLst>
    <p:sldId id="288" r:id="rId10"/>
    <p:sldId id="256" r:id="rId11"/>
    <p:sldId id="287" r:id="rId12"/>
    <p:sldId id="261" r:id="rId13"/>
    <p:sldId id="262" r:id="rId14"/>
    <p:sldId id="263" r:id="rId15"/>
    <p:sldId id="264" r:id="rId16"/>
    <p:sldId id="266" r:id="rId17"/>
    <p:sldId id="265" r:id="rId18"/>
    <p:sldId id="267" r:id="rId19"/>
    <p:sldId id="268" r:id="rId20"/>
    <p:sldId id="269" r:id="rId21"/>
    <p:sldId id="270" r:id="rId22"/>
    <p:sldId id="272" r:id="rId23"/>
    <p:sldId id="271" r:id="rId24"/>
    <p:sldId id="273" r:id="rId25"/>
    <p:sldId id="274" r:id="rId26"/>
    <p:sldId id="276" r:id="rId27"/>
    <p:sldId id="275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58" r:id="rId39"/>
    <p:sldId id="259" r:id="rId40"/>
    <p:sldId id="260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FF"/>
    <a:srgbClr val="FFCCCC"/>
    <a:srgbClr val="FF9900"/>
    <a:srgbClr val="46D84D"/>
    <a:srgbClr val="64E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0" Type="http://schemas.openxmlformats.org/officeDocument/2006/relationships/slide" Target="slides/slide11.xml"/><Relationship Id="rId41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44DE6-B176-4FCB-82C5-C2850FB3D718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D4623-384F-4648-B038-2E647B6B57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096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Poklepem na příslušnou položku přejde prezentace na příslušnou stránku.</a:t>
            </a:r>
            <a:r>
              <a:rPr lang="cs-CZ" baseline="0" dirty="0" smtClean="0"/>
              <a:t> Poklepem na šipku, vpravo nahoře, se vrací na str. </a:t>
            </a:r>
            <a:r>
              <a:rPr lang="cs-CZ" baseline="0" smtClean="0"/>
              <a:t>– přehled</a:t>
            </a:r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D4623-384F-4648-B038-2E647B6B578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563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D4623-384F-4648-B038-2E647B6B578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298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18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92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41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67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74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237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53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9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80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854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44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071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94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89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848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971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874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79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24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63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419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999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8841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463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082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2339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9496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0856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6888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110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814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6349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0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7704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7426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449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989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052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9218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7913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35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683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276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303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897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6653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45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6696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19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490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467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228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148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6599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9026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8996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055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779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9987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458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9221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810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1290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7140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602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82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91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886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358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917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903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203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465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097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9407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143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6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1631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9802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286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6595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829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230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472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9992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59831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0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42711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84478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6526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87297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8006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69169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2170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0792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6.png"/><Relationship Id="rId7" Type="http://schemas.openxmlformats.org/officeDocument/2006/relationships/image" Target="../media/image19.png"/><Relationship Id="rId12" Type="http://schemas.openxmlformats.org/officeDocument/2006/relationships/slide" Target="slide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28.gif"/><Relationship Id="rId10" Type="http://schemas.openxmlformats.org/officeDocument/2006/relationships/image" Target="../media/image22.png"/><Relationship Id="rId4" Type="http://schemas.openxmlformats.org/officeDocument/2006/relationships/image" Target="../media/image27.pn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slide" Target="slide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1.png"/><Relationship Id="rId11" Type="http://schemas.openxmlformats.org/officeDocument/2006/relationships/image" Target="../media/image32.png"/><Relationship Id="rId5" Type="http://schemas.openxmlformats.org/officeDocument/2006/relationships/image" Target="../media/image20.png"/><Relationship Id="rId10" Type="http://schemas.openxmlformats.org/officeDocument/2006/relationships/image" Target="../media/image31.png"/><Relationship Id="rId4" Type="http://schemas.openxmlformats.org/officeDocument/2006/relationships/image" Target="../media/image19.png"/><Relationship Id="rId9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3.jpeg"/><Relationship Id="rId7" Type="http://schemas.openxmlformats.org/officeDocument/2006/relationships/image" Target="../media/image19.png"/><Relationship Id="rId12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35.png"/><Relationship Id="rId10" Type="http://schemas.openxmlformats.org/officeDocument/2006/relationships/image" Target="../media/image22.png"/><Relationship Id="rId4" Type="http://schemas.openxmlformats.org/officeDocument/2006/relationships/image" Target="../media/image34.jpe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0.png"/><Relationship Id="rId7" Type="http://schemas.openxmlformats.org/officeDocument/2006/relationships/image" Target="../media/image3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GHS-pictogram-flamme.svg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0.png"/><Relationship Id="rId7" Type="http://schemas.openxmlformats.org/officeDocument/2006/relationships/image" Target="../media/image3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GHS-pictogram-flamme.svg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GHS-pictogram-flamme.svg" TargetMode="External"/><Relationship Id="rId3" Type="http://schemas.openxmlformats.org/officeDocument/2006/relationships/image" Target="../media/image42.png"/><Relationship Id="rId7" Type="http://schemas.openxmlformats.org/officeDocument/2006/relationships/image" Target="../media/image38.png"/><Relationship Id="rId12" Type="http://schemas.openxmlformats.org/officeDocument/2006/relationships/slide" Target="slide3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3.png"/><Relationship Id="rId5" Type="http://schemas.openxmlformats.org/officeDocument/2006/relationships/image" Target="../media/image20.png"/><Relationship Id="rId10" Type="http://schemas.openxmlformats.org/officeDocument/2006/relationships/image" Target="../media/image40.png"/><Relationship Id="rId4" Type="http://schemas.openxmlformats.org/officeDocument/2006/relationships/image" Target="../media/image18.jpeg"/><Relationship Id="rId9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8.png"/><Relationship Id="rId3" Type="http://schemas.openxmlformats.org/officeDocument/2006/relationships/image" Target="../media/image20.png"/><Relationship Id="rId7" Type="http://schemas.openxmlformats.org/officeDocument/2006/relationships/image" Target="../media/image39.png"/><Relationship Id="rId12" Type="http://schemas.openxmlformats.org/officeDocument/2006/relationships/image" Target="../media/image4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GHS-pictogram-flamme.svg" TargetMode="External"/><Relationship Id="rId11" Type="http://schemas.openxmlformats.org/officeDocument/2006/relationships/image" Target="../media/image46.png"/><Relationship Id="rId5" Type="http://schemas.openxmlformats.org/officeDocument/2006/relationships/image" Target="../media/image38.png"/><Relationship Id="rId10" Type="http://schemas.openxmlformats.org/officeDocument/2006/relationships/image" Target="../media/image45.png"/><Relationship Id="rId4" Type="http://schemas.openxmlformats.org/officeDocument/2006/relationships/image" Target="../media/image37.png"/><Relationship Id="rId9" Type="http://schemas.openxmlformats.org/officeDocument/2006/relationships/image" Target="../media/image44.png"/><Relationship Id="rId1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cs.wikipedia.org/wiki/Soubor:GHS-pictogram-flamme.svg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slide" Target="slide3.xml"/><Relationship Id="rId4" Type="http://schemas.openxmlformats.org/officeDocument/2006/relationships/image" Target="../media/image39.png"/><Relationship Id="rId9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cs.wikipedia.org/wiki/Soubor:GHS-pictogram-flamme.svg" TargetMode="External"/><Relationship Id="rId7" Type="http://schemas.openxmlformats.org/officeDocument/2006/relationships/image" Target="../media/image19.png"/><Relationship Id="rId12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0.png"/><Relationship Id="rId11" Type="http://schemas.openxmlformats.org/officeDocument/2006/relationships/image" Target="../media/image53.png"/><Relationship Id="rId5" Type="http://schemas.openxmlformats.org/officeDocument/2006/relationships/image" Target="../media/image49.png"/><Relationship Id="rId10" Type="http://schemas.openxmlformats.org/officeDocument/2006/relationships/image" Target="../media/image52.png"/><Relationship Id="rId4" Type="http://schemas.openxmlformats.org/officeDocument/2006/relationships/image" Target="../media/image39.png"/><Relationship Id="rId9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40.png"/><Relationship Id="rId4" Type="http://schemas.openxmlformats.org/officeDocument/2006/relationships/image" Target="../media/image55.png"/><Relationship Id="rId9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8.jpeg"/><Relationship Id="rId7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2.jpeg"/><Relationship Id="rId7" Type="http://schemas.openxmlformats.org/officeDocument/2006/relationships/image" Target="../media/image4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1.jpeg"/><Relationship Id="rId10" Type="http://schemas.openxmlformats.org/officeDocument/2006/relationships/slide" Target="slide3.xml"/><Relationship Id="rId4" Type="http://schemas.openxmlformats.org/officeDocument/2006/relationships/image" Target="../media/image10.png"/><Relationship Id="rId9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9.png"/><Relationship Id="rId7" Type="http://schemas.openxmlformats.org/officeDocument/2006/relationships/image" Target="../media/image6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4.xml"/><Relationship Id="rId3" Type="http://schemas.openxmlformats.org/officeDocument/2006/relationships/image" Target="../media/image4.png"/><Relationship Id="rId7" Type="http://schemas.openxmlformats.org/officeDocument/2006/relationships/slide" Target="slide8.xml"/><Relationship Id="rId12" Type="http://schemas.openxmlformats.org/officeDocument/2006/relationships/slide" Target="slide2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Relationship Id="rId6" Type="http://schemas.openxmlformats.org/officeDocument/2006/relationships/slide" Target="slide9.xml"/><Relationship Id="rId11" Type="http://schemas.openxmlformats.org/officeDocument/2006/relationships/slide" Target="slide24.xml"/><Relationship Id="rId5" Type="http://schemas.openxmlformats.org/officeDocument/2006/relationships/slide" Target="slide7.xml"/><Relationship Id="rId15" Type="http://schemas.openxmlformats.org/officeDocument/2006/relationships/slide" Target="slide29.xml"/><Relationship Id="rId10" Type="http://schemas.openxmlformats.org/officeDocument/2006/relationships/slide" Target="slide20.xml"/><Relationship Id="rId4" Type="http://schemas.microsoft.com/office/2007/relationships/hdphoto" Target="../media/hdphoto1.wdp"/><Relationship Id="rId9" Type="http://schemas.openxmlformats.org/officeDocument/2006/relationships/slide" Target="slide15.xml"/><Relationship Id="rId14" Type="http://schemas.openxmlformats.org/officeDocument/2006/relationships/slide" Target="slide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6" Type="http://schemas.openxmlformats.org/officeDocument/2006/relationships/slide" Target="slide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 27"/>
          <p:cNvSpPr/>
          <p:nvPr/>
        </p:nvSpPr>
        <p:spPr>
          <a:xfrm>
            <a:off x="251520" y="2398713"/>
            <a:ext cx="8640960" cy="42306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2" name="Group 43"/>
          <p:cNvGrpSpPr>
            <a:grpSpLocks noGrp="1" noChangeAspect="1"/>
          </p:cNvGrpSpPr>
          <p:nvPr/>
        </p:nvGrpSpPr>
        <p:grpSpPr bwMode="auto">
          <a:xfrm>
            <a:off x="642938" y="928688"/>
            <a:ext cx="7772400" cy="1470025"/>
            <a:chOff x="0" y="0"/>
            <a:chExt cx="9765" cy="1637"/>
          </a:xfrm>
        </p:grpSpPr>
        <p:sp>
          <p:nvSpPr>
            <p:cNvPr id="3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4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20 w 7514"/>
                <a:gd name="T1" fmla="*/ 23 h 385"/>
                <a:gd name="T2" fmla="*/ 25 w 7514"/>
                <a:gd name="T3" fmla="*/ 4 h 385"/>
                <a:gd name="T4" fmla="*/ 29 w 7514"/>
                <a:gd name="T5" fmla="*/ 20 h 385"/>
                <a:gd name="T6" fmla="*/ 52 w 7514"/>
                <a:gd name="T7" fmla="*/ 12 h 385"/>
                <a:gd name="T8" fmla="*/ 41 w 7514"/>
                <a:gd name="T9" fmla="*/ 17 h 385"/>
                <a:gd name="T10" fmla="*/ 70 w 7514"/>
                <a:gd name="T11" fmla="*/ 18 h 385"/>
                <a:gd name="T12" fmla="*/ 58 w 7514"/>
                <a:gd name="T13" fmla="*/ 5 h 385"/>
                <a:gd name="T14" fmla="*/ 68 w 7514"/>
                <a:gd name="T15" fmla="*/ 7 h 385"/>
                <a:gd name="T16" fmla="*/ 64 w 7514"/>
                <a:gd name="T17" fmla="*/ 12 h 385"/>
                <a:gd name="T18" fmla="*/ 61 w 7514"/>
                <a:gd name="T19" fmla="*/ 23 h 385"/>
                <a:gd name="T20" fmla="*/ 81 w 7514"/>
                <a:gd name="T21" fmla="*/ 11 h 385"/>
                <a:gd name="T22" fmla="*/ 107 w 7514"/>
                <a:gd name="T23" fmla="*/ 5 h 385"/>
                <a:gd name="T24" fmla="*/ 100 w 7514"/>
                <a:gd name="T25" fmla="*/ 20 h 385"/>
                <a:gd name="T26" fmla="*/ 110 w 7514"/>
                <a:gd name="T27" fmla="*/ 21 h 385"/>
                <a:gd name="T28" fmla="*/ 97 w 7514"/>
                <a:gd name="T29" fmla="*/ 6 h 385"/>
                <a:gd name="T30" fmla="*/ 125 w 7514"/>
                <a:gd name="T31" fmla="*/ 4 h 385"/>
                <a:gd name="T32" fmla="*/ 118 w 7514"/>
                <a:gd name="T33" fmla="*/ 22 h 385"/>
                <a:gd name="T34" fmla="*/ 148 w 7514"/>
                <a:gd name="T35" fmla="*/ 4 h 385"/>
                <a:gd name="T36" fmla="*/ 143 w 7514"/>
                <a:gd name="T37" fmla="*/ 23 h 385"/>
                <a:gd name="T38" fmla="*/ 153 w 7514"/>
                <a:gd name="T39" fmla="*/ 12 h 385"/>
                <a:gd name="T40" fmla="*/ 170 w 7514"/>
                <a:gd name="T41" fmla="*/ 4 h 385"/>
                <a:gd name="T42" fmla="*/ 162 w 7514"/>
                <a:gd name="T43" fmla="*/ 23 h 385"/>
                <a:gd name="T44" fmla="*/ 169 w 7514"/>
                <a:gd name="T45" fmla="*/ 22 h 385"/>
                <a:gd name="T46" fmla="*/ 164 w 7514"/>
                <a:gd name="T47" fmla="*/ 5 h 385"/>
                <a:gd name="T48" fmla="*/ 191 w 7514"/>
                <a:gd name="T49" fmla="*/ 4 h 385"/>
                <a:gd name="T50" fmla="*/ 197 w 7514"/>
                <a:gd name="T51" fmla="*/ 14 h 385"/>
                <a:gd name="T52" fmla="*/ 198 w 7514"/>
                <a:gd name="T53" fmla="*/ 15 h 385"/>
                <a:gd name="T54" fmla="*/ 197 w 7514"/>
                <a:gd name="T55" fmla="*/ 12 h 385"/>
                <a:gd name="T56" fmla="*/ 213 w 7514"/>
                <a:gd name="T57" fmla="*/ 3 h 385"/>
                <a:gd name="T58" fmla="*/ 213 w 7514"/>
                <a:gd name="T59" fmla="*/ 24 h 385"/>
                <a:gd name="T60" fmla="*/ 213 w 7514"/>
                <a:gd name="T61" fmla="*/ 3 h 385"/>
                <a:gd name="T62" fmla="*/ 214 w 7514"/>
                <a:gd name="T63" fmla="*/ 5 h 385"/>
                <a:gd name="T64" fmla="*/ 212 w 7514"/>
                <a:gd name="T65" fmla="*/ 22 h 385"/>
                <a:gd name="T66" fmla="*/ 236 w 7514"/>
                <a:gd name="T67" fmla="*/ 23 h 385"/>
                <a:gd name="T68" fmla="*/ 242 w 7514"/>
                <a:gd name="T69" fmla="*/ 9 h 385"/>
                <a:gd name="T70" fmla="*/ 241 w 7514"/>
                <a:gd name="T71" fmla="*/ 10 h 385"/>
                <a:gd name="T72" fmla="*/ 269 w 7514"/>
                <a:gd name="T73" fmla="*/ 23 h 385"/>
                <a:gd name="T74" fmla="*/ 261 w 7514"/>
                <a:gd name="T75" fmla="*/ 4 h 385"/>
                <a:gd name="T76" fmla="*/ 269 w 7514"/>
                <a:gd name="T77" fmla="*/ 6 h 385"/>
                <a:gd name="T78" fmla="*/ 261 w 7514"/>
                <a:gd name="T79" fmla="*/ 21 h 385"/>
                <a:gd name="T80" fmla="*/ 281 w 7514"/>
                <a:gd name="T81" fmla="*/ 24 h 385"/>
                <a:gd name="T82" fmla="*/ 283 w 7514"/>
                <a:gd name="T83" fmla="*/ 22 h 385"/>
                <a:gd name="T84" fmla="*/ 301 w 7514"/>
                <a:gd name="T85" fmla="*/ 5 h 385"/>
                <a:gd name="T86" fmla="*/ 305 w 7514"/>
                <a:gd name="T87" fmla="*/ 22 h 385"/>
                <a:gd name="T88" fmla="*/ 322 w 7514"/>
                <a:gd name="T89" fmla="*/ 18 h 385"/>
                <a:gd name="T90" fmla="*/ 340 w 7514"/>
                <a:gd name="T91" fmla="*/ 4 h 385"/>
                <a:gd name="T92" fmla="*/ 329 w 7514"/>
                <a:gd name="T93" fmla="*/ 22 h 385"/>
                <a:gd name="T94" fmla="*/ 360 w 7514"/>
                <a:gd name="T95" fmla="*/ 6 h 385"/>
                <a:gd name="T96" fmla="*/ 347 w 7514"/>
                <a:gd name="T97" fmla="*/ 13 h 385"/>
                <a:gd name="T98" fmla="*/ 359 w 7514"/>
                <a:gd name="T99" fmla="*/ 8 h 385"/>
                <a:gd name="T100" fmla="*/ 379 w 7514"/>
                <a:gd name="T101" fmla="*/ 5 h 385"/>
                <a:gd name="T102" fmla="*/ 378 w 7514"/>
                <a:gd name="T103" fmla="*/ 22 h 385"/>
                <a:gd name="T104" fmla="*/ 376 w 7514"/>
                <a:gd name="T105" fmla="*/ 0 h 385"/>
                <a:gd name="T106" fmla="*/ 388 w 7514"/>
                <a:gd name="T107" fmla="*/ 23 h 385"/>
                <a:gd name="T108" fmla="*/ 400 w 7514"/>
                <a:gd name="T109" fmla="*/ 17 h 385"/>
                <a:gd name="T110" fmla="*/ 402 w 7514"/>
                <a:gd name="T111" fmla="*/ 2 h 385"/>
                <a:gd name="T112" fmla="*/ 427 w 7514"/>
                <a:gd name="T113" fmla="*/ 4 h 385"/>
                <a:gd name="T114" fmla="*/ 441 w 7514"/>
                <a:gd name="T115" fmla="*/ 22 h 385"/>
                <a:gd name="T116" fmla="*/ 432 w 7514"/>
                <a:gd name="T117" fmla="*/ 10 h 385"/>
                <a:gd name="T118" fmla="*/ 458 w 7514"/>
                <a:gd name="T119" fmla="*/ 12 h 385"/>
                <a:gd name="T120" fmla="*/ 447 w 7514"/>
                <a:gd name="T121" fmla="*/ 21 h 385"/>
                <a:gd name="T122" fmla="*/ 466 w 7514"/>
                <a:gd name="T123" fmla="*/ 13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5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2 w 2517"/>
                <a:gd name="T1" fmla="*/ 105 h 1689"/>
                <a:gd name="T2" fmla="*/ 15 w 2517"/>
                <a:gd name="T3" fmla="*/ 105 h 1689"/>
                <a:gd name="T4" fmla="*/ 37 w 2517"/>
                <a:gd name="T5" fmla="*/ 105 h 1689"/>
                <a:gd name="T6" fmla="*/ 64 w 2517"/>
                <a:gd name="T7" fmla="*/ 105 h 1689"/>
                <a:gd name="T8" fmla="*/ 94 w 2517"/>
                <a:gd name="T9" fmla="*/ 105 h 1689"/>
                <a:gd name="T10" fmla="*/ 121 w 2517"/>
                <a:gd name="T11" fmla="*/ 105 h 1689"/>
                <a:gd name="T12" fmla="*/ 143 w 2517"/>
                <a:gd name="T13" fmla="*/ 105 h 1689"/>
                <a:gd name="T14" fmla="*/ 156 w 2517"/>
                <a:gd name="T15" fmla="*/ 105 h 1689"/>
                <a:gd name="T16" fmla="*/ 158 w 2517"/>
                <a:gd name="T17" fmla="*/ 104 h 1689"/>
                <a:gd name="T18" fmla="*/ 158 w 2517"/>
                <a:gd name="T19" fmla="*/ 95 h 1689"/>
                <a:gd name="T20" fmla="*/ 158 w 2517"/>
                <a:gd name="T21" fmla="*/ 81 h 1689"/>
                <a:gd name="T22" fmla="*/ 158 w 2517"/>
                <a:gd name="T23" fmla="*/ 62 h 1689"/>
                <a:gd name="T24" fmla="*/ 158 w 2517"/>
                <a:gd name="T25" fmla="*/ 42 h 1689"/>
                <a:gd name="T26" fmla="*/ 158 w 2517"/>
                <a:gd name="T27" fmla="*/ 24 h 1689"/>
                <a:gd name="T28" fmla="*/ 158 w 2517"/>
                <a:gd name="T29" fmla="*/ 9 h 1689"/>
                <a:gd name="T30" fmla="*/ 158 w 2517"/>
                <a:gd name="T31" fmla="*/ 1 h 1689"/>
                <a:gd name="T32" fmla="*/ 156 w 2517"/>
                <a:gd name="T33" fmla="*/ 0 h 1689"/>
                <a:gd name="T34" fmla="*/ 143 w 2517"/>
                <a:gd name="T35" fmla="*/ 0 h 1689"/>
                <a:gd name="T36" fmla="*/ 121 w 2517"/>
                <a:gd name="T37" fmla="*/ 0 h 1689"/>
                <a:gd name="T38" fmla="*/ 94 w 2517"/>
                <a:gd name="T39" fmla="*/ 0 h 1689"/>
                <a:gd name="T40" fmla="*/ 64 w 2517"/>
                <a:gd name="T41" fmla="*/ 0 h 1689"/>
                <a:gd name="T42" fmla="*/ 37 w 2517"/>
                <a:gd name="T43" fmla="*/ 0 h 1689"/>
                <a:gd name="T44" fmla="*/ 15 w 2517"/>
                <a:gd name="T45" fmla="*/ 0 h 1689"/>
                <a:gd name="T46" fmla="*/ 2 w 2517"/>
                <a:gd name="T47" fmla="*/ 0 h 1689"/>
                <a:gd name="T48" fmla="*/ 0 w 2517"/>
                <a:gd name="T49" fmla="*/ 1 h 1689"/>
                <a:gd name="T50" fmla="*/ 0 w 2517"/>
                <a:gd name="T51" fmla="*/ 9 h 1689"/>
                <a:gd name="T52" fmla="*/ 0 w 2517"/>
                <a:gd name="T53" fmla="*/ 24 h 1689"/>
                <a:gd name="T54" fmla="*/ 0 w 2517"/>
                <a:gd name="T55" fmla="*/ 42 h 1689"/>
                <a:gd name="T56" fmla="*/ 0 w 2517"/>
                <a:gd name="T57" fmla="*/ 62 h 1689"/>
                <a:gd name="T58" fmla="*/ 0 w 2517"/>
                <a:gd name="T59" fmla="*/ 81 h 1689"/>
                <a:gd name="T60" fmla="*/ 0 w 2517"/>
                <a:gd name="T61" fmla="*/ 95 h 1689"/>
                <a:gd name="T62" fmla="*/ 0 w 2517"/>
                <a:gd name="T63" fmla="*/ 104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6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43 w 1310"/>
                <a:gd name="T1" fmla="*/ 7 h 1309"/>
                <a:gd name="T2" fmla="*/ 41 w 1310"/>
                <a:gd name="T3" fmla="*/ 10 h 1309"/>
                <a:gd name="T4" fmla="*/ 38 w 1310"/>
                <a:gd name="T5" fmla="*/ 8 h 1309"/>
                <a:gd name="T6" fmla="*/ 39 w 1310"/>
                <a:gd name="T7" fmla="*/ 5 h 1309"/>
                <a:gd name="T8" fmla="*/ 41 w 1310"/>
                <a:gd name="T9" fmla="*/ 4 h 1309"/>
                <a:gd name="T10" fmla="*/ 27 w 1310"/>
                <a:gd name="T11" fmla="*/ 11 h 1309"/>
                <a:gd name="T12" fmla="*/ 24 w 1310"/>
                <a:gd name="T13" fmla="*/ 15 h 1309"/>
                <a:gd name="T14" fmla="*/ 20 w 1310"/>
                <a:gd name="T15" fmla="*/ 14 h 1309"/>
                <a:gd name="T16" fmla="*/ 20 w 1310"/>
                <a:gd name="T17" fmla="*/ 10 h 1309"/>
                <a:gd name="T18" fmla="*/ 23 w 1310"/>
                <a:gd name="T19" fmla="*/ 7 h 1309"/>
                <a:gd name="T20" fmla="*/ 15 w 1310"/>
                <a:gd name="T21" fmla="*/ 23 h 1309"/>
                <a:gd name="T22" fmla="*/ 13 w 1310"/>
                <a:gd name="T23" fmla="*/ 29 h 1309"/>
                <a:gd name="T24" fmla="*/ 6 w 1310"/>
                <a:gd name="T25" fmla="*/ 29 h 1309"/>
                <a:gd name="T26" fmla="*/ 5 w 1310"/>
                <a:gd name="T27" fmla="*/ 22 h 1309"/>
                <a:gd name="T28" fmla="*/ 10 w 1310"/>
                <a:gd name="T29" fmla="*/ 19 h 1309"/>
                <a:gd name="T30" fmla="*/ 11 w 1310"/>
                <a:gd name="T31" fmla="*/ 40 h 1309"/>
                <a:gd name="T32" fmla="*/ 10 w 1310"/>
                <a:gd name="T33" fmla="*/ 47 h 1309"/>
                <a:gd name="T34" fmla="*/ 3 w 1310"/>
                <a:gd name="T35" fmla="*/ 47 h 1309"/>
                <a:gd name="T36" fmla="*/ 0 w 1310"/>
                <a:gd name="T37" fmla="*/ 40 h 1309"/>
                <a:gd name="T38" fmla="*/ 5 w 1310"/>
                <a:gd name="T39" fmla="*/ 36 h 1309"/>
                <a:gd name="T40" fmla="*/ 15 w 1310"/>
                <a:gd name="T41" fmla="*/ 58 h 1309"/>
                <a:gd name="T42" fmla="*/ 13 w 1310"/>
                <a:gd name="T43" fmla="*/ 64 h 1309"/>
                <a:gd name="T44" fmla="*/ 7 w 1310"/>
                <a:gd name="T45" fmla="*/ 65 h 1309"/>
                <a:gd name="T46" fmla="*/ 5 w 1310"/>
                <a:gd name="T47" fmla="*/ 59 h 1309"/>
                <a:gd name="T48" fmla="*/ 10 w 1310"/>
                <a:gd name="T49" fmla="*/ 54 h 1309"/>
                <a:gd name="T50" fmla="*/ 26 w 1310"/>
                <a:gd name="T51" fmla="*/ 71 h 1309"/>
                <a:gd name="T52" fmla="*/ 25 w 1310"/>
                <a:gd name="T53" fmla="*/ 76 h 1309"/>
                <a:gd name="T54" fmla="*/ 21 w 1310"/>
                <a:gd name="T55" fmla="*/ 77 h 1309"/>
                <a:gd name="T56" fmla="*/ 19 w 1310"/>
                <a:gd name="T57" fmla="*/ 72 h 1309"/>
                <a:gd name="T58" fmla="*/ 22 w 1310"/>
                <a:gd name="T59" fmla="*/ 69 h 1309"/>
                <a:gd name="T60" fmla="*/ 43 w 1310"/>
                <a:gd name="T61" fmla="*/ 75 h 1309"/>
                <a:gd name="T62" fmla="*/ 43 w 1310"/>
                <a:gd name="T63" fmla="*/ 79 h 1309"/>
                <a:gd name="T64" fmla="*/ 41 w 1310"/>
                <a:gd name="T65" fmla="*/ 80 h 1309"/>
                <a:gd name="T66" fmla="*/ 39 w 1310"/>
                <a:gd name="T67" fmla="*/ 78 h 1309"/>
                <a:gd name="T68" fmla="*/ 40 w 1310"/>
                <a:gd name="T69" fmla="*/ 75 h 1309"/>
                <a:gd name="T70" fmla="*/ 59 w 1310"/>
                <a:gd name="T71" fmla="*/ 71 h 1309"/>
                <a:gd name="T72" fmla="*/ 60 w 1310"/>
                <a:gd name="T73" fmla="*/ 74 h 1309"/>
                <a:gd name="T74" fmla="*/ 58 w 1310"/>
                <a:gd name="T75" fmla="*/ 75 h 1309"/>
                <a:gd name="T76" fmla="*/ 56 w 1310"/>
                <a:gd name="T77" fmla="*/ 74 h 1309"/>
                <a:gd name="T78" fmla="*/ 56 w 1310"/>
                <a:gd name="T79" fmla="*/ 71 h 1309"/>
                <a:gd name="T80" fmla="*/ 59 w 1310"/>
                <a:gd name="T81" fmla="*/ 71 h 1309"/>
                <a:gd name="T82" fmla="*/ 75 w 1310"/>
                <a:gd name="T83" fmla="*/ 60 h 1309"/>
                <a:gd name="T84" fmla="*/ 72 w 1310"/>
                <a:gd name="T85" fmla="*/ 62 h 1309"/>
                <a:gd name="T86" fmla="*/ 69 w 1310"/>
                <a:gd name="T87" fmla="*/ 61 h 1309"/>
                <a:gd name="T88" fmla="*/ 70 w 1310"/>
                <a:gd name="T89" fmla="*/ 58 h 1309"/>
                <a:gd name="T90" fmla="*/ 73 w 1310"/>
                <a:gd name="T91" fmla="*/ 57 h 1309"/>
                <a:gd name="T92" fmla="*/ 81 w 1310"/>
                <a:gd name="T93" fmla="*/ 41 h 1309"/>
                <a:gd name="T94" fmla="*/ 78 w 1310"/>
                <a:gd name="T95" fmla="*/ 46 h 1309"/>
                <a:gd name="T96" fmla="*/ 74 w 1310"/>
                <a:gd name="T97" fmla="*/ 45 h 1309"/>
                <a:gd name="T98" fmla="*/ 73 w 1310"/>
                <a:gd name="T99" fmla="*/ 40 h 1309"/>
                <a:gd name="T100" fmla="*/ 77 w 1310"/>
                <a:gd name="T101" fmla="*/ 38 h 1309"/>
                <a:gd name="T102" fmla="*/ 77 w 1310"/>
                <a:gd name="T103" fmla="*/ 23 h 1309"/>
                <a:gd name="T104" fmla="*/ 75 w 1310"/>
                <a:gd name="T105" fmla="*/ 29 h 1309"/>
                <a:gd name="T106" fmla="*/ 69 w 1310"/>
                <a:gd name="T107" fmla="*/ 29 h 1309"/>
                <a:gd name="T108" fmla="*/ 67 w 1310"/>
                <a:gd name="T109" fmla="*/ 22 h 1309"/>
                <a:gd name="T110" fmla="*/ 72 w 1310"/>
                <a:gd name="T111" fmla="*/ 19 h 1309"/>
                <a:gd name="T112" fmla="*/ 63 w 1310"/>
                <a:gd name="T113" fmla="*/ 9 h 1309"/>
                <a:gd name="T114" fmla="*/ 61 w 1310"/>
                <a:gd name="T115" fmla="*/ 16 h 1309"/>
                <a:gd name="T116" fmla="*/ 54 w 1310"/>
                <a:gd name="T117" fmla="*/ 17 h 1309"/>
                <a:gd name="T118" fmla="*/ 52 w 1310"/>
                <a:gd name="T119" fmla="*/ 10 h 1309"/>
                <a:gd name="T120" fmla="*/ 57 w 1310"/>
                <a:gd name="T121" fmla="*/ 5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7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2 w 2521"/>
                <a:gd name="T1" fmla="*/ 9 h 294"/>
                <a:gd name="T2" fmla="*/ 2 w 2521"/>
                <a:gd name="T3" fmla="*/ 15 h 294"/>
                <a:gd name="T4" fmla="*/ 0 w 2521"/>
                <a:gd name="T5" fmla="*/ 13 h 294"/>
                <a:gd name="T6" fmla="*/ 19 w 2521"/>
                <a:gd name="T7" fmla="*/ 15 h 294"/>
                <a:gd name="T8" fmla="*/ 22 w 2521"/>
                <a:gd name="T9" fmla="*/ 10 h 294"/>
                <a:gd name="T10" fmla="*/ 12 w 2521"/>
                <a:gd name="T11" fmla="*/ 3 h 294"/>
                <a:gd name="T12" fmla="*/ 37 w 2521"/>
                <a:gd name="T13" fmla="*/ 5 h 294"/>
                <a:gd name="T14" fmla="*/ 36 w 2521"/>
                <a:gd name="T15" fmla="*/ 11 h 294"/>
                <a:gd name="T16" fmla="*/ 38 w 2521"/>
                <a:gd name="T17" fmla="*/ 18 h 294"/>
                <a:gd name="T18" fmla="*/ 36 w 2521"/>
                <a:gd name="T19" fmla="*/ 14 h 294"/>
                <a:gd name="T20" fmla="*/ 29 w 2521"/>
                <a:gd name="T21" fmla="*/ 11 h 294"/>
                <a:gd name="T22" fmla="*/ 27 w 2521"/>
                <a:gd name="T23" fmla="*/ 5 h 294"/>
                <a:gd name="T24" fmla="*/ 35 w 2521"/>
                <a:gd name="T25" fmla="*/ 6 h 294"/>
                <a:gd name="T26" fmla="*/ 29 w 2521"/>
                <a:gd name="T27" fmla="*/ 7 h 294"/>
                <a:gd name="T28" fmla="*/ 53 w 2521"/>
                <a:gd name="T29" fmla="*/ 9 h 294"/>
                <a:gd name="T30" fmla="*/ 49 w 2521"/>
                <a:gd name="T31" fmla="*/ 18 h 294"/>
                <a:gd name="T32" fmla="*/ 40 w 2521"/>
                <a:gd name="T33" fmla="*/ 14 h 294"/>
                <a:gd name="T34" fmla="*/ 42 w 2521"/>
                <a:gd name="T35" fmla="*/ 5 h 294"/>
                <a:gd name="T36" fmla="*/ 52 w 2521"/>
                <a:gd name="T37" fmla="*/ 5 h 294"/>
                <a:gd name="T38" fmla="*/ 51 w 2521"/>
                <a:gd name="T39" fmla="*/ 7 h 294"/>
                <a:gd name="T40" fmla="*/ 45 w 2521"/>
                <a:gd name="T41" fmla="*/ 5 h 294"/>
                <a:gd name="T42" fmla="*/ 42 w 2521"/>
                <a:gd name="T43" fmla="*/ 12 h 294"/>
                <a:gd name="T44" fmla="*/ 47 w 2521"/>
                <a:gd name="T45" fmla="*/ 17 h 294"/>
                <a:gd name="T46" fmla="*/ 63 w 2521"/>
                <a:gd name="T47" fmla="*/ 3 h 294"/>
                <a:gd name="T48" fmla="*/ 66 w 2521"/>
                <a:gd name="T49" fmla="*/ 9 h 294"/>
                <a:gd name="T50" fmla="*/ 59 w 2521"/>
                <a:gd name="T51" fmla="*/ 11 h 294"/>
                <a:gd name="T52" fmla="*/ 56 w 2521"/>
                <a:gd name="T53" fmla="*/ 5 h 294"/>
                <a:gd name="T54" fmla="*/ 58 w 2521"/>
                <a:gd name="T55" fmla="*/ 10 h 294"/>
                <a:gd name="T56" fmla="*/ 64 w 2521"/>
                <a:gd name="T57" fmla="*/ 7 h 294"/>
                <a:gd name="T58" fmla="*/ 71 w 2521"/>
                <a:gd name="T59" fmla="*/ 17 h 294"/>
                <a:gd name="T60" fmla="*/ 77 w 2521"/>
                <a:gd name="T61" fmla="*/ 15 h 294"/>
                <a:gd name="T62" fmla="*/ 72 w 2521"/>
                <a:gd name="T63" fmla="*/ 11 h 294"/>
                <a:gd name="T64" fmla="*/ 69 w 2521"/>
                <a:gd name="T65" fmla="*/ 6 h 294"/>
                <a:gd name="T66" fmla="*/ 75 w 2521"/>
                <a:gd name="T67" fmla="*/ 3 h 294"/>
                <a:gd name="T68" fmla="*/ 78 w 2521"/>
                <a:gd name="T69" fmla="*/ 8 h 294"/>
                <a:gd name="T70" fmla="*/ 73 w 2521"/>
                <a:gd name="T71" fmla="*/ 5 h 294"/>
                <a:gd name="T72" fmla="*/ 73 w 2521"/>
                <a:gd name="T73" fmla="*/ 9 h 294"/>
                <a:gd name="T74" fmla="*/ 79 w 2521"/>
                <a:gd name="T75" fmla="*/ 13 h 294"/>
                <a:gd name="T76" fmla="*/ 73 w 2521"/>
                <a:gd name="T77" fmla="*/ 18 h 294"/>
                <a:gd name="T78" fmla="*/ 68 w 2521"/>
                <a:gd name="T79" fmla="*/ 13 h 294"/>
                <a:gd name="T80" fmla="*/ 91 w 2521"/>
                <a:gd name="T81" fmla="*/ 3 h 294"/>
                <a:gd name="T82" fmla="*/ 92 w 2521"/>
                <a:gd name="T83" fmla="*/ 18 h 294"/>
                <a:gd name="T84" fmla="*/ 83 w 2521"/>
                <a:gd name="T85" fmla="*/ 18 h 294"/>
                <a:gd name="T86" fmla="*/ 102 w 2521"/>
                <a:gd name="T87" fmla="*/ 5 h 294"/>
                <a:gd name="T88" fmla="*/ 102 w 2521"/>
                <a:gd name="T89" fmla="*/ 13 h 294"/>
                <a:gd name="T90" fmla="*/ 98 w 2521"/>
                <a:gd name="T91" fmla="*/ 9 h 294"/>
                <a:gd name="T92" fmla="*/ 100 w 2521"/>
                <a:gd name="T93" fmla="*/ 12 h 294"/>
                <a:gd name="T94" fmla="*/ 102 w 2521"/>
                <a:gd name="T95" fmla="*/ 0 h 294"/>
                <a:gd name="T96" fmla="*/ 118 w 2521"/>
                <a:gd name="T97" fmla="*/ 17 h 294"/>
                <a:gd name="T98" fmla="*/ 123 w 2521"/>
                <a:gd name="T99" fmla="*/ 13 h 294"/>
                <a:gd name="T100" fmla="*/ 125 w 2521"/>
                <a:gd name="T101" fmla="*/ 14 h 294"/>
                <a:gd name="T102" fmla="*/ 117 w 2521"/>
                <a:gd name="T103" fmla="*/ 18 h 294"/>
                <a:gd name="T104" fmla="*/ 116 w 2521"/>
                <a:gd name="T105" fmla="*/ 3 h 294"/>
                <a:gd name="T106" fmla="*/ 137 w 2521"/>
                <a:gd name="T107" fmla="*/ 11 h 294"/>
                <a:gd name="T108" fmla="*/ 139 w 2521"/>
                <a:gd name="T109" fmla="*/ 18 h 294"/>
                <a:gd name="T110" fmla="*/ 130 w 2521"/>
                <a:gd name="T111" fmla="*/ 10 h 294"/>
                <a:gd name="T112" fmla="*/ 128 w 2521"/>
                <a:gd name="T113" fmla="*/ 5 h 294"/>
                <a:gd name="T114" fmla="*/ 143 w 2521"/>
                <a:gd name="T115" fmla="*/ 3 h 294"/>
                <a:gd name="T116" fmla="*/ 158 w 2521"/>
                <a:gd name="T117" fmla="*/ 5 h 294"/>
                <a:gd name="T118" fmla="*/ 157 w 2521"/>
                <a:gd name="T119" fmla="*/ 10 h 294"/>
                <a:gd name="T120" fmla="*/ 158 w 2521"/>
                <a:gd name="T121" fmla="*/ 18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8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2 w 1777"/>
                <a:gd name="T1" fmla="*/ 65 h 1049"/>
                <a:gd name="T2" fmla="*/ 11 w 1777"/>
                <a:gd name="T3" fmla="*/ 65 h 1049"/>
                <a:gd name="T4" fmla="*/ 26 w 1777"/>
                <a:gd name="T5" fmla="*/ 65 h 1049"/>
                <a:gd name="T6" fmla="*/ 46 w 1777"/>
                <a:gd name="T7" fmla="*/ 65 h 1049"/>
                <a:gd name="T8" fmla="*/ 66 w 1777"/>
                <a:gd name="T9" fmla="*/ 65 h 1049"/>
                <a:gd name="T10" fmla="*/ 86 w 1777"/>
                <a:gd name="T11" fmla="*/ 65 h 1049"/>
                <a:gd name="T12" fmla="*/ 101 w 1777"/>
                <a:gd name="T13" fmla="*/ 65 h 1049"/>
                <a:gd name="T14" fmla="*/ 110 w 1777"/>
                <a:gd name="T15" fmla="*/ 65 h 1049"/>
                <a:gd name="T16" fmla="*/ 112 w 1777"/>
                <a:gd name="T17" fmla="*/ 64 h 1049"/>
                <a:gd name="T18" fmla="*/ 112 w 1777"/>
                <a:gd name="T19" fmla="*/ 59 h 1049"/>
                <a:gd name="T20" fmla="*/ 112 w 1777"/>
                <a:gd name="T21" fmla="*/ 50 h 1049"/>
                <a:gd name="T22" fmla="*/ 112 w 1777"/>
                <a:gd name="T23" fmla="*/ 38 h 1049"/>
                <a:gd name="T24" fmla="*/ 112 w 1777"/>
                <a:gd name="T25" fmla="*/ 26 h 1049"/>
                <a:gd name="T26" fmla="*/ 112 w 1777"/>
                <a:gd name="T27" fmla="*/ 15 h 1049"/>
                <a:gd name="T28" fmla="*/ 112 w 1777"/>
                <a:gd name="T29" fmla="*/ 6 h 1049"/>
                <a:gd name="T30" fmla="*/ 112 w 1777"/>
                <a:gd name="T31" fmla="*/ 0 h 1049"/>
                <a:gd name="T32" fmla="*/ 110 w 1777"/>
                <a:gd name="T33" fmla="*/ 0 h 1049"/>
                <a:gd name="T34" fmla="*/ 101 w 1777"/>
                <a:gd name="T35" fmla="*/ 0 h 1049"/>
                <a:gd name="T36" fmla="*/ 86 w 1777"/>
                <a:gd name="T37" fmla="*/ 0 h 1049"/>
                <a:gd name="T38" fmla="*/ 66 w 1777"/>
                <a:gd name="T39" fmla="*/ 0 h 1049"/>
                <a:gd name="T40" fmla="*/ 46 w 1777"/>
                <a:gd name="T41" fmla="*/ 0 h 1049"/>
                <a:gd name="T42" fmla="*/ 26 w 1777"/>
                <a:gd name="T43" fmla="*/ 0 h 1049"/>
                <a:gd name="T44" fmla="*/ 11 w 1777"/>
                <a:gd name="T45" fmla="*/ 0 h 1049"/>
                <a:gd name="T46" fmla="*/ 2 w 1777"/>
                <a:gd name="T47" fmla="*/ 0 h 1049"/>
                <a:gd name="T48" fmla="*/ 0 w 1777"/>
                <a:gd name="T49" fmla="*/ 0 h 1049"/>
                <a:gd name="T50" fmla="*/ 0 w 1777"/>
                <a:gd name="T51" fmla="*/ 6 h 1049"/>
                <a:gd name="T52" fmla="*/ 0 w 1777"/>
                <a:gd name="T53" fmla="*/ 15 h 1049"/>
                <a:gd name="T54" fmla="*/ 0 w 1777"/>
                <a:gd name="T55" fmla="*/ 26 h 1049"/>
                <a:gd name="T56" fmla="*/ 0 w 1777"/>
                <a:gd name="T57" fmla="*/ 38 h 1049"/>
                <a:gd name="T58" fmla="*/ 0 w 1777"/>
                <a:gd name="T59" fmla="*/ 50 h 1049"/>
                <a:gd name="T60" fmla="*/ 0 w 1777"/>
                <a:gd name="T61" fmla="*/ 59 h 1049"/>
                <a:gd name="T62" fmla="*/ 0 w 1777"/>
                <a:gd name="T63" fmla="*/ 64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9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146 w 2355"/>
                <a:gd name="T1" fmla="*/ 10 h 1405"/>
                <a:gd name="T2" fmla="*/ 140 w 2355"/>
                <a:gd name="T3" fmla="*/ 14 h 1405"/>
                <a:gd name="T4" fmla="*/ 136 w 2355"/>
                <a:gd name="T5" fmla="*/ 17 h 1405"/>
                <a:gd name="T6" fmla="*/ 145 w 2355"/>
                <a:gd name="T7" fmla="*/ 24 h 1405"/>
                <a:gd name="T8" fmla="*/ 145 w 2355"/>
                <a:gd name="T9" fmla="*/ 36 h 1405"/>
                <a:gd name="T10" fmla="*/ 136 w 2355"/>
                <a:gd name="T11" fmla="*/ 84 h 1405"/>
                <a:gd name="T12" fmla="*/ 120 w 2355"/>
                <a:gd name="T13" fmla="*/ 84 h 1405"/>
                <a:gd name="T14" fmla="*/ 112 w 2355"/>
                <a:gd name="T15" fmla="*/ 36 h 1405"/>
                <a:gd name="T16" fmla="*/ 112 w 2355"/>
                <a:gd name="T17" fmla="*/ 24 h 1405"/>
                <a:gd name="T18" fmla="*/ 120 w 2355"/>
                <a:gd name="T19" fmla="*/ 13 h 1405"/>
                <a:gd name="T20" fmla="*/ 123 w 2355"/>
                <a:gd name="T21" fmla="*/ 5 h 1405"/>
                <a:gd name="T22" fmla="*/ 133 w 2355"/>
                <a:gd name="T23" fmla="*/ 1 h 1405"/>
                <a:gd name="T24" fmla="*/ 66 w 2355"/>
                <a:gd name="T25" fmla="*/ 68 h 1405"/>
                <a:gd name="T26" fmla="*/ 69 w 2355"/>
                <a:gd name="T27" fmla="*/ 73 h 1405"/>
                <a:gd name="T28" fmla="*/ 80 w 2355"/>
                <a:gd name="T29" fmla="*/ 75 h 1405"/>
                <a:gd name="T30" fmla="*/ 89 w 2355"/>
                <a:gd name="T31" fmla="*/ 73 h 1405"/>
                <a:gd name="T32" fmla="*/ 90 w 2355"/>
                <a:gd name="T33" fmla="*/ 67 h 1405"/>
                <a:gd name="T34" fmla="*/ 77 w 2355"/>
                <a:gd name="T35" fmla="*/ 62 h 1405"/>
                <a:gd name="T36" fmla="*/ 57 w 2355"/>
                <a:gd name="T37" fmla="*/ 55 h 1405"/>
                <a:gd name="T38" fmla="*/ 52 w 2355"/>
                <a:gd name="T39" fmla="*/ 49 h 1405"/>
                <a:gd name="T40" fmla="*/ 52 w 2355"/>
                <a:gd name="T41" fmla="*/ 39 h 1405"/>
                <a:gd name="T42" fmla="*/ 57 w 2355"/>
                <a:gd name="T43" fmla="*/ 29 h 1405"/>
                <a:gd name="T44" fmla="*/ 66 w 2355"/>
                <a:gd name="T45" fmla="*/ 23 h 1405"/>
                <a:gd name="T46" fmla="*/ 80 w 2355"/>
                <a:gd name="T47" fmla="*/ 22 h 1405"/>
                <a:gd name="T48" fmla="*/ 93 w 2355"/>
                <a:gd name="T49" fmla="*/ 24 h 1405"/>
                <a:gd name="T50" fmla="*/ 101 w 2355"/>
                <a:gd name="T51" fmla="*/ 31 h 1405"/>
                <a:gd name="T52" fmla="*/ 105 w 2355"/>
                <a:gd name="T53" fmla="*/ 42 h 1405"/>
                <a:gd name="T54" fmla="*/ 88 w 2355"/>
                <a:gd name="T55" fmla="*/ 41 h 1405"/>
                <a:gd name="T56" fmla="*/ 85 w 2355"/>
                <a:gd name="T57" fmla="*/ 36 h 1405"/>
                <a:gd name="T58" fmla="*/ 73 w 2355"/>
                <a:gd name="T59" fmla="*/ 35 h 1405"/>
                <a:gd name="T60" fmla="*/ 68 w 2355"/>
                <a:gd name="T61" fmla="*/ 39 h 1405"/>
                <a:gd name="T62" fmla="*/ 70 w 2355"/>
                <a:gd name="T63" fmla="*/ 44 h 1405"/>
                <a:gd name="T64" fmla="*/ 92 w 2355"/>
                <a:gd name="T65" fmla="*/ 50 h 1405"/>
                <a:gd name="T66" fmla="*/ 104 w 2355"/>
                <a:gd name="T67" fmla="*/ 58 h 1405"/>
                <a:gd name="T68" fmla="*/ 107 w 2355"/>
                <a:gd name="T69" fmla="*/ 65 h 1405"/>
                <a:gd name="T70" fmla="*/ 105 w 2355"/>
                <a:gd name="T71" fmla="*/ 76 h 1405"/>
                <a:gd name="T72" fmla="*/ 98 w 2355"/>
                <a:gd name="T73" fmla="*/ 84 h 1405"/>
                <a:gd name="T74" fmla="*/ 85 w 2355"/>
                <a:gd name="T75" fmla="*/ 88 h 1405"/>
                <a:gd name="T76" fmla="*/ 68 w 2355"/>
                <a:gd name="T77" fmla="*/ 87 h 1405"/>
                <a:gd name="T78" fmla="*/ 56 w 2355"/>
                <a:gd name="T79" fmla="*/ 82 h 1405"/>
                <a:gd name="T80" fmla="*/ 50 w 2355"/>
                <a:gd name="T81" fmla="*/ 73 h 1405"/>
                <a:gd name="T82" fmla="*/ 58 w 2355"/>
                <a:gd name="T83" fmla="*/ 68 h 1405"/>
                <a:gd name="T84" fmla="*/ 23 w 2355"/>
                <a:gd name="T85" fmla="*/ 87 h 1405"/>
                <a:gd name="T86" fmla="*/ 37 w 2355"/>
                <a:gd name="T87" fmla="*/ 80 h 1405"/>
                <a:gd name="T88" fmla="*/ 43 w 2355"/>
                <a:gd name="T89" fmla="*/ 68 h 1405"/>
                <a:gd name="T90" fmla="*/ 26 w 2355"/>
                <a:gd name="T91" fmla="*/ 70 h 1405"/>
                <a:gd name="T92" fmla="*/ 18 w 2355"/>
                <a:gd name="T93" fmla="*/ 75 h 1405"/>
                <a:gd name="T94" fmla="*/ 7 w 2355"/>
                <a:gd name="T95" fmla="*/ 73 h 1405"/>
                <a:gd name="T96" fmla="*/ 0 w 2355"/>
                <a:gd name="T97" fmla="*/ 65 h 1405"/>
                <a:gd name="T98" fmla="*/ 5 w 2355"/>
                <a:gd name="T99" fmla="*/ 87 h 1405"/>
                <a:gd name="T100" fmla="*/ 8 w 2355"/>
                <a:gd name="T101" fmla="*/ 36 h 1405"/>
                <a:gd name="T102" fmla="*/ 21 w 2355"/>
                <a:gd name="T103" fmla="*/ 37 h 1405"/>
                <a:gd name="T104" fmla="*/ 28 w 2355"/>
                <a:gd name="T105" fmla="*/ 48 h 1405"/>
                <a:gd name="T106" fmla="*/ 0 w 2355"/>
                <a:gd name="T107" fmla="*/ 54 h 1405"/>
                <a:gd name="T108" fmla="*/ 45 w 2355"/>
                <a:gd name="T109" fmla="*/ 59 h 1405"/>
                <a:gd name="T110" fmla="*/ 43 w 2355"/>
                <a:gd name="T111" fmla="*/ 43 h 1405"/>
                <a:gd name="T112" fmla="*/ 34 w 2355"/>
                <a:gd name="T113" fmla="*/ 28 h 1405"/>
                <a:gd name="T114" fmla="*/ 18 w 2355"/>
                <a:gd name="T115" fmla="*/ 22 h 1405"/>
                <a:gd name="T116" fmla="*/ 0 w 2355"/>
                <a:gd name="T117" fmla="*/ 24 h 1405"/>
                <a:gd name="T118" fmla="*/ 0 w 2355"/>
                <a:gd name="T119" fmla="*/ 45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0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75 w 1237"/>
                <a:gd name="T1" fmla="*/ 3 h 939"/>
                <a:gd name="T2" fmla="*/ 76 w 1237"/>
                <a:gd name="T3" fmla="*/ 3 h 939"/>
                <a:gd name="T4" fmla="*/ 74 w 1237"/>
                <a:gd name="T5" fmla="*/ 5 h 939"/>
                <a:gd name="T6" fmla="*/ 75 w 1237"/>
                <a:gd name="T7" fmla="*/ 8 h 939"/>
                <a:gd name="T8" fmla="*/ 74 w 1237"/>
                <a:gd name="T9" fmla="*/ 7 h 939"/>
                <a:gd name="T10" fmla="*/ 72 w 1237"/>
                <a:gd name="T11" fmla="*/ 6 h 939"/>
                <a:gd name="T12" fmla="*/ 69 w 1237"/>
                <a:gd name="T13" fmla="*/ 8 h 939"/>
                <a:gd name="T14" fmla="*/ 70 w 1237"/>
                <a:gd name="T15" fmla="*/ 5 h 939"/>
                <a:gd name="T16" fmla="*/ 69 w 1237"/>
                <a:gd name="T17" fmla="*/ 4 h 939"/>
                <a:gd name="T18" fmla="*/ 68 w 1237"/>
                <a:gd name="T19" fmla="*/ 3 h 939"/>
                <a:gd name="T20" fmla="*/ 71 w 1237"/>
                <a:gd name="T21" fmla="*/ 3 h 939"/>
                <a:gd name="T22" fmla="*/ 72 w 1237"/>
                <a:gd name="T23" fmla="*/ 0 h 939"/>
                <a:gd name="T24" fmla="*/ 73 w 1237"/>
                <a:gd name="T25" fmla="*/ 1 h 939"/>
                <a:gd name="T26" fmla="*/ 58 w 1237"/>
                <a:gd name="T27" fmla="*/ 6 h 939"/>
                <a:gd name="T28" fmla="*/ 63 w 1237"/>
                <a:gd name="T29" fmla="*/ 6 h 939"/>
                <a:gd name="T30" fmla="*/ 61 w 1237"/>
                <a:gd name="T31" fmla="*/ 8 h 939"/>
                <a:gd name="T32" fmla="*/ 59 w 1237"/>
                <a:gd name="T33" fmla="*/ 11 h 939"/>
                <a:gd name="T34" fmla="*/ 61 w 1237"/>
                <a:gd name="T35" fmla="*/ 16 h 939"/>
                <a:gd name="T36" fmla="*/ 57 w 1237"/>
                <a:gd name="T37" fmla="*/ 13 h 939"/>
                <a:gd name="T38" fmla="*/ 53 w 1237"/>
                <a:gd name="T39" fmla="*/ 14 h 939"/>
                <a:gd name="T40" fmla="*/ 51 w 1237"/>
                <a:gd name="T41" fmla="*/ 15 h 939"/>
                <a:gd name="T42" fmla="*/ 53 w 1237"/>
                <a:gd name="T43" fmla="*/ 10 h 939"/>
                <a:gd name="T44" fmla="*/ 48 w 1237"/>
                <a:gd name="T45" fmla="*/ 7 h 939"/>
                <a:gd name="T46" fmla="*/ 51 w 1237"/>
                <a:gd name="T47" fmla="*/ 6 h 939"/>
                <a:gd name="T48" fmla="*/ 54 w 1237"/>
                <a:gd name="T49" fmla="*/ 5 h 939"/>
                <a:gd name="T50" fmla="*/ 56 w 1237"/>
                <a:gd name="T51" fmla="*/ 0 h 939"/>
                <a:gd name="T52" fmla="*/ 57 w 1237"/>
                <a:gd name="T53" fmla="*/ 5 h 939"/>
                <a:gd name="T54" fmla="*/ 22 w 1237"/>
                <a:gd name="T55" fmla="*/ 37 h 939"/>
                <a:gd name="T56" fmla="*/ 28 w 1237"/>
                <a:gd name="T57" fmla="*/ 37 h 939"/>
                <a:gd name="T58" fmla="*/ 35 w 1237"/>
                <a:gd name="T59" fmla="*/ 37 h 939"/>
                <a:gd name="T60" fmla="*/ 30 w 1237"/>
                <a:gd name="T61" fmla="*/ 41 h 939"/>
                <a:gd name="T62" fmla="*/ 25 w 1237"/>
                <a:gd name="T63" fmla="*/ 46 h 939"/>
                <a:gd name="T64" fmla="*/ 26 w 1237"/>
                <a:gd name="T65" fmla="*/ 52 h 939"/>
                <a:gd name="T66" fmla="*/ 28 w 1237"/>
                <a:gd name="T67" fmla="*/ 58 h 939"/>
                <a:gd name="T68" fmla="*/ 23 w 1237"/>
                <a:gd name="T69" fmla="*/ 54 h 939"/>
                <a:gd name="T70" fmla="*/ 16 w 1237"/>
                <a:gd name="T71" fmla="*/ 52 h 939"/>
                <a:gd name="T72" fmla="*/ 6 w 1237"/>
                <a:gd name="T73" fmla="*/ 58 h 939"/>
                <a:gd name="T74" fmla="*/ 8 w 1237"/>
                <a:gd name="T75" fmla="*/ 54 h 939"/>
                <a:gd name="T76" fmla="*/ 10 w 1237"/>
                <a:gd name="T77" fmla="*/ 47 h 939"/>
                <a:gd name="T78" fmla="*/ 9 w 1237"/>
                <a:gd name="T79" fmla="*/ 44 h 939"/>
                <a:gd name="T80" fmla="*/ 0 w 1237"/>
                <a:gd name="T81" fmla="*/ 37 h 939"/>
                <a:gd name="T82" fmla="*/ 4 w 1237"/>
                <a:gd name="T83" fmla="*/ 37 h 939"/>
                <a:gd name="T84" fmla="*/ 11 w 1237"/>
                <a:gd name="T85" fmla="*/ 37 h 939"/>
                <a:gd name="T86" fmla="*/ 13 w 1237"/>
                <a:gd name="T87" fmla="*/ 36 h 939"/>
                <a:gd name="T88" fmla="*/ 15 w 1237"/>
                <a:gd name="T89" fmla="*/ 31 h 939"/>
                <a:gd name="T90" fmla="*/ 17 w 1237"/>
                <a:gd name="T91" fmla="*/ 25 h 939"/>
                <a:gd name="T92" fmla="*/ 18 w 1237"/>
                <a:gd name="T93" fmla="*/ 26 h 939"/>
                <a:gd name="T94" fmla="*/ 20 w 1237"/>
                <a:gd name="T95" fmla="*/ 33 h 939"/>
                <a:gd name="T96" fmla="*/ 22 w 1237"/>
                <a:gd name="T97" fmla="*/ 37 h 939"/>
                <a:gd name="T98" fmla="*/ 42 w 1237"/>
                <a:gd name="T99" fmla="*/ 16 h 939"/>
                <a:gd name="T100" fmla="*/ 45 w 1237"/>
                <a:gd name="T101" fmla="*/ 17 h 939"/>
                <a:gd name="T102" fmla="*/ 39 w 1237"/>
                <a:gd name="T103" fmla="*/ 21 h 939"/>
                <a:gd name="T104" fmla="*/ 41 w 1237"/>
                <a:gd name="T105" fmla="*/ 27 h 939"/>
                <a:gd name="T106" fmla="*/ 39 w 1237"/>
                <a:gd name="T107" fmla="*/ 26 h 939"/>
                <a:gd name="T108" fmla="*/ 34 w 1237"/>
                <a:gd name="T109" fmla="*/ 25 h 939"/>
                <a:gd name="T110" fmla="*/ 29 w 1237"/>
                <a:gd name="T111" fmla="*/ 29 h 939"/>
                <a:gd name="T112" fmla="*/ 31 w 1237"/>
                <a:gd name="T113" fmla="*/ 22 h 939"/>
                <a:gd name="T114" fmla="*/ 28 w 1237"/>
                <a:gd name="T115" fmla="*/ 18 h 939"/>
                <a:gd name="T116" fmla="*/ 26 w 1237"/>
                <a:gd name="T117" fmla="*/ 16 h 939"/>
                <a:gd name="T118" fmla="*/ 33 w 1237"/>
                <a:gd name="T119" fmla="*/ 16 h 939"/>
                <a:gd name="T120" fmla="*/ 35 w 1237"/>
                <a:gd name="T121" fmla="*/ 9 h 939"/>
                <a:gd name="T122" fmla="*/ 37 w 1237"/>
                <a:gd name="T123" fmla="*/ 12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1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0 h 1107"/>
                <a:gd name="T2" fmla="*/ 3 w 1739"/>
                <a:gd name="T3" fmla="*/ 14 h 1107"/>
                <a:gd name="T4" fmla="*/ 6 w 1739"/>
                <a:gd name="T5" fmla="*/ 8 h 1107"/>
                <a:gd name="T6" fmla="*/ 20 w 1739"/>
                <a:gd name="T7" fmla="*/ 14 h 1107"/>
                <a:gd name="T8" fmla="*/ 32 w 1739"/>
                <a:gd name="T9" fmla="*/ 7 h 1107"/>
                <a:gd name="T10" fmla="*/ 30 w 1739"/>
                <a:gd name="T11" fmla="*/ 19 h 1107"/>
                <a:gd name="T12" fmla="*/ 38 w 1739"/>
                <a:gd name="T13" fmla="*/ 9 h 1107"/>
                <a:gd name="T14" fmla="*/ 50 w 1739"/>
                <a:gd name="T15" fmla="*/ 16 h 1107"/>
                <a:gd name="T16" fmla="*/ 43 w 1739"/>
                <a:gd name="T17" fmla="*/ 16 h 1107"/>
                <a:gd name="T18" fmla="*/ 57 w 1739"/>
                <a:gd name="T19" fmla="*/ 8 h 1107"/>
                <a:gd name="T20" fmla="*/ 64 w 1739"/>
                <a:gd name="T21" fmla="*/ 18 h 1107"/>
                <a:gd name="T22" fmla="*/ 53 w 1739"/>
                <a:gd name="T23" fmla="*/ 7 h 1107"/>
                <a:gd name="T24" fmla="*/ 60 w 1739"/>
                <a:gd name="T25" fmla="*/ 9 h 1107"/>
                <a:gd name="T26" fmla="*/ 74 w 1739"/>
                <a:gd name="T27" fmla="*/ 8 h 1107"/>
                <a:gd name="T28" fmla="*/ 80 w 1739"/>
                <a:gd name="T29" fmla="*/ 17 h 1107"/>
                <a:gd name="T30" fmla="*/ 72 w 1739"/>
                <a:gd name="T31" fmla="*/ 16 h 1107"/>
                <a:gd name="T32" fmla="*/ 68 w 1739"/>
                <a:gd name="T33" fmla="*/ 10 h 1107"/>
                <a:gd name="T34" fmla="*/ 77 w 1739"/>
                <a:gd name="T35" fmla="*/ 10 h 1107"/>
                <a:gd name="T36" fmla="*/ 92 w 1739"/>
                <a:gd name="T37" fmla="*/ 8 h 1107"/>
                <a:gd name="T38" fmla="*/ 100 w 1739"/>
                <a:gd name="T39" fmla="*/ 25 h 1107"/>
                <a:gd name="T40" fmla="*/ 101 w 1739"/>
                <a:gd name="T41" fmla="*/ 14 h 1107"/>
                <a:gd name="T42" fmla="*/ 106 w 1739"/>
                <a:gd name="T43" fmla="*/ 0 h 1107"/>
                <a:gd name="T44" fmla="*/ 9 w 1739"/>
                <a:gd name="T45" fmla="*/ 38 h 1107"/>
                <a:gd name="T46" fmla="*/ 0 w 1739"/>
                <a:gd name="T47" fmla="*/ 41 h 1107"/>
                <a:gd name="T48" fmla="*/ 1 w 1739"/>
                <a:gd name="T49" fmla="*/ 38 h 1107"/>
                <a:gd name="T50" fmla="*/ 17 w 1739"/>
                <a:gd name="T51" fmla="*/ 32 h 1107"/>
                <a:gd name="T52" fmla="*/ 17 w 1739"/>
                <a:gd name="T53" fmla="*/ 45 h 1107"/>
                <a:gd name="T54" fmla="*/ 17 w 1739"/>
                <a:gd name="T55" fmla="*/ 32 h 1107"/>
                <a:gd name="T56" fmla="*/ 14 w 1739"/>
                <a:gd name="T57" fmla="*/ 35 h 1107"/>
                <a:gd name="T58" fmla="*/ 27 w 1739"/>
                <a:gd name="T59" fmla="*/ 35 h 1107"/>
                <a:gd name="T60" fmla="*/ 33 w 1739"/>
                <a:gd name="T61" fmla="*/ 43 h 1107"/>
                <a:gd name="T62" fmla="*/ 25 w 1739"/>
                <a:gd name="T63" fmla="*/ 34 h 1107"/>
                <a:gd name="T64" fmla="*/ 37 w 1739"/>
                <a:gd name="T65" fmla="*/ 28 h 1107"/>
                <a:gd name="T66" fmla="*/ 41 w 1739"/>
                <a:gd name="T67" fmla="*/ 33 h 1107"/>
                <a:gd name="T68" fmla="*/ 50 w 1739"/>
                <a:gd name="T69" fmla="*/ 44 h 1107"/>
                <a:gd name="T70" fmla="*/ 40 w 1739"/>
                <a:gd name="T71" fmla="*/ 39 h 1107"/>
                <a:gd name="T72" fmla="*/ 42 w 1739"/>
                <a:gd name="T73" fmla="*/ 35 h 1107"/>
                <a:gd name="T74" fmla="*/ 47 w 1739"/>
                <a:gd name="T75" fmla="*/ 41 h 1107"/>
                <a:gd name="T76" fmla="*/ 52 w 1739"/>
                <a:gd name="T77" fmla="*/ 28 h 1107"/>
                <a:gd name="T78" fmla="*/ 59 w 1739"/>
                <a:gd name="T79" fmla="*/ 36 h 1107"/>
                <a:gd name="T80" fmla="*/ 63 w 1739"/>
                <a:gd name="T81" fmla="*/ 32 h 1107"/>
                <a:gd name="T82" fmla="*/ 72 w 1739"/>
                <a:gd name="T83" fmla="*/ 38 h 1107"/>
                <a:gd name="T84" fmla="*/ 0 w 1739"/>
                <a:gd name="T85" fmla="*/ 59 h 1107"/>
                <a:gd name="T86" fmla="*/ 5 w 1739"/>
                <a:gd name="T87" fmla="*/ 57 h 1107"/>
                <a:gd name="T88" fmla="*/ 15 w 1739"/>
                <a:gd name="T89" fmla="*/ 69 h 1107"/>
                <a:gd name="T90" fmla="*/ 9 w 1739"/>
                <a:gd name="T91" fmla="*/ 58 h 1107"/>
                <a:gd name="T92" fmla="*/ 11 w 1739"/>
                <a:gd name="T93" fmla="*/ 59 h 1107"/>
                <a:gd name="T94" fmla="*/ 27 w 1739"/>
                <a:gd name="T95" fmla="*/ 60 h 1107"/>
                <a:gd name="T96" fmla="*/ 20 w 1739"/>
                <a:gd name="T97" fmla="*/ 57 h 1107"/>
                <a:gd name="T98" fmla="*/ 40 w 1739"/>
                <a:gd name="T99" fmla="*/ 68 h 1107"/>
                <a:gd name="T100" fmla="*/ 32 w 1739"/>
                <a:gd name="T101" fmla="*/ 59 h 1107"/>
                <a:gd name="T102" fmla="*/ 37 w 1739"/>
                <a:gd name="T103" fmla="*/ 68 h 1107"/>
                <a:gd name="T104" fmla="*/ 33 w 1739"/>
                <a:gd name="T105" fmla="*/ 61 h 1107"/>
                <a:gd name="T106" fmla="*/ 52 w 1739"/>
                <a:gd name="T107" fmla="*/ 67 h 1107"/>
                <a:gd name="T108" fmla="*/ 75 w 1739"/>
                <a:gd name="T109" fmla="*/ 54 h 1107"/>
                <a:gd name="T110" fmla="*/ 73 w 1739"/>
                <a:gd name="T111" fmla="*/ 68 h 1107"/>
                <a:gd name="T112" fmla="*/ 72 w 1739"/>
                <a:gd name="T113" fmla="*/ 69 h 1107"/>
                <a:gd name="T114" fmla="*/ 76 w 1739"/>
                <a:gd name="T115" fmla="*/ 52 h 1107"/>
                <a:gd name="T116" fmla="*/ 70 w 1739"/>
                <a:gd name="T117" fmla="*/ 49 h 1107"/>
                <a:gd name="T118" fmla="*/ 97 w 1739"/>
                <a:gd name="T119" fmla="*/ 55 h 1107"/>
                <a:gd name="T120" fmla="*/ 95 w 1739"/>
                <a:gd name="T121" fmla="*/ 69 h 1107"/>
                <a:gd name="T122" fmla="*/ 92 w 1739"/>
                <a:gd name="T123" fmla="*/ 60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2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7 w 317"/>
                <a:gd name="T1" fmla="*/ 10 h 235"/>
                <a:gd name="T2" fmla="*/ 7 w 317"/>
                <a:gd name="T3" fmla="*/ 9 h 235"/>
                <a:gd name="T4" fmla="*/ 7 w 317"/>
                <a:gd name="T5" fmla="*/ 8 h 235"/>
                <a:gd name="T6" fmla="*/ 6 w 317"/>
                <a:gd name="T7" fmla="*/ 7 h 235"/>
                <a:gd name="T8" fmla="*/ 5 w 317"/>
                <a:gd name="T9" fmla="*/ 6 h 235"/>
                <a:gd name="T10" fmla="*/ 4 w 317"/>
                <a:gd name="T11" fmla="*/ 6 h 235"/>
                <a:gd name="T12" fmla="*/ 3 w 317"/>
                <a:gd name="T13" fmla="*/ 6 h 235"/>
                <a:gd name="T14" fmla="*/ 2 w 317"/>
                <a:gd name="T15" fmla="*/ 6 h 235"/>
                <a:gd name="T16" fmla="*/ 1 w 317"/>
                <a:gd name="T17" fmla="*/ 7 h 235"/>
                <a:gd name="T18" fmla="*/ 0 w 317"/>
                <a:gd name="T19" fmla="*/ 8 h 235"/>
                <a:gd name="T20" fmla="*/ 0 w 317"/>
                <a:gd name="T21" fmla="*/ 9 h 235"/>
                <a:gd name="T22" fmla="*/ 0 w 317"/>
                <a:gd name="T23" fmla="*/ 10 h 235"/>
                <a:gd name="T24" fmla="*/ 0 w 317"/>
                <a:gd name="T25" fmla="*/ 11 h 235"/>
                <a:gd name="T26" fmla="*/ 0 w 317"/>
                <a:gd name="T27" fmla="*/ 11 h 235"/>
                <a:gd name="T28" fmla="*/ 0 w 317"/>
                <a:gd name="T29" fmla="*/ 12 h 235"/>
                <a:gd name="T30" fmla="*/ 1 w 317"/>
                <a:gd name="T31" fmla="*/ 14 h 235"/>
                <a:gd name="T32" fmla="*/ 2 w 317"/>
                <a:gd name="T33" fmla="*/ 14 h 235"/>
                <a:gd name="T34" fmla="*/ 3 w 317"/>
                <a:gd name="T35" fmla="*/ 14 h 235"/>
                <a:gd name="T36" fmla="*/ 4 w 317"/>
                <a:gd name="T37" fmla="*/ 14 h 235"/>
                <a:gd name="T38" fmla="*/ 5 w 317"/>
                <a:gd name="T39" fmla="*/ 14 h 235"/>
                <a:gd name="T40" fmla="*/ 6 w 317"/>
                <a:gd name="T41" fmla="*/ 14 h 235"/>
                <a:gd name="T42" fmla="*/ 7 w 317"/>
                <a:gd name="T43" fmla="*/ 12 h 235"/>
                <a:gd name="T44" fmla="*/ 7 w 317"/>
                <a:gd name="T45" fmla="*/ 11 h 235"/>
                <a:gd name="T46" fmla="*/ 7 w 317"/>
                <a:gd name="T47" fmla="*/ 11 h 235"/>
                <a:gd name="T48" fmla="*/ 19 w 317"/>
                <a:gd name="T49" fmla="*/ 3 h 235"/>
                <a:gd name="T50" fmla="*/ 19 w 317"/>
                <a:gd name="T51" fmla="*/ 3 h 235"/>
                <a:gd name="T52" fmla="*/ 19 w 317"/>
                <a:gd name="T53" fmla="*/ 2 h 235"/>
                <a:gd name="T54" fmla="*/ 18 w 317"/>
                <a:gd name="T55" fmla="*/ 1 h 235"/>
                <a:gd name="T56" fmla="*/ 17 w 317"/>
                <a:gd name="T57" fmla="*/ 0 h 235"/>
                <a:gd name="T58" fmla="*/ 16 w 317"/>
                <a:gd name="T59" fmla="*/ 0 h 235"/>
                <a:gd name="T60" fmla="*/ 15 w 317"/>
                <a:gd name="T61" fmla="*/ 0 h 235"/>
                <a:gd name="T62" fmla="*/ 15 w 317"/>
                <a:gd name="T63" fmla="*/ 0 h 235"/>
                <a:gd name="T64" fmla="*/ 14 w 317"/>
                <a:gd name="T65" fmla="*/ 0 h 235"/>
                <a:gd name="T66" fmla="*/ 13 w 317"/>
                <a:gd name="T67" fmla="*/ 1 h 235"/>
                <a:gd name="T68" fmla="*/ 12 w 317"/>
                <a:gd name="T69" fmla="*/ 2 h 235"/>
                <a:gd name="T70" fmla="*/ 11 w 317"/>
                <a:gd name="T71" fmla="*/ 3 h 235"/>
                <a:gd name="T72" fmla="*/ 11 w 317"/>
                <a:gd name="T73" fmla="*/ 3 h 235"/>
                <a:gd name="T74" fmla="*/ 11 w 317"/>
                <a:gd name="T75" fmla="*/ 4 h 235"/>
                <a:gd name="T76" fmla="*/ 12 w 317"/>
                <a:gd name="T77" fmla="*/ 5 h 235"/>
                <a:gd name="T78" fmla="*/ 13 w 317"/>
                <a:gd name="T79" fmla="*/ 6 h 235"/>
                <a:gd name="T80" fmla="*/ 14 w 317"/>
                <a:gd name="T81" fmla="*/ 7 h 235"/>
                <a:gd name="T82" fmla="*/ 15 w 317"/>
                <a:gd name="T83" fmla="*/ 7 h 235"/>
                <a:gd name="T84" fmla="*/ 15 w 317"/>
                <a:gd name="T85" fmla="*/ 7 h 235"/>
                <a:gd name="T86" fmla="*/ 16 w 317"/>
                <a:gd name="T87" fmla="*/ 7 h 235"/>
                <a:gd name="T88" fmla="*/ 17 w 317"/>
                <a:gd name="T89" fmla="*/ 7 h 235"/>
                <a:gd name="T90" fmla="*/ 18 w 317"/>
                <a:gd name="T91" fmla="*/ 6 h 235"/>
                <a:gd name="T92" fmla="*/ 19 w 317"/>
                <a:gd name="T93" fmla="*/ 5 h 235"/>
                <a:gd name="T94" fmla="*/ 19 w 317"/>
                <a:gd name="T95" fmla="*/ 4 h 235"/>
                <a:gd name="T96" fmla="*/ 19 w 317"/>
                <a:gd name="T97" fmla="*/ 3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89 w 1559"/>
                <a:gd name="T1" fmla="*/ 19 h 639"/>
                <a:gd name="T2" fmla="*/ 89 w 1559"/>
                <a:gd name="T3" fmla="*/ 13 h 639"/>
                <a:gd name="T4" fmla="*/ 89 w 1559"/>
                <a:gd name="T5" fmla="*/ 6 h 639"/>
                <a:gd name="T6" fmla="*/ 89 w 1559"/>
                <a:gd name="T7" fmla="*/ 0 h 639"/>
                <a:gd name="T8" fmla="*/ 88 w 1559"/>
                <a:gd name="T9" fmla="*/ 0 h 639"/>
                <a:gd name="T10" fmla="*/ 81 w 1559"/>
                <a:gd name="T11" fmla="*/ 0 h 639"/>
                <a:gd name="T12" fmla="*/ 68 w 1559"/>
                <a:gd name="T13" fmla="*/ 0 h 639"/>
                <a:gd name="T14" fmla="*/ 53 w 1559"/>
                <a:gd name="T15" fmla="*/ 0 h 639"/>
                <a:gd name="T16" fmla="*/ 36 w 1559"/>
                <a:gd name="T17" fmla="*/ 0 h 639"/>
                <a:gd name="T18" fmla="*/ 20 w 1559"/>
                <a:gd name="T19" fmla="*/ 0 h 639"/>
                <a:gd name="T20" fmla="*/ 8 w 1559"/>
                <a:gd name="T21" fmla="*/ 0 h 639"/>
                <a:gd name="T22" fmla="*/ 1 w 1559"/>
                <a:gd name="T23" fmla="*/ 0 h 639"/>
                <a:gd name="T24" fmla="*/ 0 w 1559"/>
                <a:gd name="T25" fmla="*/ 1 h 639"/>
                <a:gd name="T26" fmla="*/ 0 w 1559"/>
                <a:gd name="T27" fmla="*/ 10 h 639"/>
                <a:gd name="T28" fmla="*/ 0 w 1559"/>
                <a:gd name="T29" fmla="*/ 23 h 639"/>
                <a:gd name="T30" fmla="*/ 0 w 1559"/>
                <a:gd name="T31" fmla="*/ 32 h 639"/>
                <a:gd name="T32" fmla="*/ 1 w 1559"/>
                <a:gd name="T33" fmla="*/ 34 h 639"/>
                <a:gd name="T34" fmla="*/ 6 w 1559"/>
                <a:gd name="T35" fmla="*/ 34 h 639"/>
                <a:gd name="T36" fmla="*/ 7 w 1559"/>
                <a:gd name="T37" fmla="*/ 33 h 639"/>
                <a:gd name="T38" fmla="*/ 7 w 1559"/>
                <a:gd name="T39" fmla="*/ 27 h 639"/>
                <a:gd name="T40" fmla="*/ 7 w 1559"/>
                <a:gd name="T41" fmla="*/ 18 h 639"/>
                <a:gd name="T42" fmla="*/ 7 w 1559"/>
                <a:gd name="T43" fmla="*/ 9 h 639"/>
                <a:gd name="T44" fmla="*/ 8 w 1559"/>
                <a:gd name="T45" fmla="*/ 7 h 639"/>
                <a:gd name="T46" fmla="*/ 14 w 1559"/>
                <a:gd name="T47" fmla="*/ 7 h 639"/>
                <a:gd name="T48" fmla="*/ 24 w 1559"/>
                <a:gd name="T49" fmla="*/ 7 h 639"/>
                <a:gd name="T50" fmla="*/ 37 w 1559"/>
                <a:gd name="T51" fmla="*/ 7 h 639"/>
                <a:gd name="T52" fmla="*/ 51 w 1559"/>
                <a:gd name="T53" fmla="*/ 7 h 639"/>
                <a:gd name="T54" fmla="*/ 64 w 1559"/>
                <a:gd name="T55" fmla="*/ 7 h 639"/>
                <a:gd name="T56" fmla="*/ 75 w 1559"/>
                <a:gd name="T57" fmla="*/ 7 h 639"/>
                <a:gd name="T58" fmla="*/ 81 w 1559"/>
                <a:gd name="T59" fmla="*/ 7 h 639"/>
                <a:gd name="T60" fmla="*/ 82 w 1559"/>
                <a:gd name="T61" fmla="*/ 7 h 639"/>
                <a:gd name="T62" fmla="*/ 82 w 1559"/>
                <a:gd name="T63" fmla="*/ 11 h 639"/>
                <a:gd name="T64" fmla="*/ 82 w 1559"/>
                <a:gd name="T65" fmla="*/ 15 h 639"/>
                <a:gd name="T66" fmla="*/ 82 w 1559"/>
                <a:gd name="T67" fmla="*/ 19 h 639"/>
                <a:gd name="T68" fmla="*/ 81 w 1559"/>
                <a:gd name="T69" fmla="*/ 20 h 639"/>
                <a:gd name="T70" fmla="*/ 75 w 1559"/>
                <a:gd name="T71" fmla="*/ 20 h 639"/>
                <a:gd name="T72" fmla="*/ 74 w 1559"/>
                <a:gd name="T73" fmla="*/ 20 h 639"/>
                <a:gd name="T74" fmla="*/ 78 w 1559"/>
                <a:gd name="T75" fmla="*/ 26 h 639"/>
                <a:gd name="T76" fmla="*/ 82 w 1559"/>
                <a:gd name="T77" fmla="*/ 33 h 639"/>
                <a:gd name="T78" fmla="*/ 85 w 1559"/>
                <a:gd name="T79" fmla="*/ 39 h 639"/>
                <a:gd name="T80" fmla="*/ 86 w 1559"/>
                <a:gd name="T81" fmla="*/ 39 h 639"/>
                <a:gd name="T82" fmla="*/ 89 w 1559"/>
                <a:gd name="T83" fmla="*/ 33 h 639"/>
                <a:gd name="T84" fmla="*/ 93 w 1559"/>
                <a:gd name="T85" fmla="*/ 26 h 639"/>
                <a:gd name="T86" fmla="*/ 96 w 1559"/>
                <a:gd name="T87" fmla="*/ 20 h 639"/>
                <a:gd name="T88" fmla="*/ 96 w 1559"/>
                <a:gd name="T89" fmla="*/ 20 h 639"/>
                <a:gd name="T90" fmla="*/ 90 w 1559"/>
                <a:gd name="T91" fmla="*/ 20 h 639"/>
                <a:gd name="T92" fmla="*/ 85 w 1559"/>
                <a:gd name="T93" fmla="*/ 33 h 639"/>
                <a:gd name="T94" fmla="*/ 83 w 1559"/>
                <a:gd name="T95" fmla="*/ 28 h 639"/>
                <a:gd name="T96" fmla="*/ 80 w 1559"/>
                <a:gd name="T97" fmla="*/ 23 h 639"/>
                <a:gd name="T98" fmla="*/ 85 w 1559"/>
                <a:gd name="T99" fmla="*/ 23 h 639"/>
                <a:gd name="T100" fmla="*/ 91 w 1559"/>
                <a:gd name="T101" fmla="*/ 23 h 639"/>
                <a:gd name="T102" fmla="*/ 88 w 1559"/>
                <a:gd name="T103" fmla="*/ 28 h 639"/>
                <a:gd name="T104" fmla="*/ 85 w 1559"/>
                <a:gd name="T105" fmla="*/ 33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4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7 w 468"/>
                <a:gd name="T1" fmla="*/ 37 h 685"/>
                <a:gd name="T2" fmla="*/ 6 w 468"/>
                <a:gd name="T3" fmla="*/ 35 h 685"/>
                <a:gd name="T4" fmla="*/ 4 w 468"/>
                <a:gd name="T5" fmla="*/ 34 h 685"/>
                <a:gd name="T6" fmla="*/ 2 w 468"/>
                <a:gd name="T7" fmla="*/ 35 h 685"/>
                <a:gd name="T8" fmla="*/ 0 w 468"/>
                <a:gd name="T9" fmla="*/ 36 h 685"/>
                <a:gd name="T10" fmla="*/ 0 w 468"/>
                <a:gd name="T11" fmla="*/ 38 h 685"/>
                <a:gd name="T12" fmla="*/ 0 w 468"/>
                <a:gd name="T13" fmla="*/ 40 h 685"/>
                <a:gd name="T14" fmla="*/ 1 w 468"/>
                <a:gd name="T15" fmla="*/ 42 h 685"/>
                <a:gd name="T16" fmla="*/ 3 w 468"/>
                <a:gd name="T17" fmla="*/ 42 h 685"/>
                <a:gd name="T18" fmla="*/ 5 w 468"/>
                <a:gd name="T19" fmla="*/ 42 h 685"/>
                <a:gd name="T20" fmla="*/ 7 w 468"/>
                <a:gd name="T21" fmla="*/ 41 h 685"/>
                <a:gd name="T22" fmla="*/ 7 w 468"/>
                <a:gd name="T23" fmla="*/ 39 h 685"/>
                <a:gd name="T24" fmla="*/ 13 w 468"/>
                <a:gd name="T25" fmla="*/ 23 h 685"/>
                <a:gd name="T26" fmla="*/ 12 w 468"/>
                <a:gd name="T27" fmla="*/ 21 h 685"/>
                <a:gd name="T28" fmla="*/ 10 w 468"/>
                <a:gd name="T29" fmla="*/ 20 h 685"/>
                <a:gd name="T30" fmla="*/ 9 w 468"/>
                <a:gd name="T31" fmla="*/ 20 h 685"/>
                <a:gd name="T32" fmla="*/ 7 w 468"/>
                <a:gd name="T33" fmla="*/ 21 h 685"/>
                <a:gd name="T34" fmla="*/ 6 w 468"/>
                <a:gd name="T35" fmla="*/ 23 h 685"/>
                <a:gd name="T36" fmla="*/ 6 w 468"/>
                <a:gd name="T37" fmla="*/ 25 h 685"/>
                <a:gd name="T38" fmla="*/ 7 w 468"/>
                <a:gd name="T39" fmla="*/ 27 h 685"/>
                <a:gd name="T40" fmla="*/ 9 w 468"/>
                <a:gd name="T41" fmla="*/ 28 h 685"/>
                <a:gd name="T42" fmla="*/ 10 w 468"/>
                <a:gd name="T43" fmla="*/ 28 h 685"/>
                <a:gd name="T44" fmla="*/ 12 w 468"/>
                <a:gd name="T45" fmla="*/ 27 h 685"/>
                <a:gd name="T46" fmla="*/ 13 w 468"/>
                <a:gd name="T47" fmla="*/ 25 h 685"/>
                <a:gd name="T48" fmla="*/ 20 w 468"/>
                <a:gd name="T49" fmla="*/ 13 h 685"/>
                <a:gd name="T50" fmla="*/ 19 w 468"/>
                <a:gd name="T51" fmla="*/ 11 h 685"/>
                <a:gd name="T52" fmla="*/ 17 w 468"/>
                <a:gd name="T53" fmla="*/ 9 h 685"/>
                <a:gd name="T54" fmla="*/ 16 w 468"/>
                <a:gd name="T55" fmla="*/ 9 h 685"/>
                <a:gd name="T56" fmla="*/ 14 w 468"/>
                <a:gd name="T57" fmla="*/ 10 h 685"/>
                <a:gd name="T58" fmla="*/ 12 w 468"/>
                <a:gd name="T59" fmla="*/ 12 h 685"/>
                <a:gd name="T60" fmla="*/ 12 w 468"/>
                <a:gd name="T61" fmla="*/ 14 h 685"/>
                <a:gd name="T62" fmla="*/ 13 w 468"/>
                <a:gd name="T63" fmla="*/ 15 h 685"/>
                <a:gd name="T64" fmla="*/ 15 w 468"/>
                <a:gd name="T65" fmla="*/ 17 h 685"/>
                <a:gd name="T66" fmla="*/ 16 w 468"/>
                <a:gd name="T67" fmla="*/ 17 h 685"/>
                <a:gd name="T68" fmla="*/ 18 w 468"/>
                <a:gd name="T69" fmla="*/ 16 h 685"/>
                <a:gd name="T70" fmla="*/ 20 w 468"/>
                <a:gd name="T71" fmla="*/ 14 h 685"/>
                <a:gd name="T72" fmla="*/ 29 w 468"/>
                <a:gd name="T73" fmla="*/ 3 h 685"/>
                <a:gd name="T74" fmla="*/ 28 w 468"/>
                <a:gd name="T75" fmla="*/ 2 h 685"/>
                <a:gd name="T76" fmla="*/ 26 w 468"/>
                <a:gd name="T77" fmla="*/ 0 h 685"/>
                <a:gd name="T78" fmla="*/ 25 w 468"/>
                <a:gd name="T79" fmla="*/ 0 h 685"/>
                <a:gd name="T80" fmla="*/ 23 w 468"/>
                <a:gd name="T81" fmla="*/ 0 h 685"/>
                <a:gd name="T82" fmla="*/ 21 w 468"/>
                <a:gd name="T83" fmla="*/ 2 h 685"/>
                <a:gd name="T84" fmla="*/ 21 w 468"/>
                <a:gd name="T85" fmla="*/ 3 h 685"/>
                <a:gd name="T86" fmla="*/ 21 w 468"/>
                <a:gd name="T87" fmla="*/ 5 h 685"/>
                <a:gd name="T88" fmla="*/ 23 w 468"/>
                <a:gd name="T89" fmla="*/ 7 h 685"/>
                <a:gd name="T90" fmla="*/ 25 w 468"/>
                <a:gd name="T91" fmla="*/ 7 h 685"/>
                <a:gd name="T92" fmla="*/ 26 w 468"/>
                <a:gd name="T93" fmla="*/ 7 h 685"/>
                <a:gd name="T94" fmla="*/ 28 w 468"/>
                <a:gd name="T95" fmla="*/ 5 h 685"/>
                <a:gd name="T96" fmla="*/ 29 w 468"/>
                <a:gd name="T97" fmla="*/ 3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5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4 w 93"/>
                <a:gd name="T3" fmla="*/ 2 h 553"/>
                <a:gd name="T4" fmla="*/ 5 w 93"/>
                <a:gd name="T5" fmla="*/ 2 h 553"/>
                <a:gd name="T6" fmla="*/ 4 w 93"/>
                <a:gd name="T7" fmla="*/ 0 h 553"/>
                <a:gd name="T8" fmla="*/ 6 w 93"/>
                <a:gd name="T9" fmla="*/ 1 h 553"/>
                <a:gd name="T10" fmla="*/ 6 w 93"/>
                <a:gd name="T11" fmla="*/ 3 h 553"/>
                <a:gd name="T12" fmla="*/ 4 w 93"/>
                <a:gd name="T13" fmla="*/ 4 h 553"/>
                <a:gd name="T14" fmla="*/ 2 w 93"/>
                <a:gd name="T15" fmla="*/ 2 h 553"/>
                <a:gd name="T16" fmla="*/ 3 w 93"/>
                <a:gd name="T17" fmla="*/ 9 h 553"/>
                <a:gd name="T18" fmla="*/ 1 w 93"/>
                <a:gd name="T19" fmla="*/ 8 h 553"/>
                <a:gd name="T20" fmla="*/ 1 w 93"/>
                <a:gd name="T21" fmla="*/ 5 h 553"/>
                <a:gd name="T22" fmla="*/ 4 w 93"/>
                <a:gd name="T23" fmla="*/ 5 h 553"/>
                <a:gd name="T24" fmla="*/ 6 w 93"/>
                <a:gd name="T25" fmla="*/ 7 h 553"/>
                <a:gd name="T26" fmla="*/ 4 w 93"/>
                <a:gd name="T27" fmla="*/ 9 h 553"/>
                <a:gd name="T28" fmla="*/ 2 w 93"/>
                <a:gd name="T29" fmla="*/ 6 h 553"/>
                <a:gd name="T30" fmla="*/ 2 w 93"/>
                <a:gd name="T31" fmla="*/ 7 h 553"/>
                <a:gd name="T32" fmla="*/ 5 w 93"/>
                <a:gd name="T33" fmla="*/ 7 h 553"/>
                <a:gd name="T34" fmla="*/ 5 w 93"/>
                <a:gd name="T35" fmla="*/ 6 h 553"/>
                <a:gd name="T36" fmla="*/ 2 w 93"/>
                <a:gd name="T37" fmla="*/ 14 h 553"/>
                <a:gd name="T38" fmla="*/ 0 w 93"/>
                <a:gd name="T39" fmla="*/ 12 h 553"/>
                <a:gd name="T40" fmla="*/ 2 w 93"/>
                <a:gd name="T41" fmla="*/ 10 h 553"/>
                <a:gd name="T42" fmla="*/ 5 w 93"/>
                <a:gd name="T43" fmla="*/ 10 h 553"/>
                <a:gd name="T44" fmla="*/ 6 w 93"/>
                <a:gd name="T45" fmla="*/ 13 h 553"/>
                <a:gd name="T46" fmla="*/ 3 w 93"/>
                <a:gd name="T47" fmla="*/ 14 h 553"/>
                <a:gd name="T48" fmla="*/ 2 w 93"/>
                <a:gd name="T49" fmla="*/ 12 h 553"/>
                <a:gd name="T50" fmla="*/ 3 w 93"/>
                <a:gd name="T51" fmla="*/ 13 h 553"/>
                <a:gd name="T52" fmla="*/ 5 w 93"/>
                <a:gd name="T53" fmla="*/ 12 h 553"/>
                <a:gd name="T54" fmla="*/ 4 w 93"/>
                <a:gd name="T55" fmla="*/ 11 h 553"/>
                <a:gd name="T56" fmla="*/ 3 w 93"/>
                <a:gd name="T57" fmla="*/ 18 h 553"/>
                <a:gd name="T58" fmla="*/ 1 w 93"/>
                <a:gd name="T59" fmla="*/ 18 h 553"/>
                <a:gd name="T60" fmla="*/ 3 w 93"/>
                <a:gd name="T61" fmla="*/ 16 h 553"/>
                <a:gd name="T62" fmla="*/ 5 w 93"/>
                <a:gd name="T63" fmla="*/ 16 h 553"/>
                <a:gd name="T64" fmla="*/ 6 w 93"/>
                <a:gd name="T65" fmla="*/ 17 h 553"/>
                <a:gd name="T66" fmla="*/ 3 w 93"/>
                <a:gd name="T67" fmla="*/ 24 h 553"/>
                <a:gd name="T68" fmla="*/ 3 w 93"/>
                <a:gd name="T69" fmla="*/ 20 h 553"/>
                <a:gd name="T70" fmla="*/ 2 w 93"/>
                <a:gd name="T71" fmla="*/ 29 h 553"/>
                <a:gd name="T72" fmla="*/ 1 w 93"/>
                <a:gd name="T73" fmla="*/ 24 h 553"/>
                <a:gd name="T74" fmla="*/ 3 w 93"/>
                <a:gd name="T75" fmla="*/ 26 h 553"/>
                <a:gd name="T76" fmla="*/ 4 w 93"/>
                <a:gd name="T77" fmla="*/ 25 h 553"/>
                <a:gd name="T78" fmla="*/ 6 w 93"/>
                <a:gd name="T79" fmla="*/ 26 h 553"/>
                <a:gd name="T80" fmla="*/ 2 w 93"/>
                <a:gd name="T81" fmla="*/ 27 h 553"/>
                <a:gd name="T82" fmla="*/ 2 w 93"/>
                <a:gd name="T83" fmla="*/ 31 h 553"/>
                <a:gd name="T84" fmla="*/ 3 w 93"/>
                <a:gd name="T85" fmla="*/ 32 h 553"/>
                <a:gd name="T86" fmla="*/ 3 w 93"/>
                <a:gd name="T87" fmla="*/ 31 h 553"/>
                <a:gd name="T88" fmla="*/ 4 w 93"/>
                <a:gd name="T89" fmla="*/ 32 h 553"/>
                <a:gd name="T90" fmla="*/ 5 w 93"/>
                <a:gd name="T91" fmla="*/ 32 h 553"/>
                <a:gd name="T92" fmla="*/ 5 w 93"/>
                <a:gd name="T93" fmla="*/ 30 h 553"/>
                <a:gd name="T94" fmla="*/ 6 w 93"/>
                <a:gd name="T95" fmla="*/ 31 h 553"/>
                <a:gd name="T96" fmla="*/ 6 w 93"/>
                <a:gd name="T97" fmla="*/ 33 h 553"/>
                <a:gd name="T98" fmla="*/ 4 w 93"/>
                <a:gd name="T99" fmla="*/ 34 h 553"/>
                <a:gd name="T100" fmla="*/ 3 w 93"/>
                <a:gd name="T101" fmla="*/ 34 h 553"/>
                <a:gd name="T102" fmla="*/ 1 w 93"/>
                <a:gd name="T103" fmla="*/ 34 h 553"/>
                <a:gd name="T104" fmla="*/ 0 w 93"/>
                <a:gd name="T105" fmla="*/ 31 h 553"/>
                <a:gd name="T106" fmla="*/ 2 w 93"/>
                <a:gd name="T107" fmla="*/ 30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6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172 w 2753"/>
                <a:gd name="T1" fmla="*/ 29 h 496"/>
                <a:gd name="T2" fmla="*/ 165 w 2753"/>
                <a:gd name="T3" fmla="*/ 24 h 496"/>
                <a:gd name="T4" fmla="*/ 165 w 2753"/>
                <a:gd name="T5" fmla="*/ 27 h 496"/>
                <a:gd name="T6" fmla="*/ 166 w 2753"/>
                <a:gd name="T7" fmla="*/ 22 h 496"/>
                <a:gd name="T8" fmla="*/ 159 w 2753"/>
                <a:gd name="T9" fmla="*/ 27 h 496"/>
                <a:gd name="T10" fmla="*/ 157 w 2753"/>
                <a:gd name="T11" fmla="*/ 21 h 496"/>
                <a:gd name="T12" fmla="*/ 150 w 2753"/>
                <a:gd name="T13" fmla="*/ 29 h 496"/>
                <a:gd name="T14" fmla="*/ 139 w 2753"/>
                <a:gd name="T15" fmla="*/ 27 h 496"/>
                <a:gd name="T16" fmla="*/ 139 w 2753"/>
                <a:gd name="T17" fmla="*/ 22 h 496"/>
                <a:gd name="T18" fmla="*/ 139 w 2753"/>
                <a:gd name="T19" fmla="*/ 28 h 496"/>
                <a:gd name="T20" fmla="*/ 131 w 2753"/>
                <a:gd name="T21" fmla="*/ 23 h 496"/>
                <a:gd name="T22" fmla="*/ 129 w 2753"/>
                <a:gd name="T23" fmla="*/ 22 h 496"/>
                <a:gd name="T24" fmla="*/ 123 w 2753"/>
                <a:gd name="T25" fmla="*/ 23 h 496"/>
                <a:gd name="T26" fmla="*/ 127 w 2753"/>
                <a:gd name="T27" fmla="*/ 23 h 496"/>
                <a:gd name="T28" fmla="*/ 119 w 2753"/>
                <a:gd name="T29" fmla="*/ 27 h 496"/>
                <a:gd name="T30" fmla="*/ 117 w 2753"/>
                <a:gd name="T31" fmla="*/ 22 h 496"/>
                <a:gd name="T32" fmla="*/ 111 w 2753"/>
                <a:gd name="T33" fmla="*/ 28 h 496"/>
                <a:gd name="T34" fmla="*/ 107 w 2753"/>
                <a:gd name="T35" fmla="*/ 26 h 496"/>
                <a:gd name="T36" fmla="*/ 100 w 2753"/>
                <a:gd name="T37" fmla="*/ 23 h 496"/>
                <a:gd name="T38" fmla="*/ 103 w 2753"/>
                <a:gd name="T39" fmla="*/ 27 h 496"/>
                <a:gd name="T40" fmla="*/ 101 w 2753"/>
                <a:gd name="T41" fmla="*/ 21 h 496"/>
                <a:gd name="T42" fmla="*/ 92 w 2753"/>
                <a:gd name="T43" fmla="*/ 27 h 496"/>
                <a:gd name="T44" fmla="*/ 90 w 2753"/>
                <a:gd name="T45" fmla="*/ 22 h 496"/>
                <a:gd name="T46" fmla="*/ 87 w 2753"/>
                <a:gd name="T47" fmla="*/ 24 h 496"/>
                <a:gd name="T48" fmla="*/ 82 w 2753"/>
                <a:gd name="T49" fmla="*/ 21 h 496"/>
                <a:gd name="T50" fmla="*/ 77 w 2753"/>
                <a:gd name="T51" fmla="*/ 27 h 496"/>
                <a:gd name="T52" fmla="*/ 75 w 2753"/>
                <a:gd name="T53" fmla="*/ 21 h 496"/>
                <a:gd name="T54" fmla="*/ 71 w 2753"/>
                <a:gd name="T55" fmla="*/ 23 h 496"/>
                <a:gd name="T56" fmla="*/ 60 w 2753"/>
                <a:gd name="T57" fmla="*/ 29 h 496"/>
                <a:gd name="T58" fmla="*/ 66 w 2753"/>
                <a:gd name="T59" fmla="*/ 25 h 496"/>
                <a:gd name="T60" fmla="*/ 57 w 2753"/>
                <a:gd name="T61" fmla="*/ 21 h 496"/>
                <a:gd name="T62" fmla="*/ 47 w 2753"/>
                <a:gd name="T63" fmla="*/ 29 h 496"/>
                <a:gd name="T64" fmla="*/ 37 w 2753"/>
                <a:gd name="T65" fmla="*/ 27 h 496"/>
                <a:gd name="T66" fmla="*/ 38 w 2753"/>
                <a:gd name="T67" fmla="*/ 29 h 496"/>
                <a:gd name="T68" fmla="*/ 41 w 2753"/>
                <a:gd name="T69" fmla="*/ 25 h 496"/>
                <a:gd name="T70" fmla="*/ 32 w 2753"/>
                <a:gd name="T71" fmla="*/ 23 h 496"/>
                <a:gd name="T72" fmla="*/ 20 w 2753"/>
                <a:gd name="T73" fmla="*/ 26 h 496"/>
                <a:gd name="T74" fmla="*/ 17 w 2753"/>
                <a:gd name="T75" fmla="*/ 21 h 496"/>
                <a:gd name="T76" fmla="*/ 11 w 2753"/>
                <a:gd name="T77" fmla="*/ 27 h 496"/>
                <a:gd name="T78" fmla="*/ 3 w 2753"/>
                <a:gd name="T79" fmla="*/ 23 h 496"/>
                <a:gd name="T80" fmla="*/ 7 w 2753"/>
                <a:gd name="T81" fmla="*/ 28 h 496"/>
                <a:gd name="T82" fmla="*/ 131 w 2753"/>
                <a:gd name="T83" fmla="*/ 4 h 496"/>
                <a:gd name="T84" fmla="*/ 128 w 2753"/>
                <a:gd name="T85" fmla="*/ 5 h 496"/>
                <a:gd name="T86" fmla="*/ 122 w 2753"/>
                <a:gd name="T87" fmla="*/ 5 h 496"/>
                <a:gd name="T88" fmla="*/ 118 w 2753"/>
                <a:gd name="T89" fmla="*/ 1 h 496"/>
                <a:gd name="T90" fmla="*/ 118 w 2753"/>
                <a:gd name="T91" fmla="*/ 6 h 496"/>
                <a:gd name="T92" fmla="*/ 121 w 2753"/>
                <a:gd name="T93" fmla="*/ 5 h 496"/>
                <a:gd name="T94" fmla="*/ 103 w 2753"/>
                <a:gd name="T95" fmla="*/ 8 h 496"/>
                <a:gd name="T96" fmla="*/ 103 w 2753"/>
                <a:gd name="T97" fmla="*/ 11 h 496"/>
                <a:gd name="T98" fmla="*/ 103 w 2753"/>
                <a:gd name="T99" fmla="*/ 5 h 496"/>
                <a:gd name="T100" fmla="*/ 105 w 2753"/>
                <a:gd name="T101" fmla="*/ 8 h 496"/>
                <a:gd name="T102" fmla="*/ 91 w 2753"/>
                <a:gd name="T103" fmla="*/ 0 h 496"/>
                <a:gd name="T104" fmla="*/ 91 w 2753"/>
                <a:gd name="T105" fmla="*/ 12 h 496"/>
                <a:gd name="T106" fmla="*/ 93 w 2753"/>
                <a:gd name="T107" fmla="*/ 6 h 496"/>
                <a:gd name="T108" fmla="*/ 83 w 2753"/>
                <a:gd name="T109" fmla="*/ 7 h 496"/>
                <a:gd name="T110" fmla="*/ 81 w 2753"/>
                <a:gd name="T111" fmla="*/ 4 h 496"/>
                <a:gd name="T112" fmla="*/ 73 w 2753"/>
                <a:gd name="T113" fmla="*/ 7 h 496"/>
                <a:gd name="T114" fmla="*/ 71 w 2753"/>
                <a:gd name="T115" fmla="*/ 1 h 496"/>
                <a:gd name="T116" fmla="*/ 50 w 2753"/>
                <a:gd name="T117" fmla="*/ 10 h 496"/>
                <a:gd name="T118" fmla="*/ 52 w 2753"/>
                <a:gd name="T119" fmla="*/ 8 h 496"/>
                <a:gd name="T120" fmla="*/ 44 w 2753"/>
                <a:gd name="T121" fmla="*/ 3 h 496"/>
                <a:gd name="T122" fmla="*/ 47 w 2753"/>
                <a:gd name="T123" fmla="*/ 3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7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15 w 1400"/>
                <a:gd name="T1" fmla="*/ 32 h 639"/>
                <a:gd name="T2" fmla="*/ 15 w 1400"/>
                <a:gd name="T3" fmla="*/ 28 h 639"/>
                <a:gd name="T4" fmla="*/ 15 w 1400"/>
                <a:gd name="T5" fmla="*/ 24 h 639"/>
                <a:gd name="T6" fmla="*/ 15 w 1400"/>
                <a:gd name="T7" fmla="*/ 20 h 639"/>
                <a:gd name="T8" fmla="*/ 15 w 1400"/>
                <a:gd name="T9" fmla="*/ 20 h 639"/>
                <a:gd name="T10" fmla="*/ 16 w 1400"/>
                <a:gd name="T11" fmla="*/ 20 h 639"/>
                <a:gd name="T12" fmla="*/ 21 w 1400"/>
                <a:gd name="T13" fmla="*/ 20 h 639"/>
                <a:gd name="T14" fmla="*/ 22 w 1400"/>
                <a:gd name="T15" fmla="*/ 19 h 639"/>
                <a:gd name="T16" fmla="*/ 19 w 1400"/>
                <a:gd name="T17" fmla="*/ 13 h 639"/>
                <a:gd name="T18" fmla="*/ 15 w 1400"/>
                <a:gd name="T19" fmla="*/ 6 h 639"/>
                <a:gd name="T20" fmla="*/ 12 w 1400"/>
                <a:gd name="T21" fmla="*/ 0 h 639"/>
                <a:gd name="T22" fmla="*/ 11 w 1400"/>
                <a:gd name="T23" fmla="*/ 0 h 639"/>
                <a:gd name="T24" fmla="*/ 7 w 1400"/>
                <a:gd name="T25" fmla="*/ 6 h 639"/>
                <a:gd name="T26" fmla="*/ 3 w 1400"/>
                <a:gd name="T27" fmla="*/ 13 h 639"/>
                <a:gd name="T28" fmla="*/ 0 w 1400"/>
                <a:gd name="T29" fmla="*/ 19 h 639"/>
                <a:gd name="T30" fmla="*/ 1 w 1400"/>
                <a:gd name="T31" fmla="*/ 20 h 639"/>
                <a:gd name="T32" fmla="*/ 6 w 1400"/>
                <a:gd name="T33" fmla="*/ 20 h 639"/>
                <a:gd name="T34" fmla="*/ 8 w 1400"/>
                <a:gd name="T35" fmla="*/ 20 h 639"/>
                <a:gd name="T36" fmla="*/ 8 w 1400"/>
                <a:gd name="T37" fmla="*/ 26 h 639"/>
                <a:gd name="T38" fmla="*/ 8 w 1400"/>
                <a:gd name="T39" fmla="*/ 33 h 639"/>
                <a:gd name="T40" fmla="*/ 8 w 1400"/>
                <a:gd name="T41" fmla="*/ 39 h 639"/>
                <a:gd name="T42" fmla="*/ 8 w 1400"/>
                <a:gd name="T43" fmla="*/ 39 h 639"/>
                <a:gd name="T44" fmla="*/ 15 w 1400"/>
                <a:gd name="T45" fmla="*/ 39 h 639"/>
                <a:gd name="T46" fmla="*/ 26 w 1400"/>
                <a:gd name="T47" fmla="*/ 39 h 639"/>
                <a:gd name="T48" fmla="*/ 40 w 1400"/>
                <a:gd name="T49" fmla="*/ 39 h 639"/>
                <a:gd name="T50" fmla="*/ 55 w 1400"/>
                <a:gd name="T51" fmla="*/ 39 h 639"/>
                <a:gd name="T52" fmla="*/ 69 w 1400"/>
                <a:gd name="T53" fmla="*/ 39 h 639"/>
                <a:gd name="T54" fmla="*/ 80 w 1400"/>
                <a:gd name="T55" fmla="*/ 39 h 639"/>
                <a:gd name="T56" fmla="*/ 86 w 1400"/>
                <a:gd name="T57" fmla="*/ 39 h 639"/>
                <a:gd name="T58" fmla="*/ 87 w 1400"/>
                <a:gd name="T59" fmla="*/ 38 h 639"/>
                <a:gd name="T60" fmla="*/ 87 w 1400"/>
                <a:gd name="T61" fmla="*/ 33 h 639"/>
                <a:gd name="T62" fmla="*/ 86 w 1400"/>
                <a:gd name="T63" fmla="*/ 32 h 639"/>
                <a:gd name="T64" fmla="*/ 80 w 1400"/>
                <a:gd name="T65" fmla="*/ 32 h 639"/>
                <a:gd name="T66" fmla="*/ 70 w 1400"/>
                <a:gd name="T67" fmla="*/ 32 h 639"/>
                <a:gd name="T68" fmla="*/ 58 w 1400"/>
                <a:gd name="T69" fmla="*/ 32 h 639"/>
                <a:gd name="T70" fmla="*/ 44 w 1400"/>
                <a:gd name="T71" fmla="*/ 32 h 639"/>
                <a:gd name="T72" fmla="*/ 31 w 1400"/>
                <a:gd name="T73" fmla="*/ 32 h 639"/>
                <a:gd name="T74" fmla="*/ 21 w 1400"/>
                <a:gd name="T75" fmla="*/ 32 h 639"/>
                <a:gd name="T76" fmla="*/ 16 w 1400"/>
                <a:gd name="T77" fmla="*/ 32 h 639"/>
                <a:gd name="T78" fmla="*/ 6 w 1400"/>
                <a:gd name="T79" fmla="*/ 16 h 639"/>
                <a:gd name="T80" fmla="*/ 8 w 1400"/>
                <a:gd name="T81" fmla="*/ 11 h 639"/>
                <a:gd name="T82" fmla="*/ 11 w 1400"/>
                <a:gd name="T83" fmla="*/ 7 h 639"/>
                <a:gd name="T84" fmla="*/ 14 w 1400"/>
                <a:gd name="T85" fmla="*/ 11 h 639"/>
                <a:gd name="T86" fmla="*/ 17 w 1400"/>
                <a:gd name="T87" fmla="*/ 16 h 639"/>
                <a:gd name="T88" fmla="*/ 11 w 1400"/>
                <a:gd name="T89" fmla="*/ 16 h 639"/>
                <a:gd name="T90" fmla="*/ 6 w 1400"/>
                <a:gd name="T91" fmla="*/ 16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99 w 2101"/>
                <a:gd name="T1" fmla="*/ 1 h 1421"/>
                <a:gd name="T2" fmla="*/ 97 w 2101"/>
                <a:gd name="T3" fmla="*/ 0 h 1421"/>
                <a:gd name="T4" fmla="*/ 85 w 2101"/>
                <a:gd name="T5" fmla="*/ 5 h 1421"/>
                <a:gd name="T6" fmla="*/ 73 w 2101"/>
                <a:gd name="T7" fmla="*/ 0 h 1421"/>
                <a:gd name="T8" fmla="*/ 71 w 2101"/>
                <a:gd name="T9" fmla="*/ 1 h 1421"/>
                <a:gd name="T10" fmla="*/ 83 w 2101"/>
                <a:gd name="T11" fmla="*/ 7 h 1421"/>
                <a:gd name="T12" fmla="*/ 98 w 2101"/>
                <a:gd name="T13" fmla="*/ 49 h 1421"/>
                <a:gd name="T14" fmla="*/ 103 w 2101"/>
                <a:gd name="T15" fmla="*/ 45 h 1421"/>
                <a:gd name="T16" fmla="*/ 105 w 2101"/>
                <a:gd name="T17" fmla="*/ 40 h 1421"/>
                <a:gd name="T18" fmla="*/ 104 w 2101"/>
                <a:gd name="T19" fmla="*/ 36 h 1421"/>
                <a:gd name="T20" fmla="*/ 97 w 2101"/>
                <a:gd name="T21" fmla="*/ 32 h 1421"/>
                <a:gd name="T22" fmla="*/ 80 w 2101"/>
                <a:gd name="T23" fmla="*/ 27 h 1421"/>
                <a:gd name="T24" fmla="*/ 72 w 2101"/>
                <a:gd name="T25" fmla="*/ 24 h 1421"/>
                <a:gd name="T26" fmla="*/ 70 w 2101"/>
                <a:gd name="T27" fmla="*/ 20 h 1421"/>
                <a:gd name="T28" fmla="*/ 73 w 2101"/>
                <a:gd name="T29" fmla="*/ 16 h 1421"/>
                <a:gd name="T30" fmla="*/ 79 w 2101"/>
                <a:gd name="T31" fmla="*/ 12 h 1421"/>
                <a:gd name="T32" fmla="*/ 90 w 2101"/>
                <a:gd name="T33" fmla="*/ 12 h 1421"/>
                <a:gd name="T34" fmla="*/ 96 w 2101"/>
                <a:gd name="T35" fmla="*/ 14 h 1421"/>
                <a:gd name="T36" fmla="*/ 102 w 2101"/>
                <a:gd name="T37" fmla="*/ 15 h 1421"/>
                <a:gd name="T38" fmla="*/ 97 w 2101"/>
                <a:gd name="T39" fmla="*/ 12 h 1421"/>
                <a:gd name="T40" fmla="*/ 87 w 2101"/>
                <a:gd name="T41" fmla="*/ 10 h 1421"/>
                <a:gd name="T42" fmla="*/ 72 w 2101"/>
                <a:gd name="T43" fmla="*/ 12 h 1421"/>
                <a:gd name="T44" fmla="*/ 69 w 2101"/>
                <a:gd name="T45" fmla="*/ 4 h 1421"/>
                <a:gd name="T46" fmla="*/ 59 w 2101"/>
                <a:gd name="T47" fmla="*/ 0 h 1421"/>
                <a:gd name="T48" fmla="*/ 36 w 2101"/>
                <a:gd name="T49" fmla="*/ 30 h 1421"/>
                <a:gd name="T50" fmla="*/ 22 w 2101"/>
                <a:gd name="T51" fmla="*/ 15 h 1421"/>
                <a:gd name="T52" fmla="*/ 2 w 2101"/>
                <a:gd name="T53" fmla="*/ 0 h 1421"/>
                <a:gd name="T54" fmla="*/ 0 w 2101"/>
                <a:gd name="T55" fmla="*/ 32 h 1421"/>
                <a:gd name="T56" fmla="*/ 5 w 2101"/>
                <a:gd name="T57" fmla="*/ 37 h 1421"/>
                <a:gd name="T58" fmla="*/ 5 w 2101"/>
                <a:gd name="T59" fmla="*/ 4 h 1421"/>
                <a:gd name="T60" fmla="*/ 31 w 2101"/>
                <a:gd name="T61" fmla="*/ 38 h 1421"/>
                <a:gd name="T62" fmla="*/ 24 w 2101"/>
                <a:gd name="T63" fmla="*/ 45 h 1421"/>
                <a:gd name="T64" fmla="*/ 25 w 2101"/>
                <a:gd name="T65" fmla="*/ 78 h 1421"/>
                <a:gd name="T66" fmla="*/ 28 w 2101"/>
                <a:gd name="T67" fmla="*/ 61 h 1421"/>
                <a:gd name="T68" fmla="*/ 37 w 2101"/>
                <a:gd name="T69" fmla="*/ 55 h 1421"/>
                <a:gd name="T70" fmla="*/ 56 w 2101"/>
                <a:gd name="T71" fmla="*/ 79 h 1421"/>
                <a:gd name="T72" fmla="*/ 82 w 2101"/>
                <a:gd name="T73" fmla="*/ 45 h 1421"/>
                <a:gd name="T74" fmla="*/ 83 w 2101"/>
                <a:gd name="T75" fmla="*/ 73 h 1421"/>
                <a:gd name="T76" fmla="*/ 92 w 2101"/>
                <a:gd name="T77" fmla="*/ 77 h 1421"/>
                <a:gd name="T78" fmla="*/ 92 w 2101"/>
                <a:gd name="T79" fmla="*/ 52 h 1421"/>
                <a:gd name="T80" fmla="*/ 105 w 2101"/>
                <a:gd name="T81" fmla="*/ 52 h 1421"/>
                <a:gd name="T82" fmla="*/ 106 w 2101"/>
                <a:gd name="T83" fmla="*/ 83 h 1421"/>
                <a:gd name="T84" fmla="*/ 114 w 2101"/>
                <a:gd name="T85" fmla="*/ 87 h 1421"/>
                <a:gd name="T86" fmla="*/ 114 w 2101"/>
                <a:gd name="T87" fmla="*/ 52 h 1421"/>
                <a:gd name="T88" fmla="*/ 131 w 2101"/>
                <a:gd name="T89" fmla="*/ 52 h 1421"/>
                <a:gd name="T90" fmla="*/ 113 w 2101"/>
                <a:gd name="T91" fmla="*/ 50 h 1421"/>
                <a:gd name="T92" fmla="*/ 92 w 2101"/>
                <a:gd name="T93" fmla="*/ 43 h 1421"/>
                <a:gd name="T94" fmla="*/ 81 w 2101"/>
                <a:gd name="T95" fmla="*/ 41 h 1421"/>
                <a:gd name="T96" fmla="*/ 70 w 2101"/>
                <a:gd name="T97" fmla="*/ 47 h 1421"/>
                <a:gd name="T98" fmla="*/ 62 w 2101"/>
                <a:gd name="T99" fmla="*/ 46 h 1421"/>
                <a:gd name="T100" fmla="*/ 70 w 2101"/>
                <a:gd name="T101" fmla="*/ 50 h 1421"/>
                <a:gd name="T102" fmla="*/ 62 w 2101"/>
                <a:gd name="T103" fmla="*/ 65 h 1421"/>
                <a:gd name="T104" fmla="*/ 54 w 2101"/>
                <a:gd name="T105" fmla="*/ 66 h 1421"/>
                <a:gd name="T106" fmla="*/ 34 w 2101"/>
                <a:gd name="T107" fmla="*/ 38 h 1421"/>
                <a:gd name="T108" fmla="*/ 61 w 2101"/>
                <a:gd name="T109" fmla="*/ 4 h 1421"/>
                <a:gd name="T110" fmla="*/ 61 w 2101"/>
                <a:gd name="T111" fmla="*/ 37 h 1421"/>
                <a:gd name="T112" fmla="*/ 69 w 2101"/>
                <a:gd name="T113" fmla="*/ 34 h 1421"/>
                <a:gd name="T114" fmla="*/ 78 w 2101"/>
                <a:gd name="T115" fmla="*/ 32 h 1421"/>
                <a:gd name="T116" fmla="*/ 91 w 2101"/>
                <a:gd name="T117" fmla="*/ 35 h 1421"/>
                <a:gd name="T118" fmla="*/ 96 w 2101"/>
                <a:gd name="T119" fmla="*/ 39 h 1421"/>
                <a:gd name="T120" fmla="*/ 96 w 2101"/>
                <a:gd name="T121" fmla="*/ 43 h 1421"/>
                <a:gd name="T122" fmla="*/ 95 w 2101"/>
                <a:gd name="T123" fmla="*/ 46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9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6 h 532"/>
                <a:gd name="T2" fmla="*/ 27 w 4304"/>
                <a:gd name="T3" fmla="*/ 5 h 532"/>
                <a:gd name="T4" fmla="*/ 40 w 4304"/>
                <a:gd name="T5" fmla="*/ 17 h 532"/>
                <a:gd name="T6" fmla="*/ 55 w 4304"/>
                <a:gd name="T7" fmla="*/ 13 h 532"/>
                <a:gd name="T8" fmla="*/ 53 w 4304"/>
                <a:gd name="T9" fmla="*/ 3 h 532"/>
                <a:gd name="T10" fmla="*/ 51 w 4304"/>
                <a:gd name="T11" fmla="*/ 9 h 532"/>
                <a:gd name="T12" fmla="*/ 46 w 4304"/>
                <a:gd name="T13" fmla="*/ 13 h 532"/>
                <a:gd name="T14" fmla="*/ 80 w 4304"/>
                <a:gd name="T15" fmla="*/ 3 h 532"/>
                <a:gd name="T16" fmla="*/ 72 w 4304"/>
                <a:gd name="T17" fmla="*/ 12 h 532"/>
                <a:gd name="T18" fmla="*/ 96 w 4304"/>
                <a:gd name="T19" fmla="*/ 12 h 532"/>
                <a:gd name="T20" fmla="*/ 86 w 4304"/>
                <a:gd name="T21" fmla="*/ 3 h 532"/>
                <a:gd name="T22" fmla="*/ 103 w 4304"/>
                <a:gd name="T23" fmla="*/ 14 h 532"/>
                <a:gd name="T24" fmla="*/ 101 w 4304"/>
                <a:gd name="T25" fmla="*/ 4 h 532"/>
                <a:gd name="T26" fmla="*/ 101 w 4304"/>
                <a:gd name="T27" fmla="*/ 6 h 532"/>
                <a:gd name="T28" fmla="*/ 103 w 4304"/>
                <a:gd name="T29" fmla="*/ 17 h 532"/>
                <a:gd name="T30" fmla="*/ 118 w 4304"/>
                <a:gd name="T31" fmla="*/ 17 h 532"/>
                <a:gd name="T32" fmla="*/ 146 w 4304"/>
                <a:gd name="T33" fmla="*/ 17 h 532"/>
                <a:gd name="T34" fmla="*/ 151 w 4304"/>
                <a:gd name="T35" fmla="*/ 4 h 532"/>
                <a:gd name="T36" fmla="*/ 149 w 4304"/>
                <a:gd name="T37" fmla="*/ 5 h 532"/>
                <a:gd name="T38" fmla="*/ 148 w 4304"/>
                <a:gd name="T39" fmla="*/ 15 h 532"/>
                <a:gd name="T40" fmla="*/ 171 w 4304"/>
                <a:gd name="T41" fmla="*/ 10 h 532"/>
                <a:gd name="T42" fmla="*/ 173 w 4304"/>
                <a:gd name="T43" fmla="*/ 5 h 532"/>
                <a:gd name="T44" fmla="*/ 173 w 4304"/>
                <a:gd name="T45" fmla="*/ 10 h 532"/>
                <a:gd name="T46" fmla="*/ 164 w 4304"/>
                <a:gd name="T47" fmla="*/ 11 h 532"/>
                <a:gd name="T48" fmla="*/ 184 w 4304"/>
                <a:gd name="T49" fmla="*/ 10 h 532"/>
                <a:gd name="T50" fmla="*/ 191 w 4304"/>
                <a:gd name="T51" fmla="*/ 13 h 532"/>
                <a:gd name="T52" fmla="*/ 203 w 4304"/>
                <a:gd name="T53" fmla="*/ 9 h 532"/>
                <a:gd name="T54" fmla="*/ 194 w 4304"/>
                <a:gd name="T55" fmla="*/ 5 h 532"/>
                <a:gd name="T56" fmla="*/ 202 w 4304"/>
                <a:gd name="T57" fmla="*/ 12 h 532"/>
                <a:gd name="T58" fmla="*/ 222 w 4304"/>
                <a:gd name="T59" fmla="*/ 14 h 532"/>
                <a:gd name="T60" fmla="*/ 221 w 4304"/>
                <a:gd name="T61" fmla="*/ 4 h 532"/>
                <a:gd name="T62" fmla="*/ 221 w 4304"/>
                <a:gd name="T63" fmla="*/ 6 h 532"/>
                <a:gd name="T64" fmla="*/ 223 w 4304"/>
                <a:gd name="T65" fmla="*/ 17 h 532"/>
                <a:gd name="T66" fmla="*/ 238 w 4304"/>
                <a:gd name="T67" fmla="*/ 17 h 532"/>
                <a:gd name="T68" fmla="*/ 262 w 4304"/>
                <a:gd name="T69" fmla="*/ 3 h 532"/>
                <a:gd name="T70" fmla="*/ 269 w 4304"/>
                <a:gd name="T71" fmla="*/ 17 h 532"/>
                <a:gd name="T72" fmla="*/ 31 w 4304"/>
                <a:gd name="T73" fmla="*/ 33 h 532"/>
                <a:gd name="T74" fmla="*/ 43 w 4304"/>
                <a:gd name="T75" fmla="*/ 33 h 532"/>
                <a:gd name="T76" fmla="*/ 51 w 4304"/>
                <a:gd name="T77" fmla="*/ 26 h 532"/>
                <a:gd name="T78" fmla="*/ 65 w 4304"/>
                <a:gd name="T79" fmla="*/ 33 h 532"/>
                <a:gd name="T80" fmla="*/ 66 w 4304"/>
                <a:gd name="T81" fmla="*/ 31 h 532"/>
                <a:gd name="T82" fmla="*/ 71 w 4304"/>
                <a:gd name="T83" fmla="*/ 25 h 532"/>
                <a:gd name="T84" fmla="*/ 82 w 4304"/>
                <a:gd name="T85" fmla="*/ 23 h 532"/>
                <a:gd name="T86" fmla="*/ 85 w 4304"/>
                <a:gd name="T87" fmla="*/ 21 h 532"/>
                <a:gd name="T88" fmla="*/ 98 w 4304"/>
                <a:gd name="T89" fmla="*/ 33 h 532"/>
                <a:gd name="T90" fmla="*/ 113 w 4304"/>
                <a:gd name="T91" fmla="*/ 24 h 532"/>
                <a:gd name="T92" fmla="*/ 137 w 4304"/>
                <a:gd name="T93" fmla="*/ 22 h 532"/>
                <a:gd name="T94" fmla="*/ 136 w 4304"/>
                <a:gd name="T95" fmla="*/ 31 h 532"/>
                <a:gd name="T96" fmla="*/ 147 w 4304"/>
                <a:gd name="T97" fmla="*/ 24 h 532"/>
                <a:gd name="T98" fmla="*/ 163 w 4304"/>
                <a:gd name="T99" fmla="*/ 22 h 532"/>
                <a:gd name="T100" fmla="*/ 163 w 4304"/>
                <a:gd name="T101" fmla="*/ 24 h 532"/>
                <a:gd name="T102" fmla="*/ 160 w 4304"/>
                <a:gd name="T103" fmla="*/ 33 h 532"/>
                <a:gd name="T104" fmla="*/ 170 w 4304"/>
                <a:gd name="T105" fmla="*/ 27 h 532"/>
                <a:gd name="T106" fmla="*/ 185 w 4304"/>
                <a:gd name="T107" fmla="*/ 21 h 532"/>
                <a:gd name="T108" fmla="*/ 197 w 4304"/>
                <a:gd name="T109" fmla="*/ 33 h 532"/>
                <a:gd name="T110" fmla="*/ 191 w 4304"/>
                <a:gd name="T111" fmla="*/ 29 h 532"/>
                <a:gd name="T112" fmla="*/ 204 w 4304"/>
                <a:gd name="T113" fmla="*/ 22 h 532"/>
                <a:gd name="T114" fmla="*/ 204 w 4304"/>
                <a:gd name="T115" fmla="*/ 27 h 532"/>
                <a:gd name="T116" fmla="*/ 223 w 4304"/>
                <a:gd name="T117" fmla="*/ 22 h 532"/>
                <a:gd name="T118" fmla="*/ 224 w 4304"/>
                <a:gd name="T119" fmla="*/ 24 h 532"/>
                <a:gd name="T120" fmla="*/ 220 w 4304"/>
                <a:gd name="T121" fmla="*/ 33 h 532"/>
                <a:gd name="T122" fmla="*/ 232 w 4304"/>
                <a:gd name="T123" fmla="*/ 31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0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35 w 1529"/>
                <a:gd name="T1" fmla="*/ 36 h 1275"/>
                <a:gd name="T2" fmla="*/ 53 w 1529"/>
                <a:gd name="T3" fmla="*/ 36 h 1275"/>
                <a:gd name="T4" fmla="*/ 53 w 1529"/>
                <a:gd name="T5" fmla="*/ 27 h 1275"/>
                <a:gd name="T6" fmla="*/ 26 w 1529"/>
                <a:gd name="T7" fmla="*/ 27 h 1275"/>
                <a:gd name="T8" fmla="*/ 26 w 1529"/>
                <a:gd name="T9" fmla="*/ 54 h 1275"/>
                <a:gd name="T10" fmla="*/ 70 w 1529"/>
                <a:gd name="T11" fmla="*/ 54 h 1275"/>
                <a:gd name="T12" fmla="*/ 70 w 1529"/>
                <a:gd name="T13" fmla="*/ 9 h 1275"/>
                <a:gd name="T14" fmla="*/ 8 w 1529"/>
                <a:gd name="T15" fmla="*/ 9 h 1275"/>
                <a:gd name="T16" fmla="*/ 8 w 1529"/>
                <a:gd name="T17" fmla="*/ 72 h 1275"/>
                <a:gd name="T18" fmla="*/ 86 w 1529"/>
                <a:gd name="T19" fmla="*/ 72 h 1275"/>
                <a:gd name="T20" fmla="*/ 86 w 1529"/>
                <a:gd name="T21" fmla="*/ 1 h 1275"/>
                <a:gd name="T22" fmla="*/ 95 w 1529"/>
                <a:gd name="T23" fmla="*/ 1 h 1275"/>
                <a:gd name="T24" fmla="*/ 95 w 1529"/>
                <a:gd name="T25" fmla="*/ 80 h 1275"/>
                <a:gd name="T26" fmla="*/ 0 w 1529"/>
                <a:gd name="T27" fmla="*/ 80 h 1275"/>
                <a:gd name="T28" fmla="*/ 0 w 1529"/>
                <a:gd name="T29" fmla="*/ 80 h 1275"/>
                <a:gd name="T30" fmla="*/ 0 w 1529"/>
                <a:gd name="T31" fmla="*/ 0 h 1275"/>
                <a:gd name="T32" fmla="*/ 79 w 1529"/>
                <a:gd name="T33" fmla="*/ 0 h 1275"/>
                <a:gd name="T34" fmla="*/ 79 w 1529"/>
                <a:gd name="T35" fmla="*/ 4 h 1275"/>
                <a:gd name="T36" fmla="*/ 79 w 1529"/>
                <a:gd name="T37" fmla="*/ 8 h 1275"/>
                <a:gd name="T38" fmla="*/ 79 w 1529"/>
                <a:gd name="T39" fmla="*/ 12 h 1275"/>
                <a:gd name="T40" fmla="*/ 79 w 1529"/>
                <a:gd name="T41" fmla="*/ 16 h 1275"/>
                <a:gd name="T42" fmla="*/ 79 w 1529"/>
                <a:gd name="T43" fmla="*/ 20 h 1275"/>
                <a:gd name="T44" fmla="*/ 79 w 1529"/>
                <a:gd name="T45" fmla="*/ 24 h 1275"/>
                <a:gd name="T46" fmla="*/ 79 w 1529"/>
                <a:gd name="T47" fmla="*/ 28 h 1275"/>
                <a:gd name="T48" fmla="*/ 79 w 1529"/>
                <a:gd name="T49" fmla="*/ 32 h 1275"/>
                <a:gd name="T50" fmla="*/ 79 w 1529"/>
                <a:gd name="T51" fmla="*/ 35 h 1275"/>
                <a:gd name="T52" fmla="*/ 79 w 1529"/>
                <a:gd name="T53" fmla="*/ 39 h 1275"/>
                <a:gd name="T54" fmla="*/ 79 w 1529"/>
                <a:gd name="T55" fmla="*/ 43 h 1275"/>
                <a:gd name="T56" fmla="*/ 79 w 1529"/>
                <a:gd name="T57" fmla="*/ 47 h 1275"/>
                <a:gd name="T58" fmla="*/ 79 w 1529"/>
                <a:gd name="T59" fmla="*/ 51 h 1275"/>
                <a:gd name="T60" fmla="*/ 79 w 1529"/>
                <a:gd name="T61" fmla="*/ 55 h 1275"/>
                <a:gd name="T62" fmla="*/ 79 w 1529"/>
                <a:gd name="T63" fmla="*/ 59 h 1275"/>
                <a:gd name="T64" fmla="*/ 79 w 1529"/>
                <a:gd name="T65" fmla="*/ 63 h 1275"/>
                <a:gd name="T66" fmla="*/ 75 w 1529"/>
                <a:gd name="T67" fmla="*/ 63 h 1275"/>
                <a:gd name="T68" fmla="*/ 71 w 1529"/>
                <a:gd name="T69" fmla="*/ 63 h 1275"/>
                <a:gd name="T70" fmla="*/ 67 w 1529"/>
                <a:gd name="T71" fmla="*/ 63 h 1275"/>
                <a:gd name="T72" fmla="*/ 64 w 1529"/>
                <a:gd name="T73" fmla="*/ 63 h 1275"/>
                <a:gd name="T74" fmla="*/ 60 w 1529"/>
                <a:gd name="T75" fmla="*/ 63 h 1275"/>
                <a:gd name="T76" fmla="*/ 56 w 1529"/>
                <a:gd name="T77" fmla="*/ 63 h 1275"/>
                <a:gd name="T78" fmla="*/ 52 w 1529"/>
                <a:gd name="T79" fmla="*/ 63 h 1275"/>
                <a:gd name="T80" fmla="*/ 48 w 1529"/>
                <a:gd name="T81" fmla="*/ 63 h 1275"/>
                <a:gd name="T82" fmla="*/ 44 w 1529"/>
                <a:gd name="T83" fmla="*/ 63 h 1275"/>
                <a:gd name="T84" fmla="*/ 40 w 1529"/>
                <a:gd name="T85" fmla="*/ 63 h 1275"/>
                <a:gd name="T86" fmla="*/ 37 w 1529"/>
                <a:gd name="T87" fmla="*/ 63 h 1275"/>
                <a:gd name="T88" fmla="*/ 33 w 1529"/>
                <a:gd name="T89" fmla="*/ 63 h 1275"/>
                <a:gd name="T90" fmla="*/ 29 w 1529"/>
                <a:gd name="T91" fmla="*/ 63 h 1275"/>
                <a:gd name="T92" fmla="*/ 25 w 1529"/>
                <a:gd name="T93" fmla="*/ 63 h 1275"/>
                <a:gd name="T94" fmla="*/ 21 w 1529"/>
                <a:gd name="T95" fmla="*/ 63 h 1275"/>
                <a:gd name="T96" fmla="*/ 17 w 1529"/>
                <a:gd name="T97" fmla="*/ 63 h 1275"/>
                <a:gd name="T98" fmla="*/ 17 w 1529"/>
                <a:gd name="T99" fmla="*/ 57 h 1275"/>
                <a:gd name="T100" fmla="*/ 17 w 1529"/>
                <a:gd name="T101" fmla="*/ 51 h 1275"/>
                <a:gd name="T102" fmla="*/ 17 w 1529"/>
                <a:gd name="T103" fmla="*/ 46 h 1275"/>
                <a:gd name="T104" fmla="*/ 17 w 1529"/>
                <a:gd name="T105" fmla="*/ 40 h 1275"/>
                <a:gd name="T106" fmla="*/ 17 w 1529"/>
                <a:gd name="T107" fmla="*/ 35 h 1275"/>
                <a:gd name="T108" fmla="*/ 17 w 1529"/>
                <a:gd name="T109" fmla="*/ 29 h 1275"/>
                <a:gd name="T110" fmla="*/ 17 w 1529"/>
                <a:gd name="T111" fmla="*/ 23 h 1275"/>
                <a:gd name="T112" fmla="*/ 17 w 1529"/>
                <a:gd name="T113" fmla="*/ 18 h 1275"/>
                <a:gd name="T114" fmla="*/ 61 w 1529"/>
                <a:gd name="T115" fmla="*/ 18 h 1275"/>
                <a:gd name="T116" fmla="*/ 61 w 1529"/>
                <a:gd name="T117" fmla="*/ 45 h 1275"/>
                <a:gd name="T118" fmla="*/ 35 w 1529"/>
                <a:gd name="T119" fmla="*/ 45 h 1275"/>
                <a:gd name="T120" fmla="*/ 35 w 1529"/>
                <a:gd name="T121" fmla="*/ 36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61 w 2467"/>
                <a:gd name="T1" fmla="*/ 5 h 262"/>
                <a:gd name="T2" fmla="*/ 59 w 2467"/>
                <a:gd name="T3" fmla="*/ 3 h 262"/>
                <a:gd name="T4" fmla="*/ 61 w 2467"/>
                <a:gd name="T5" fmla="*/ 13 h 262"/>
                <a:gd name="T6" fmla="*/ 46 w 2467"/>
                <a:gd name="T7" fmla="*/ 13 h 262"/>
                <a:gd name="T8" fmla="*/ 41 w 2467"/>
                <a:gd name="T9" fmla="*/ 10 h 262"/>
                <a:gd name="T10" fmla="*/ 42 w 2467"/>
                <a:gd name="T11" fmla="*/ 10 h 262"/>
                <a:gd name="T12" fmla="*/ 39 w 2467"/>
                <a:gd name="T13" fmla="*/ 4 h 262"/>
                <a:gd name="T14" fmla="*/ 43 w 2467"/>
                <a:gd name="T15" fmla="*/ 5 h 262"/>
                <a:gd name="T16" fmla="*/ 43 w 2467"/>
                <a:gd name="T17" fmla="*/ 7 h 262"/>
                <a:gd name="T18" fmla="*/ 42 w 2467"/>
                <a:gd name="T19" fmla="*/ 13 h 262"/>
                <a:gd name="T20" fmla="*/ 33 w 2467"/>
                <a:gd name="T21" fmla="*/ 1 h 262"/>
                <a:gd name="T22" fmla="*/ 35 w 2467"/>
                <a:gd name="T23" fmla="*/ 11 h 262"/>
                <a:gd name="T24" fmla="*/ 31 w 2467"/>
                <a:gd name="T25" fmla="*/ 5 h 262"/>
                <a:gd name="T26" fmla="*/ 37 w 2467"/>
                <a:gd name="T27" fmla="*/ 4 h 262"/>
                <a:gd name="T28" fmla="*/ 33 w 2467"/>
                <a:gd name="T29" fmla="*/ 6 h 262"/>
                <a:gd name="T30" fmla="*/ 37 w 2467"/>
                <a:gd name="T31" fmla="*/ 12 h 262"/>
                <a:gd name="T32" fmla="*/ 28 w 2467"/>
                <a:gd name="T33" fmla="*/ 3 h 262"/>
                <a:gd name="T34" fmla="*/ 24 w 2467"/>
                <a:gd name="T35" fmla="*/ 14 h 262"/>
                <a:gd name="T36" fmla="*/ 21 w 2467"/>
                <a:gd name="T37" fmla="*/ 13 h 262"/>
                <a:gd name="T38" fmla="*/ 1 w 2467"/>
                <a:gd name="T39" fmla="*/ 11 h 262"/>
                <a:gd name="T40" fmla="*/ 5 w 2467"/>
                <a:gd name="T41" fmla="*/ 6 h 262"/>
                <a:gd name="T42" fmla="*/ 1 w 2467"/>
                <a:gd name="T43" fmla="*/ 5 h 262"/>
                <a:gd name="T44" fmla="*/ 7 w 2467"/>
                <a:gd name="T45" fmla="*/ 4 h 262"/>
                <a:gd name="T46" fmla="*/ 3 w 2467"/>
                <a:gd name="T47" fmla="*/ 10 h 262"/>
                <a:gd name="T48" fmla="*/ 5 w 2467"/>
                <a:gd name="T49" fmla="*/ 8 h 262"/>
                <a:gd name="T50" fmla="*/ 147 w 2467"/>
                <a:gd name="T51" fmla="*/ 11 h 262"/>
                <a:gd name="T52" fmla="*/ 152 w 2467"/>
                <a:gd name="T53" fmla="*/ 5 h 262"/>
                <a:gd name="T54" fmla="*/ 147 w 2467"/>
                <a:gd name="T55" fmla="*/ 5 h 262"/>
                <a:gd name="T56" fmla="*/ 154 w 2467"/>
                <a:gd name="T57" fmla="*/ 5 h 262"/>
                <a:gd name="T58" fmla="*/ 150 w 2467"/>
                <a:gd name="T59" fmla="*/ 10 h 262"/>
                <a:gd name="T60" fmla="*/ 143 w 2467"/>
                <a:gd name="T61" fmla="*/ 13 h 262"/>
                <a:gd name="T62" fmla="*/ 139 w 2467"/>
                <a:gd name="T63" fmla="*/ 11 h 262"/>
                <a:gd name="T64" fmla="*/ 135 w 2467"/>
                <a:gd name="T65" fmla="*/ 4 h 262"/>
                <a:gd name="T66" fmla="*/ 141 w 2467"/>
                <a:gd name="T67" fmla="*/ 11 h 262"/>
                <a:gd name="T68" fmla="*/ 126 w 2467"/>
                <a:gd name="T69" fmla="*/ 1 h 262"/>
                <a:gd name="T70" fmla="*/ 120 w 2467"/>
                <a:gd name="T71" fmla="*/ 2 h 262"/>
                <a:gd name="T72" fmla="*/ 122 w 2467"/>
                <a:gd name="T73" fmla="*/ 11 h 262"/>
                <a:gd name="T74" fmla="*/ 118 w 2467"/>
                <a:gd name="T75" fmla="*/ 6 h 262"/>
                <a:gd name="T76" fmla="*/ 124 w 2467"/>
                <a:gd name="T77" fmla="*/ 4 h 262"/>
                <a:gd name="T78" fmla="*/ 120 w 2467"/>
                <a:gd name="T79" fmla="*/ 5 h 262"/>
                <a:gd name="T80" fmla="*/ 124 w 2467"/>
                <a:gd name="T81" fmla="*/ 12 h 262"/>
                <a:gd name="T82" fmla="*/ 118 w 2467"/>
                <a:gd name="T83" fmla="*/ 10 h 262"/>
                <a:gd name="T84" fmla="*/ 105 w 2467"/>
                <a:gd name="T85" fmla="*/ 13 h 262"/>
                <a:gd name="T86" fmla="*/ 108 w 2467"/>
                <a:gd name="T87" fmla="*/ 7 h 262"/>
                <a:gd name="T88" fmla="*/ 107 w 2467"/>
                <a:gd name="T89" fmla="*/ 6 h 262"/>
                <a:gd name="T90" fmla="*/ 110 w 2467"/>
                <a:gd name="T91" fmla="*/ 3 h 262"/>
                <a:gd name="T92" fmla="*/ 108 w 2467"/>
                <a:gd name="T93" fmla="*/ 9 h 262"/>
                <a:gd name="T94" fmla="*/ 108 w 2467"/>
                <a:gd name="T95" fmla="*/ 11 h 262"/>
                <a:gd name="T96" fmla="*/ 101 w 2467"/>
                <a:gd name="T97" fmla="*/ 3 h 262"/>
                <a:gd name="T98" fmla="*/ 99 w 2467"/>
                <a:gd name="T99" fmla="*/ 5 h 262"/>
                <a:gd name="T100" fmla="*/ 94 w 2467"/>
                <a:gd name="T101" fmla="*/ 3 h 262"/>
                <a:gd name="T102" fmla="*/ 84 w 2467"/>
                <a:gd name="T103" fmla="*/ 10 h 262"/>
                <a:gd name="T104" fmla="*/ 86 w 2467"/>
                <a:gd name="T105" fmla="*/ 5 h 262"/>
                <a:gd name="T106" fmla="*/ 86 w 2467"/>
                <a:gd name="T107" fmla="*/ 3 h 262"/>
                <a:gd name="T108" fmla="*/ 85 w 2467"/>
                <a:gd name="T109" fmla="*/ 13 h 262"/>
                <a:gd name="T110" fmla="*/ 77 w 2467"/>
                <a:gd name="T111" fmla="*/ 11 h 262"/>
                <a:gd name="T112" fmla="*/ 76 w 2467"/>
                <a:gd name="T113" fmla="*/ 5 h 262"/>
                <a:gd name="T114" fmla="*/ 79 w 2467"/>
                <a:gd name="T115" fmla="*/ 3 h 262"/>
                <a:gd name="T116" fmla="*/ 78 w 2467"/>
                <a:gd name="T117" fmla="*/ 13 h 262"/>
                <a:gd name="T118" fmla="*/ 68 w 2467"/>
                <a:gd name="T119" fmla="*/ 13 h 262"/>
                <a:gd name="T120" fmla="*/ 66 w 2467"/>
                <a:gd name="T121" fmla="*/ 4 h 262"/>
                <a:gd name="T122" fmla="*/ 68 w 2467"/>
                <a:gd name="T123" fmla="*/ 10 h 262"/>
                <a:gd name="T124" fmla="*/ 69 w 2467"/>
                <a:gd name="T125" fmla="*/ 6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2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123 w 2131"/>
                <a:gd name="T1" fmla="*/ 3 h 263"/>
                <a:gd name="T2" fmla="*/ 126 w 2131"/>
                <a:gd name="T3" fmla="*/ 4 h 263"/>
                <a:gd name="T4" fmla="*/ 123 w 2131"/>
                <a:gd name="T5" fmla="*/ 5 h 263"/>
                <a:gd name="T6" fmla="*/ 115 w 2131"/>
                <a:gd name="T7" fmla="*/ 13 h 263"/>
                <a:gd name="T8" fmla="*/ 111 w 2131"/>
                <a:gd name="T9" fmla="*/ 10 h 263"/>
                <a:gd name="T10" fmla="*/ 116 w 2131"/>
                <a:gd name="T11" fmla="*/ 6 h 263"/>
                <a:gd name="T12" fmla="*/ 114 w 2131"/>
                <a:gd name="T13" fmla="*/ 6 h 263"/>
                <a:gd name="T14" fmla="*/ 115 w 2131"/>
                <a:gd name="T15" fmla="*/ 3 h 263"/>
                <a:gd name="T16" fmla="*/ 119 w 2131"/>
                <a:gd name="T17" fmla="*/ 12 h 263"/>
                <a:gd name="T18" fmla="*/ 114 w 2131"/>
                <a:gd name="T19" fmla="*/ 11 h 263"/>
                <a:gd name="T20" fmla="*/ 116 w 2131"/>
                <a:gd name="T21" fmla="*/ 8 h 263"/>
                <a:gd name="T22" fmla="*/ 103 w 2131"/>
                <a:gd name="T23" fmla="*/ 13 h 263"/>
                <a:gd name="T24" fmla="*/ 93 w 2131"/>
                <a:gd name="T25" fmla="*/ 3 h 263"/>
                <a:gd name="T26" fmla="*/ 96 w 2131"/>
                <a:gd name="T27" fmla="*/ 4 h 263"/>
                <a:gd name="T28" fmla="*/ 93 w 2131"/>
                <a:gd name="T29" fmla="*/ 5 h 263"/>
                <a:gd name="T30" fmla="*/ 84 w 2131"/>
                <a:gd name="T31" fmla="*/ 13 h 263"/>
                <a:gd name="T32" fmla="*/ 82 w 2131"/>
                <a:gd name="T33" fmla="*/ 4 h 263"/>
                <a:gd name="T34" fmla="*/ 86 w 2131"/>
                <a:gd name="T35" fmla="*/ 13 h 263"/>
                <a:gd name="T36" fmla="*/ 86 w 2131"/>
                <a:gd name="T37" fmla="*/ 11 h 263"/>
                <a:gd name="T38" fmla="*/ 85 w 2131"/>
                <a:gd name="T39" fmla="*/ 5 h 263"/>
                <a:gd name="T40" fmla="*/ 77 w 2131"/>
                <a:gd name="T41" fmla="*/ 11 h 263"/>
                <a:gd name="T42" fmla="*/ 76 w 2131"/>
                <a:gd name="T43" fmla="*/ 6 h 263"/>
                <a:gd name="T44" fmla="*/ 78 w 2131"/>
                <a:gd name="T45" fmla="*/ 3 h 263"/>
                <a:gd name="T46" fmla="*/ 78 w 2131"/>
                <a:gd name="T47" fmla="*/ 13 h 263"/>
                <a:gd name="T48" fmla="*/ 67 w 2131"/>
                <a:gd name="T49" fmla="*/ 10 h 263"/>
                <a:gd name="T50" fmla="*/ 69 w 2131"/>
                <a:gd name="T51" fmla="*/ 6 h 263"/>
                <a:gd name="T52" fmla="*/ 65 w 2131"/>
                <a:gd name="T53" fmla="*/ 3 h 263"/>
                <a:gd name="T54" fmla="*/ 71 w 2131"/>
                <a:gd name="T55" fmla="*/ 3 h 263"/>
                <a:gd name="T56" fmla="*/ 70 w 2131"/>
                <a:gd name="T57" fmla="*/ 13 h 263"/>
                <a:gd name="T58" fmla="*/ 54 w 2131"/>
                <a:gd name="T59" fmla="*/ 13 h 263"/>
                <a:gd name="T60" fmla="*/ 50 w 2131"/>
                <a:gd name="T61" fmla="*/ 10 h 263"/>
                <a:gd name="T62" fmla="*/ 55 w 2131"/>
                <a:gd name="T63" fmla="*/ 6 h 263"/>
                <a:gd name="T64" fmla="*/ 53 w 2131"/>
                <a:gd name="T65" fmla="*/ 6 h 263"/>
                <a:gd name="T66" fmla="*/ 54 w 2131"/>
                <a:gd name="T67" fmla="*/ 3 h 263"/>
                <a:gd name="T68" fmla="*/ 58 w 2131"/>
                <a:gd name="T69" fmla="*/ 12 h 263"/>
                <a:gd name="T70" fmla="*/ 53 w 2131"/>
                <a:gd name="T71" fmla="*/ 11 h 263"/>
                <a:gd name="T72" fmla="*/ 55 w 2131"/>
                <a:gd name="T73" fmla="*/ 8 h 263"/>
                <a:gd name="T74" fmla="*/ 41 w 2131"/>
                <a:gd name="T75" fmla="*/ 10 h 263"/>
                <a:gd name="T76" fmla="*/ 39 w 2131"/>
                <a:gd name="T77" fmla="*/ 6 h 263"/>
                <a:gd name="T78" fmla="*/ 41 w 2131"/>
                <a:gd name="T79" fmla="*/ 3 h 263"/>
                <a:gd name="T80" fmla="*/ 43 w 2131"/>
                <a:gd name="T81" fmla="*/ 12 h 263"/>
                <a:gd name="T82" fmla="*/ 39 w 2131"/>
                <a:gd name="T83" fmla="*/ 13 h 263"/>
                <a:gd name="T84" fmla="*/ 31 w 2131"/>
                <a:gd name="T85" fmla="*/ 5 h 263"/>
                <a:gd name="T86" fmla="*/ 32 w 2131"/>
                <a:gd name="T87" fmla="*/ 11 h 263"/>
                <a:gd name="T88" fmla="*/ 34 w 2131"/>
                <a:gd name="T89" fmla="*/ 13 h 263"/>
                <a:gd name="T90" fmla="*/ 28 w 2131"/>
                <a:gd name="T91" fmla="*/ 10 h 263"/>
                <a:gd name="T92" fmla="*/ 33 w 2131"/>
                <a:gd name="T93" fmla="*/ 3 h 263"/>
                <a:gd name="T94" fmla="*/ 23 w 2131"/>
                <a:gd name="T95" fmla="*/ 2 h 263"/>
                <a:gd name="T96" fmla="*/ 27 w 2131"/>
                <a:gd name="T97" fmla="*/ 13 h 263"/>
                <a:gd name="T98" fmla="*/ 14 w 2131"/>
                <a:gd name="T99" fmla="*/ 13 h 263"/>
                <a:gd name="T100" fmla="*/ 17 w 2131"/>
                <a:gd name="T101" fmla="*/ 11 h 263"/>
                <a:gd name="T102" fmla="*/ 9 w 2131"/>
                <a:gd name="T103" fmla="*/ 13 h 263"/>
                <a:gd name="T104" fmla="*/ 5 w 2131"/>
                <a:gd name="T105" fmla="*/ 11 h 263"/>
                <a:gd name="T106" fmla="*/ 1 w 2131"/>
                <a:gd name="T107" fmla="*/ 7 h 263"/>
                <a:gd name="T108" fmla="*/ 3 w 2131"/>
                <a:gd name="T109" fmla="*/ 3 h 263"/>
                <a:gd name="T110" fmla="*/ 5 w 2131"/>
                <a:gd name="T111" fmla="*/ 6 h 263"/>
                <a:gd name="T112" fmla="*/ 3 w 2131"/>
                <a:gd name="T113" fmla="*/ 6 h 263"/>
                <a:gd name="T114" fmla="*/ 7 w 2131"/>
                <a:gd name="T115" fmla="*/ 12 h 263"/>
                <a:gd name="T116" fmla="*/ 1 w 2131"/>
                <a:gd name="T117" fmla="*/ 11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3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60 w 2582"/>
                <a:gd name="T1" fmla="*/ 15 h 254"/>
                <a:gd name="T2" fmla="*/ 151 w 2582"/>
                <a:gd name="T3" fmla="*/ 14 h 254"/>
                <a:gd name="T4" fmla="*/ 154 w 2582"/>
                <a:gd name="T5" fmla="*/ 4 h 254"/>
                <a:gd name="T6" fmla="*/ 142 w 2582"/>
                <a:gd name="T7" fmla="*/ 13 h 254"/>
                <a:gd name="T8" fmla="*/ 146 w 2582"/>
                <a:gd name="T9" fmla="*/ 5 h 254"/>
                <a:gd name="T10" fmla="*/ 145 w 2582"/>
                <a:gd name="T11" fmla="*/ 12 h 254"/>
                <a:gd name="T12" fmla="*/ 144 w 2582"/>
                <a:gd name="T13" fmla="*/ 7 h 254"/>
                <a:gd name="T14" fmla="*/ 137 w 2582"/>
                <a:gd name="T15" fmla="*/ 6 h 254"/>
                <a:gd name="T16" fmla="*/ 137 w 2582"/>
                <a:gd name="T17" fmla="*/ 4 h 254"/>
                <a:gd name="T18" fmla="*/ 137 w 2582"/>
                <a:gd name="T19" fmla="*/ 14 h 254"/>
                <a:gd name="T20" fmla="*/ 130 w 2582"/>
                <a:gd name="T21" fmla="*/ 4 h 254"/>
                <a:gd name="T22" fmla="*/ 126 w 2582"/>
                <a:gd name="T23" fmla="*/ 7 h 254"/>
                <a:gd name="T24" fmla="*/ 118 w 2582"/>
                <a:gd name="T25" fmla="*/ 14 h 254"/>
                <a:gd name="T26" fmla="*/ 119 w 2582"/>
                <a:gd name="T27" fmla="*/ 4 h 254"/>
                <a:gd name="T28" fmla="*/ 119 w 2582"/>
                <a:gd name="T29" fmla="*/ 6 h 254"/>
                <a:gd name="T30" fmla="*/ 119 w 2582"/>
                <a:gd name="T31" fmla="*/ 12 h 254"/>
                <a:gd name="T32" fmla="*/ 111 w 2582"/>
                <a:gd name="T33" fmla="*/ 12 h 254"/>
                <a:gd name="T34" fmla="*/ 110 w 2582"/>
                <a:gd name="T35" fmla="*/ 7 h 254"/>
                <a:gd name="T36" fmla="*/ 113 w 2582"/>
                <a:gd name="T37" fmla="*/ 5 h 254"/>
                <a:gd name="T38" fmla="*/ 110 w 2582"/>
                <a:gd name="T39" fmla="*/ 14 h 254"/>
                <a:gd name="T40" fmla="*/ 102 w 2582"/>
                <a:gd name="T41" fmla="*/ 12 h 254"/>
                <a:gd name="T42" fmla="*/ 99 w 2582"/>
                <a:gd name="T43" fmla="*/ 5 h 254"/>
                <a:gd name="T44" fmla="*/ 105 w 2582"/>
                <a:gd name="T45" fmla="*/ 13 h 254"/>
                <a:gd name="T46" fmla="*/ 88 w 2582"/>
                <a:gd name="T47" fmla="*/ 14 h 254"/>
                <a:gd name="T48" fmla="*/ 84 w 2582"/>
                <a:gd name="T49" fmla="*/ 9 h 254"/>
                <a:gd name="T50" fmla="*/ 88 w 2582"/>
                <a:gd name="T51" fmla="*/ 6 h 254"/>
                <a:gd name="T52" fmla="*/ 87 w 2582"/>
                <a:gd name="T53" fmla="*/ 4 h 254"/>
                <a:gd name="T54" fmla="*/ 89 w 2582"/>
                <a:gd name="T55" fmla="*/ 14 h 254"/>
                <a:gd name="T56" fmla="*/ 88 w 2582"/>
                <a:gd name="T57" fmla="*/ 12 h 254"/>
                <a:gd name="T58" fmla="*/ 75 w 2582"/>
                <a:gd name="T59" fmla="*/ 12 h 254"/>
                <a:gd name="T60" fmla="*/ 75 w 2582"/>
                <a:gd name="T61" fmla="*/ 7 h 254"/>
                <a:gd name="T62" fmla="*/ 79 w 2582"/>
                <a:gd name="T63" fmla="*/ 6 h 254"/>
                <a:gd name="T64" fmla="*/ 72 w 2582"/>
                <a:gd name="T65" fmla="*/ 12 h 254"/>
                <a:gd name="T66" fmla="*/ 62 w 2582"/>
                <a:gd name="T67" fmla="*/ 1 h 254"/>
                <a:gd name="T68" fmla="*/ 59 w 2582"/>
                <a:gd name="T69" fmla="*/ 12 h 254"/>
                <a:gd name="T70" fmla="*/ 55 w 2582"/>
                <a:gd name="T71" fmla="*/ 7 h 254"/>
                <a:gd name="T72" fmla="*/ 61 w 2582"/>
                <a:gd name="T73" fmla="*/ 5 h 254"/>
                <a:gd name="T74" fmla="*/ 57 w 2582"/>
                <a:gd name="T75" fmla="*/ 7 h 254"/>
                <a:gd name="T76" fmla="*/ 60 w 2582"/>
                <a:gd name="T77" fmla="*/ 14 h 254"/>
                <a:gd name="T78" fmla="*/ 45 w 2582"/>
                <a:gd name="T79" fmla="*/ 14 h 254"/>
                <a:gd name="T80" fmla="*/ 42 w 2582"/>
                <a:gd name="T81" fmla="*/ 4 h 254"/>
                <a:gd name="T82" fmla="*/ 40 w 2582"/>
                <a:gd name="T83" fmla="*/ 7 h 254"/>
                <a:gd name="T84" fmla="*/ 28 w 2582"/>
                <a:gd name="T85" fmla="*/ 13 h 254"/>
                <a:gd name="T86" fmla="*/ 33 w 2582"/>
                <a:gd name="T87" fmla="*/ 5 h 254"/>
                <a:gd name="T88" fmla="*/ 33 w 2582"/>
                <a:gd name="T89" fmla="*/ 11 h 254"/>
                <a:gd name="T90" fmla="*/ 31 w 2582"/>
                <a:gd name="T91" fmla="*/ 7 h 254"/>
                <a:gd name="T92" fmla="*/ 22 w 2582"/>
                <a:gd name="T93" fmla="*/ 7 h 254"/>
                <a:gd name="T94" fmla="*/ 27 w 2582"/>
                <a:gd name="T95" fmla="*/ 12 h 254"/>
                <a:gd name="T96" fmla="*/ 20 w 2582"/>
                <a:gd name="T97" fmla="*/ 11 h 254"/>
                <a:gd name="T98" fmla="*/ 26 w 2582"/>
                <a:gd name="T99" fmla="*/ 5 h 254"/>
                <a:gd name="T100" fmla="*/ 18 w 2582"/>
                <a:gd name="T101" fmla="*/ 5 h 254"/>
                <a:gd name="T102" fmla="*/ 18 w 2582"/>
                <a:gd name="T103" fmla="*/ 8 h 254"/>
                <a:gd name="T104" fmla="*/ 12 w 2582"/>
                <a:gd name="T105" fmla="*/ 12 h 254"/>
                <a:gd name="T106" fmla="*/ 10 w 2582"/>
                <a:gd name="T107" fmla="*/ 6 h 254"/>
                <a:gd name="T108" fmla="*/ 5 w 2582"/>
                <a:gd name="T109" fmla="*/ 12 h 254"/>
                <a:gd name="T110" fmla="*/ 1 w 2582"/>
                <a:gd name="T111" fmla="*/ 6 h 254"/>
                <a:gd name="T112" fmla="*/ 6 w 2582"/>
                <a:gd name="T113" fmla="*/ 2 h 254"/>
                <a:gd name="T114" fmla="*/ 5 w 2582"/>
                <a:gd name="T115" fmla="*/ 3 h 254"/>
                <a:gd name="T116" fmla="*/ 6 w 2582"/>
                <a:gd name="T117" fmla="*/ 8 h 254"/>
                <a:gd name="T118" fmla="*/ 5 w 2582"/>
                <a:gd name="T119" fmla="*/ 14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4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5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6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2 w 4312"/>
                <a:gd name="T1" fmla="*/ 5 h 228"/>
                <a:gd name="T2" fmla="*/ 19 w 4312"/>
                <a:gd name="T3" fmla="*/ 9 h 228"/>
                <a:gd name="T4" fmla="*/ 18 w 4312"/>
                <a:gd name="T5" fmla="*/ 5 h 228"/>
                <a:gd name="T6" fmla="*/ 17 w 4312"/>
                <a:gd name="T7" fmla="*/ 3 h 228"/>
                <a:gd name="T8" fmla="*/ 28 w 4312"/>
                <a:gd name="T9" fmla="*/ 10 h 228"/>
                <a:gd name="T10" fmla="*/ 28 w 4312"/>
                <a:gd name="T11" fmla="*/ 6 h 228"/>
                <a:gd name="T12" fmla="*/ 26 w 4312"/>
                <a:gd name="T13" fmla="*/ 11 h 228"/>
                <a:gd name="T14" fmla="*/ 41 w 4312"/>
                <a:gd name="T15" fmla="*/ 4 h 228"/>
                <a:gd name="T16" fmla="*/ 40 w 4312"/>
                <a:gd name="T17" fmla="*/ 10 h 228"/>
                <a:gd name="T18" fmla="*/ 48 w 4312"/>
                <a:gd name="T19" fmla="*/ 6 h 228"/>
                <a:gd name="T20" fmla="*/ 47 w 4312"/>
                <a:gd name="T21" fmla="*/ 4 h 228"/>
                <a:gd name="T22" fmla="*/ 61 w 4312"/>
                <a:gd name="T23" fmla="*/ 5 h 228"/>
                <a:gd name="T24" fmla="*/ 60 w 4312"/>
                <a:gd name="T25" fmla="*/ 10 h 228"/>
                <a:gd name="T26" fmla="*/ 67 w 4312"/>
                <a:gd name="T27" fmla="*/ 7 h 228"/>
                <a:gd name="T28" fmla="*/ 69 w 4312"/>
                <a:gd name="T29" fmla="*/ 5 h 228"/>
                <a:gd name="T30" fmla="*/ 73 w 4312"/>
                <a:gd name="T31" fmla="*/ 8 h 228"/>
                <a:gd name="T32" fmla="*/ 78 w 4312"/>
                <a:gd name="T33" fmla="*/ 11 h 228"/>
                <a:gd name="T34" fmla="*/ 82 w 4312"/>
                <a:gd name="T35" fmla="*/ 11 h 228"/>
                <a:gd name="T36" fmla="*/ 81 w 4312"/>
                <a:gd name="T37" fmla="*/ 7 h 228"/>
                <a:gd name="T38" fmla="*/ 97 w 4312"/>
                <a:gd name="T39" fmla="*/ 7 h 228"/>
                <a:gd name="T40" fmla="*/ 95 w 4312"/>
                <a:gd name="T41" fmla="*/ 9 h 228"/>
                <a:gd name="T42" fmla="*/ 96 w 4312"/>
                <a:gd name="T43" fmla="*/ 4 h 228"/>
                <a:gd name="T44" fmla="*/ 98 w 4312"/>
                <a:gd name="T45" fmla="*/ 5 h 228"/>
                <a:gd name="T46" fmla="*/ 100 w 4312"/>
                <a:gd name="T47" fmla="*/ 11 h 228"/>
                <a:gd name="T48" fmla="*/ 101 w 4312"/>
                <a:gd name="T49" fmla="*/ 6 h 228"/>
                <a:gd name="T50" fmla="*/ 103 w 4312"/>
                <a:gd name="T51" fmla="*/ 2 h 228"/>
                <a:gd name="T52" fmla="*/ 112 w 4312"/>
                <a:gd name="T53" fmla="*/ 10 h 228"/>
                <a:gd name="T54" fmla="*/ 132 w 4312"/>
                <a:gd name="T55" fmla="*/ 7 h 228"/>
                <a:gd name="T56" fmla="*/ 130 w 4312"/>
                <a:gd name="T57" fmla="*/ 9 h 228"/>
                <a:gd name="T58" fmla="*/ 131 w 4312"/>
                <a:gd name="T59" fmla="*/ 4 h 228"/>
                <a:gd name="T60" fmla="*/ 133 w 4312"/>
                <a:gd name="T61" fmla="*/ 5 h 228"/>
                <a:gd name="T62" fmla="*/ 138 w 4312"/>
                <a:gd name="T63" fmla="*/ 7 h 228"/>
                <a:gd name="T64" fmla="*/ 143 w 4312"/>
                <a:gd name="T65" fmla="*/ 10 h 228"/>
                <a:gd name="T66" fmla="*/ 144 w 4312"/>
                <a:gd name="T67" fmla="*/ 12 h 228"/>
                <a:gd name="T68" fmla="*/ 154 w 4312"/>
                <a:gd name="T69" fmla="*/ 9 h 228"/>
                <a:gd name="T70" fmla="*/ 157 w 4312"/>
                <a:gd name="T71" fmla="*/ 11 h 228"/>
                <a:gd name="T72" fmla="*/ 162 w 4312"/>
                <a:gd name="T73" fmla="*/ 8 h 228"/>
                <a:gd name="T74" fmla="*/ 173 w 4312"/>
                <a:gd name="T75" fmla="*/ 2 h 228"/>
                <a:gd name="T76" fmla="*/ 173 w 4312"/>
                <a:gd name="T77" fmla="*/ 10 h 228"/>
                <a:gd name="T78" fmla="*/ 183 w 4312"/>
                <a:gd name="T79" fmla="*/ 9 h 228"/>
                <a:gd name="T80" fmla="*/ 183 w 4312"/>
                <a:gd name="T81" fmla="*/ 5 h 228"/>
                <a:gd name="T82" fmla="*/ 188 w 4312"/>
                <a:gd name="T83" fmla="*/ 10 h 228"/>
                <a:gd name="T84" fmla="*/ 188 w 4312"/>
                <a:gd name="T85" fmla="*/ 7 h 228"/>
                <a:gd name="T86" fmla="*/ 186 w 4312"/>
                <a:gd name="T87" fmla="*/ 12 h 228"/>
                <a:gd name="T88" fmla="*/ 201 w 4312"/>
                <a:gd name="T89" fmla="*/ 10 h 228"/>
                <a:gd name="T90" fmla="*/ 200 w 4312"/>
                <a:gd name="T91" fmla="*/ 4 h 228"/>
                <a:gd name="T92" fmla="*/ 202 w 4312"/>
                <a:gd name="T93" fmla="*/ 2 h 228"/>
                <a:gd name="T94" fmla="*/ 214 w 4312"/>
                <a:gd name="T95" fmla="*/ 11 h 228"/>
                <a:gd name="T96" fmla="*/ 213 w 4312"/>
                <a:gd name="T97" fmla="*/ 5 h 228"/>
                <a:gd name="T98" fmla="*/ 219 w 4312"/>
                <a:gd name="T99" fmla="*/ 10 h 228"/>
                <a:gd name="T100" fmla="*/ 225 w 4312"/>
                <a:gd name="T101" fmla="*/ 7 h 228"/>
                <a:gd name="T102" fmla="*/ 226 w 4312"/>
                <a:gd name="T103" fmla="*/ 2 h 228"/>
                <a:gd name="T104" fmla="*/ 231 w 4312"/>
                <a:gd name="T105" fmla="*/ 11 h 228"/>
                <a:gd name="T106" fmla="*/ 233 w 4312"/>
                <a:gd name="T107" fmla="*/ 6 h 228"/>
                <a:gd name="T108" fmla="*/ 237 w 4312"/>
                <a:gd name="T109" fmla="*/ 14 h 228"/>
                <a:gd name="T110" fmla="*/ 245 w 4312"/>
                <a:gd name="T111" fmla="*/ 6 h 228"/>
                <a:gd name="T112" fmla="*/ 244 w 4312"/>
                <a:gd name="T113" fmla="*/ 10 h 228"/>
                <a:gd name="T114" fmla="*/ 263 w 4312"/>
                <a:gd name="T115" fmla="*/ 9 h 228"/>
                <a:gd name="T116" fmla="*/ 262 w 4312"/>
                <a:gd name="T117" fmla="*/ 5 h 228"/>
                <a:gd name="T118" fmla="*/ 267 w 4312"/>
                <a:gd name="T119" fmla="*/ 10 h 228"/>
                <a:gd name="T120" fmla="*/ 265 w 4312"/>
                <a:gd name="T121" fmla="*/ 6 h 228"/>
                <a:gd name="T122" fmla="*/ 267 w 4312"/>
                <a:gd name="T123" fmla="*/ 6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  <p:sp>
        <p:nvSpPr>
          <p:cNvPr id="27" name="Podnadpis 2"/>
          <p:cNvSpPr txBox="1">
            <a:spLocks/>
          </p:cNvSpPr>
          <p:nvPr/>
        </p:nvSpPr>
        <p:spPr>
          <a:xfrm>
            <a:off x="468313" y="2420938"/>
            <a:ext cx="8207375" cy="4437062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b="1" dirty="0" smtClean="0">
              <a:solidFill>
                <a:srgbClr val="758386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Jméno autora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Mgr.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Ladislav </a:t>
            </a:r>
            <a:r>
              <a:rPr lang="cs-CZ" sz="1800" dirty="0" err="1" smtClean="0">
                <a:solidFill>
                  <a:prstClr val="black"/>
                </a:solidFill>
                <a:latin typeface="Arial" charset="0"/>
              </a:rPr>
              <a:t>Kažimír</a:t>
            </a:r>
            <a:r>
              <a:rPr lang="cs-CZ" sz="1800" dirty="0" smtClean="0">
                <a:solidFill>
                  <a:prstClr val="black"/>
                </a:solidFill>
              </a:rPr>
              <a:t/>
            </a:r>
            <a:br>
              <a:rPr lang="cs-CZ" sz="1800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Datum vytvoření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20.05.2013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Číslo </a:t>
            </a:r>
            <a:r>
              <a:rPr lang="cs-CZ" sz="1800" b="1" dirty="0" err="1" smtClean="0">
                <a:solidFill>
                  <a:prstClr val="black"/>
                </a:solidFill>
                <a:latin typeface="Arial" charset="0"/>
              </a:rPr>
              <a:t>DUMu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VY_32_INOVACE_13_Ch_OCH</a:t>
            </a: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endParaRPr lang="cs-CZ" sz="1800" b="1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Ročník</a:t>
            </a:r>
            <a:r>
              <a:rPr lang="cs-CZ" sz="1800" dirty="0" smtClean="0">
                <a:solidFill>
                  <a:prstClr val="black"/>
                </a:solidFill>
              </a:rPr>
              <a:t>: II.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Vzdělávací oblast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Přírodovědné vzdělávání</a:t>
            </a:r>
            <a:endParaRPr lang="cs-CZ" sz="1800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V</a:t>
            </a:r>
            <a:r>
              <a:rPr lang="cs-CZ" sz="1800" b="1" dirty="0" smtClean="0">
                <a:solidFill>
                  <a:prstClr val="black"/>
                </a:solidFill>
              </a:rPr>
              <a:t>zdělávací obor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ematický okruh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Organická 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éma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Aldehydy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</a:rPr>
              <a:t>Metodický list/anotace:</a:t>
            </a:r>
          </a:p>
          <a:p>
            <a:pPr marL="36513" indent="0">
              <a:lnSpc>
                <a:spcPct val="90000"/>
              </a:lnSpc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dirty="0">
                <a:solidFill>
                  <a:prstClr val="black"/>
                </a:solidFill>
              </a:rPr>
              <a:t>Prezentace je určena pro téma </a:t>
            </a:r>
            <a:r>
              <a:rPr lang="cs-CZ" sz="1800" b="1" dirty="0" smtClean="0">
                <a:solidFill>
                  <a:prstClr val="black"/>
                </a:solidFill>
              </a:rPr>
              <a:t>Aldehydy </a:t>
            </a:r>
            <a:r>
              <a:rPr lang="cs-CZ" sz="1800" dirty="0">
                <a:solidFill>
                  <a:prstClr val="black"/>
                </a:solidFill>
              </a:rPr>
              <a:t>v rozsahu SŠ.</a:t>
            </a:r>
            <a:br>
              <a:rPr lang="cs-CZ" sz="1800" dirty="0">
                <a:solidFill>
                  <a:prstClr val="black"/>
                </a:solidFill>
              </a:rPr>
            </a:br>
            <a:r>
              <a:rPr lang="cs-CZ" sz="1800" dirty="0">
                <a:solidFill>
                  <a:prstClr val="black"/>
                </a:solidFill>
              </a:rPr>
              <a:t>Zopakování základních fyzikálních a chemických vlastností, reakcí a výskytu. Seznámení studentů se systematickým názvoslovím  i triviálním, lze doplnit o další příklady . Typičtí zástupci, jejich vlastnosti, průmyslová výroba a využití</a:t>
            </a:r>
            <a:r>
              <a:rPr lang="cs-CZ" sz="1800" dirty="0" smtClean="0">
                <a:solidFill>
                  <a:prstClr val="black"/>
                </a:solidFill>
              </a:rPr>
              <a:t>.</a:t>
            </a: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123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404664"/>
            <a:ext cx="331236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Chemické </a:t>
            </a:r>
            <a:r>
              <a:rPr lang="cs-CZ" dirty="0">
                <a:solidFill>
                  <a:prstClr val="black"/>
                </a:solidFill>
              </a:rPr>
              <a:t>vlastnosti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09184" y="2224979"/>
            <a:ext cx="813690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el-GR" dirty="0" smtClean="0"/>
              <a:t>π-</a:t>
            </a:r>
            <a:r>
              <a:rPr lang="cs-CZ" dirty="0"/>
              <a:t>elektrony </a:t>
            </a:r>
            <a:r>
              <a:rPr lang="cs-CZ" dirty="0" smtClean="0"/>
              <a:t>jsou posunuty </a:t>
            </a:r>
            <a:r>
              <a:rPr lang="cs-CZ" dirty="0"/>
              <a:t>k atomu kyslíku, který má oproti uhlíku vyšší elektronegativitu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9144" y="1052736"/>
            <a:ext cx="583264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r</a:t>
            </a:r>
            <a:r>
              <a:rPr lang="sv-SE" dirty="0" smtClean="0"/>
              <a:t>eaktivita </a:t>
            </a:r>
            <a:r>
              <a:rPr lang="sv-SE" dirty="0"/>
              <a:t>aldehydů je značně vysoká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17212" y="1658980"/>
            <a:ext cx="712076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z</a:t>
            </a:r>
            <a:r>
              <a:rPr lang="cs-CZ" dirty="0" smtClean="0"/>
              <a:t>působuje </a:t>
            </a:r>
            <a:r>
              <a:rPr lang="cs-CZ" dirty="0"/>
              <a:t>ji přítomnost karbonylové skupiny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7172" y="4221088"/>
            <a:ext cx="7992888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r</a:t>
            </a:r>
            <a:r>
              <a:rPr lang="cs-CZ" dirty="0" smtClean="0"/>
              <a:t>eaktivita </a:t>
            </a:r>
            <a:r>
              <a:rPr lang="cs-CZ" dirty="0"/>
              <a:t>aldehydů postupně klesá s rostoucím počtem atomů uhlíku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17212" y="3154789"/>
            <a:ext cx="5968636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díky tomu na atomu uhlíku dochází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 </a:t>
            </a:r>
            <a:r>
              <a:rPr lang="cs-CZ" dirty="0"/>
              <a:t>tvorbě kladného parciálního náboje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5496" y="5244109"/>
            <a:ext cx="9001000" cy="1569660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Aldehydy </a:t>
            </a:r>
            <a:r>
              <a:rPr lang="cs-CZ" dirty="0"/>
              <a:t>se od </a:t>
            </a:r>
            <a:r>
              <a:rPr lang="cs-CZ" dirty="0" smtClean="0"/>
              <a:t>ketonů </a:t>
            </a:r>
            <a:r>
              <a:rPr lang="cs-CZ" dirty="0"/>
              <a:t>odliší Fehlingovým činidlem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/>
              <a:t>CuSO</a:t>
            </a:r>
            <a:r>
              <a:rPr lang="cs-CZ" baseline="-25000" dirty="0"/>
              <a:t>4</a:t>
            </a:r>
            <a:r>
              <a:rPr lang="cs-CZ" dirty="0"/>
              <a:t> v prostředí vínanu </a:t>
            </a:r>
            <a:r>
              <a:rPr lang="cs-CZ" dirty="0" err="1"/>
              <a:t>sodnodraselného</a:t>
            </a:r>
            <a:r>
              <a:rPr lang="cs-CZ" dirty="0"/>
              <a:t> a </a:t>
            </a:r>
            <a:r>
              <a:rPr lang="cs-CZ" dirty="0" err="1"/>
              <a:t>NaOH</a:t>
            </a:r>
            <a:r>
              <a:rPr lang="cs-CZ" dirty="0"/>
              <a:t>) nebo </a:t>
            </a:r>
            <a:r>
              <a:rPr lang="cs-CZ" dirty="0" err="1"/>
              <a:t>Tollensovým</a:t>
            </a:r>
            <a:r>
              <a:rPr lang="cs-CZ" dirty="0"/>
              <a:t> činidlem (AgNO</a:t>
            </a:r>
            <a:r>
              <a:rPr lang="cs-CZ" baseline="-25000" dirty="0"/>
              <a:t>3</a:t>
            </a:r>
            <a:r>
              <a:rPr lang="cs-CZ" dirty="0"/>
              <a:t> v </a:t>
            </a:r>
            <a:r>
              <a:rPr lang="cs-CZ" dirty="0" smtClean="0"/>
              <a:t>prostředí amoniaku) - ketony nereagují.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1" name="Šipka doprava se zářezem 10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3503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8" grpId="0" animBg="1"/>
      <p:bldP spid="9" grpId="0" animBg="1"/>
      <p:bldP spid="12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188640"/>
            <a:ext cx="331236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Chemické </a:t>
            </a:r>
            <a:r>
              <a:rPr lang="cs-CZ" dirty="0">
                <a:solidFill>
                  <a:prstClr val="black"/>
                </a:solidFill>
              </a:rPr>
              <a:t>vlastnosti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827584" y="1834759"/>
            <a:ext cx="7920880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§"/>
            </a:pPr>
            <a:r>
              <a:rPr lang="cs-CZ" dirty="0"/>
              <a:t>Nejdříve se nukleofilní částice připojí na uhlík vázáný s kyslíkem v karbonylové skupině, čímž doje k zániku dvojné vazby, výsledkem je </a:t>
            </a:r>
            <a:r>
              <a:rPr lang="cs-CZ" dirty="0" smtClean="0"/>
              <a:t>anion.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7504" y="723139"/>
            <a:ext cx="136815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adice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95536" y="1268760"/>
            <a:ext cx="748080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probíhá </a:t>
            </a:r>
            <a:r>
              <a:rPr lang="cs-CZ" dirty="0"/>
              <a:t>nukleofilním </a:t>
            </a:r>
            <a:r>
              <a:rPr lang="cs-CZ" dirty="0" smtClean="0"/>
              <a:t>mechanizmem (dvě fáze)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15532" y="4077072"/>
            <a:ext cx="172016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oxidace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835612" y="3135994"/>
            <a:ext cx="8128876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§"/>
            </a:pPr>
            <a:r>
              <a:rPr lang="cs-CZ" dirty="0"/>
              <a:t>Ten následně reaguje s elektrofilní částicí v kyselém prostředí, protože touto částicí je nejčastěji proton.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980069" y="5805264"/>
            <a:ext cx="367205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/>
              <a:t>RCHO →</a:t>
            </a:r>
            <a:r>
              <a:rPr lang="cs-CZ" dirty="0" smtClean="0"/>
              <a:t> </a:t>
            </a:r>
            <a:r>
              <a:rPr lang="cs-CZ" dirty="0"/>
              <a:t>RCOOH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67544" y="4653962"/>
            <a:ext cx="772049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reakce </a:t>
            </a:r>
            <a:r>
              <a:rPr lang="cs-CZ" dirty="0"/>
              <a:t>s kyslíkem, probíhá u aldehydů velmi lehce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67544" y="5229200"/>
            <a:ext cx="763284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produktem </a:t>
            </a:r>
            <a:r>
              <a:rPr lang="cs-CZ" dirty="0"/>
              <a:t>je pak příslušná karboxylová </a:t>
            </a:r>
            <a:r>
              <a:rPr lang="cs-CZ" dirty="0" smtClean="0"/>
              <a:t>kyselina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67544" y="6353618"/>
            <a:ext cx="367205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silná redukční činidla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Šipka doprava se zářezem 17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842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8" grpId="0" animBg="1"/>
      <p:bldP spid="9" grpId="0" animBg="1"/>
      <p:bldP spid="12" grpId="0" animBg="1"/>
      <p:bldP spid="16" grpId="0" animBg="1"/>
      <p:bldP spid="10" grpId="0" animBg="1"/>
      <p:bldP spid="11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188640"/>
            <a:ext cx="331236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Chemické </a:t>
            </a:r>
            <a:r>
              <a:rPr lang="cs-CZ" dirty="0">
                <a:solidFill>
                  <a:prstClr val="black"/>
                </a:solidFill>
              </a:rPr>
              <a:t>vlastnosti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67544" y="2247255"/>
            <a:ext cx="496855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§"/>
            </a:pPr>
            <a:r>
              <a:rPr lang="cs-CZ" dirty="0"/>
              <a:t>dochází ke vzniku </a:t>
            </a:r>
            <a:r>
              <a:rPr lang="cs-CZ" dirty="0" err="1" smtClean="0"/>
              <a:t>poloacetalu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7504" y="723139"/>
            <a:ext cx="302433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r</a:t>
            </a:r>
            <a:r>
              <a:rPr lang="cs-CZ" dirty="0" smtClean="0"/>
              <a:t>eakce </a:t>
            </a:r>
            <a:r>
              <a:rPr lang="cs-CZ" dirty="0"/>
              <a:t>s alkoholy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23528" y="1268760"/>
            <a:ext cx="6912768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Reakci </a:t>
            </a:r>
            <a:r>
              <a:rPr lang="cs-CZ" dirty="0"/>
              <a:t>aldehydu s alkoholem je nutné katalyzovat malým množstvím chlorovodíku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75572" y="2852936"/>
            <a:ext cx="8613837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§"/>
            </a:pPr>
            <a:r>
              <a:rPr lang="cs-CZ" dirty="0" err="1" smtClean="0"/>
              <a:t>Poloacetal</a:t>
            </a:r>
            <a:r>
              <a:rPr lang="cs-CZ" dirty="0" smtClean="0"/>
              <a:t> </a:t>
            </a:r>
            <a:r>
              <a:rPr lang="cs-CZ" dirty="0"/>
              <a:t>je sloučenina, která obsahuje jednu </a:t>
            </a:r>
            <a:r>
              <a:rPr lang="cs-CZ" dirty="0" smtClean="0"/>
              <a:t>skupinu </a:t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–OH</a:t>
            </a:r>
            <a:r>
              <a:rPr lang="cs-CZ" dirty="0" smtClean="0"/>
              <a:t>, </a:t>
            </a:r>
            <a:r>
              <a:rPr lang="cs-CZ" dirty="0"/>
              <a:t>která může reagovat s protonem za vzniku acetalu.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66" y="4198402"/>
            <a:ext cx="5390057" cy="167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Skupina 3"/>
          <p:cNvGrpSpPr/>
          <p:nvPr/>
        </p:nvGrpSpPr>
        <p:grpSpPr>
          <a:xfrm>
            <a:off x="6012160" y="3861048"/>
            <a:ext cx="3024336" cy="2591127"/>
            <a:chOff x="6012160" y="3861048"/>
            <a:chExt cx="3024336" cy="2591127"/>
          </a:xfrm>
          <a:solidFill>
            <a:srgbClr val="FFCCFF"/>
          </a:solidFill>
        </p:grpSpPr>
        <p:pic>
          <p:nvPicPr>
            <p:cNvPr id="6148" name="Picture 4" descr="File:Ketal Structural Formulae V.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3861048"/>
              <a:ext cx="2911668" cy="2546648"/>
            </a:xfrm>
            <a:prstGeom prst="rect">
              <a:avLst/>
            </a:prstGeom>
            <a:grpFill/>
          </p:spPr>
        </p:pic>
        <p:sp>
          <p:nvSpPr>
            <p:cNvPr id="2" name="Obdélník 1"/>
            <p:cNvSpPr/>
            <p:nvPr/>
          </p:nvSpPr>
          <p:spPr>
            <a:xfrm>
              <a:off x="7925028" y="6021288"/>
              <a:ext cx="1111468" cy="43088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cs-CZ" sz="2200" b="1" dirty="0" smtClean="0"/>
                <a:t>Acetal</a:t>
              </a:r>
              <a:endParaRPr lang="cs-CZ" sz="2200" b="1" dirty="0"/>
            </a:p>
          </p:txBody>
        </p:sp>
      </p:grpSp>
      <p:sp>
        <p:nvSpPr>
          <p:cNvPr id="12" name="Šipka doprava se zářezem 11">
            <a:hlinkClick r:id="rId4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4574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8" grpId="0" animBg="1"/>
      <p:bldP spid="9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836712"/>
            <a:ext cx="331236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Chemické </a:t>
            </a:r>
            <a:r>
              <a:rPr lang="cs-CZ" dirty="0">
                <a:solidFill>
                  <a:prstClr val="black"/>
                </a:solidFill>
              </a:rPr>
              <a:t>vlastnosti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03564" y="2742019"/>
            <a:ext cx="532859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primárními </a:t>
            </a:r>
            <a:r>
              <a:rPr lang="cs-CZ" dirty="0"/>
              <a:t>produkty adice jsou nestálé </a:t>
            </a:r>
            <a:r>
              <a:rPr lang="cs-CZ" dirty="0" err="1"/>
              <a:t>aminohydroxysloučeniny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5742" y="1484784"/>
            <a:ext cx="470228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r</a:t>
            </a:r>
            <a:r>
              <a:rPr lang="cs-CZ" dirty="0" smtClean="0"/>
              <a:t>eakce </a:t>
            </a:r>
            <a:r>
              <a:rPr lang="cs-CZ" dirty="0"/>
              <a:t>s amoniakem a aminy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03564" y="2195572"/>
            <a:ext cx="475252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primární </a:t>
            </a:r>
            <a:r>
              <a:rPr lang="cs-CZ" dirty="0"/>
              <a:t>i sekundární aminy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03564" y="3678123"/>
            <a:ext cx="647269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smtClean="0"/>
              <a:t>stabilizují se podle </a:t>
            </a:r>
            <a:r>
              <a:rPr lang="cs-CZ" dirty="0"/>
              <a:t>druhu použité </a:t>
            </a:r>
            <a:r>
              <a:rPr lang="cs-CZ" dirty="0" smtClean="0"/>
              <a:t>zásady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181619" y="4254187"/>
            <a:ext cx="475853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/>
              <a:t>R-CHO + NH</a:t>
            </a:r>
            <a:r>
              <a:rPr lang="cs-CZ" baseline="-25000" dirty="0"/>
              <a:t>3</a:t>
            </a:r>
            <a:r>
              <a:rPr lang="cs-CZ" dirty="0"/>
              <a:t>  →</a:t>
            </a:r>
            <a:r>
              <a:rPr lang="cs-CZ" dirty="0" smtClean="0"/>
              <a:t> </a:t>
            </a:r>
            <a:r>
              <a:rPr lang="cs-CZ" dirty="0"/>
              <a:t>R-CH(OH)NH</a:t>
            </a:r>
            <a:r>
              <a:rPr lang="cs-CZ" baseline="-25000" dirty="0"/>
              <a:t>2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67544" y="4941168"/>
            <a:ext cx="6840760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Z aromatických </a:t>
            </a:r>
            <a:r>
              <a:rPr lang="cs-CZ" dirty="0" err="1"/>
              <a:t>aledehydů</a:t>
            </a:r>
            <a:r>
              <a:rPr lang="cs-CZ" dirty="0"/>
              <a:t> a alifatických </a:t>
            </a:r>
            <a:r>
              <a:rPr lang="cs-CZ" dirty="0" smtClean="0"/>
              <a:t>nebo </a:t>
            </a:r>
            <a:r>
              <a:rPr lang="cs-CZ" dirty="0" err="1" smtClean="0"/>
              <a:t>aromatickýchprimárních</a:t>
            </a:r>
            <a:r>
              <a:rPr lang="cs-CZ" dirty="0" smtClean="0"/>
              <a:t> </a:t>
            </a:r>
            <a:r>
              <a:rPr lang="cs-CZ" dirty="0"/>
              <a:t>aminů </a:t>
            </a:r>
            <a:r>
              <a:rPr lang="cs-CZ" dirty="0" smtClean="0"/>
              <a:t>vznikají tzv</a:t>
            </a:r>
            <a:r>
              <a:rPr lang="cs-CZ" dirty="0"/>
              <a:t>. </a:t>
            </a:r>
            <a:r>
              <a:rPr lang="cs-CZ" dirty="0" err="1"/>
              <a:t>Schiffovy</a:t>
            </a:r>
            <a:r>
              <a:rPr lang="cs-CZ" dirty="0"/>
              <a:t> zásady.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181619" y="6265022"/>
            <a:ext cx="591066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/>
              <a:t>R</a:t>
            </a:r>
            <a:r>
              <a:rPr lang="cs-CZ" baseline="-25000" dirty="0"/>
              <a:t>1</a:t>
            </a:r>
            <a:r>
              <a:rPr lang="cs-CZ" dirty="0"/>
              <a:t>-NH</a:t>
            </a:r>
            <a:r>
              <a:rPr lang="cs-CZ" baseline="-25000" dirty="0"/>
              <a:t>2</a:t>
            </a:r>
            <a:r>
              <a:rPr lang="cs-CZ" dirty="0"/>
              <a:t> + R</a:t>
            </a:r>
            <a:r>
              <a:rPr lang="cs-CZ" baseline="-25000" dirty="0"/>
              <a:t>2</a:t>
            </a:r>
            <a:r>
              <a:rPr lang="cs-CZ" dirty="0"/>
              <a:t>-CHO  → </a:t>
            </a:r>
            <a:r>
              <a:rPr lang="cs-CZ" dirty="0" smtClean="0"/>
              <a:t> </a:t>
            </a:r>
            <a:r>
              <a:rPr lang="cs-CZ" dirty="0"/>
              <a:t>R</a:t>
            </a:r>
            <a:r>
              <a:rPr lang="cs-CZ" baseline="-25000" dirty="0"/>
              <a:t>1</a:t>
            </a:r>
            <a:r>
              <a:rPr lang="cs-CZ" dirty="0"/>
              <a:t>-N=CH-R</a:t>
            </a:r>
            <a:r>
              <a:rPr lang="cs-CZ" baseline="-25000" dirty="0"/>
              <a:t>2</a:t>
            </a:r>
            <a:r>
              <a:rPr lang="cs-CZ" dirty="0"/>
              <a:t> + H</a:t>
            </a:r>
            <a:r>
              <a:rPr lang="cs-CZ" baseline="-25000" dirty="0"/>
              <a:t>2</a:t>
            </a:r>
            <a:r>
              <a:rPr lang="cs-CZ" dirty="0"/>
              <a:t>O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Šipka doprava se zářezem 14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87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8" grpId="0" animBg="1"/>
      <p:bldP spid="9" grpId="0" animBg="1"/>
      <p:bldP spid="16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63323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Formaldehyd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44596" y="2248992"/>
            <a:ext cx="704768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č</a:t>
            </a:r>
            <a:r>
              <a:rPr lang="cs-CZ" dirty="0" smtClean="0"/>
              <a:t>ástečně </a:t>
            </a:r>
            <a:r>
              <a:rPr lang="cs-CZ" dirty="0"/>
              <a:t>se vstřebává kůží a muže způsobovat podráždění nebo alergické reakce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5497" y="1196752"/>
            <a:ext cx="738636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dráždí </a:t>
            </a:r>
            <a:r>
              <a:rPr lang="cs-CZ" dirty="0"/>
              <a:t>kůži, </a:t>
            </a:r>
            <a:r>
              <a:rPr lang="cs-CZ" dirty="0" smtClean="0"/>
              <a:t>oči (vyvolává slzení) a </a:t>
            </a:r>
            <a:r>
              <a:rPr lang="cs-CZ" dirty="0"/>
              <a:t>dýchací cesty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572001" y="44624"/>
            <a:ext cx="1224135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</a:rPr>
              <a:t>HCHO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44596" y="1731081"/>
            <a:ext cx="877587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v</a:t>
            </a:r>
            <a:r>
              <a:rPr lang="cs-CZ" dirty="0" smtClean="0"/>
              <a:t>yšší </a:t>
            </a:r>
            <a:r>
              <a:rPr lang="cs-CZ" dirty="0"/>
              <a:t>koncentrace </a:t>
            </a:r>
            <a:r>
              <a:rPr lang="cs-CZ" dirty="0" smtClean="0"/>
              <a:t> vyvolávají </a:t>
            </a:r>
            <a:r>
              <a:rPr lang="cs-CZ" dirty="0"/>
              <a:t>zákal </a:t>
            </a:r>
            <a:r>
              <a:rPr lang="cs-CZ" dirty="0" smtClean="0"/>
              <a:t>rohovky </a:t>
            </a:r>
            <a:r>
              <a:rPr lang="cs-CZ" dirty="0"/>
              <a:t>i ztrátu zraku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95536" y="633114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methanal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29" name="Skupina 28"/>
          <p:cNvGrpSpPr/>
          <p:nvPr/>
        </p:nvGrpSpPr>
        <p:grpSpPr>
          <a:xfrm>
            <a:off x="3136389" y="565599"/>
            <a:ext cx="956538" cy="596694"/>
            <a:chOff x="5357021" y="1968210"/>
            <a:chExt cx="956538" cy="596694"/>
          </a:xfrm>
        </p:grpSpPr>
        <p:pic>
          <p:nvPicPr>
            <p:cNvPr id="30" name="Obrázek 29" descr="Soubor:GHS-pictogram-skull.sv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021" y="1968210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TextovéPole 33"/>
            <p:cNvSpPr txBox="1"/>
            <p:nvPr/>
          </p:nvSpPr>
          <p:spPr>
            <a:xfrm>
              <a:off x="5676693" y="2287905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Obr.6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6" name="TextovéPole 35"/>
          <p:cNvSpPr txBox="1"/>
          <p:nvPr/>
        </p:nvSpPr>
        <p:spPr>
          <a:xfrm>
            <a:off x="35496" y="4535760"/>
            <a:ext cx="8640960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V těle se formaldehyd přeměňuje na kyselinu mravenčí</a:t>
            </a:r>
            <a:r>
              <a:rPr lang="cs-CZ" dirty="0" smtClean="0"/>
              <a:t>,</a:t>
            </a:r>
            <a:br>
              <a:rPr lang="cs-CZ" dirty="0" smtClean="0"/>
            </a:br>
            <a:r>
              <a:rPr lang="cs-CZ" dirty="0" smtClean="0"/>
              <a:t>která </a:t>
            </a:r>
            <a:r>
              <a:rPr lang="cs-CZ" dirty="0"/>
              <a:t>zvyšuje kyselost krve a vede k dušnosti, snížení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tělesné </a:t>
            </a:r>
            <a:r>
              <a:rPr lang="cs-CZ" dirty="0"/>
              <a:t>teploty, kómatu a v závažných případech </a:t>
            </a:r>
            <a:r>
              <a:rPr lang="cs-CZ" dirty="0" smtClean="0"/>
              <a:t>až</a:t>
            </a:r>
            <a:r>
              <a:rPr lang="cs-CZ" dirty="0"/>
              <a:t> </a:t>
            </a:r>
            <a:r>
              <a:rPr lang="cs-CZ" dirty="0" smtClean="0"/>
              <a:t>smrt.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44595" y="3140968"/>
            <a:ext cx="863186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p</a:t>
            </a:r>
            <a:r>
              <a:rPr lang="cs-CZ" dirty="0" smtClean="0"/>
              <a:t>ři </a:t>
            </a:r>
            <a:r>
              <a:rPr lang="cs-CZ" dirty="0"/>
              <a:t>požití muže dojít k poleptání až proděravění sliznice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44593" y="3648378"/>
            <a:ext cx="6970355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t</a:t>
            </a:r>
            <a:r>
              <a:rPr lang="cs-CZ" dirty="0" smtClean="0"/>
              <a:t>oxický </a:t>
            </a:r>
            <a:r>
              <a:rPr lang="cs-CZ" dirty="0"/>
              <a:t>efekt zvyšuje přítomnost </a:t>
            </a:r>
            <a:r>
              <a:rPr lang="cs-CZ" dirty="0" err="1"/>
              <a:t>methanolu</a:t>
            </a:r>
            <a:r>
              <a:rPr lang="cs-CZ" dirty="0"/>
              <a:t>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jako </a:t>
            </a:r>
            <a:r>
              <a:rPr lang="cs-CZ" dirty="0"/>
              <a:t>stabilizačního činidla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35496" y="5820705"/>
            <a:ext cx="910850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formaldehyd může poškozovat</a:t>
            </a:r>
            <a:r>
              <a:rPr lang="cs-CZ" dirty="0"/>
              <a:t> centrální nervovou soustavu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48" name="Skupina 47"/>
          <p:cNvGrpSpPr/>
          <p:nvPr/>
        </p:nvGrpSpPr>
        <p:grpSpPr>
          <a:xfrm>
            <a:off x="4028566" y="560350"/>
            <a:ext cx="922662" cy="607192"/>
            <a:chOff x="7502031" y="2173736"/>
            <a:chExt cx="922662" cy="607192"/>
          </a:xfrm>
        </p:grpSpPr>
        <p:pic>
          <p:nvPicPr>
            <p:cNvPr id="49" name="Obrázek 48" descr="Soubor:GHS-pictogram-silhouete.sv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031" y="217373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TextovéPole 49"/>
            <p:cNvSpPr txBox="1"/>
            <p:nvPr/>
          </p:nvSpPr>
          <p:spPr>
            <a:xfrm>
              <a:off x="7787827" y="250392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Obr.7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4879232" y="560350"/>
            <a:ext cx="935202" cy="607192"/>
            <a:chOff x="8173220" y="1917056"/>
            <a:chExt cx="935202" cy="607192"/>
          </a:xfrm>
        </p:grpSpPr>
        <p:pic>
          <p:nvPicPr>
            <p:cNvPr id="31" name="Obrázek 30" descr="Soubor:GHS-pictogram-acid.sv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3220" y="191705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TextovéPole 31"/>
            <p:cNvSpPr txBox="1"/>
            <p:nvPr/>
          </p:nvSpPr>
          <p:spPr>
            <a:xfrm>
              <a:off x="8471556" y="224724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Obr.8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7170" name="Picture 2" descr="Soubor: formaldehydu 2D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247" y="144016"/>
            <a:ext cx="1038033" cy="980728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7172" name="Picture 4" descr="Soubor: Formaldehyd-3D-balls-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59" y="27058"/>
            <a:ext cx="1614637" cy="172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ovéPole 24"/>
          <p:cNvSpPr txBox="1"/>
          <p:nvPr/>
        </p:nvSpPr>
        <p:spPr>
          <a:xfrm>
            <a:off x="35496" y="6351711"/>
            <a:ext cx="910850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organizaci</a:t>
            </a:r>
            <a:r>
              <a:rPr lang="cs-CZ" dirty="0"/>
              <a:t> </a:t>
            </a:r>
            <a:r>
              <a:rPr lang="cs-CZ" dirty="0" smtClean="0"/>
              <a:t>IARC byl</a:t>
            </a:r>
            <a:r>
              <a:rPr lang="cs-CZ" dirty="0"/>
              <a:t> klasifikován jako karcinogen skupiny </a:t>
            </a:r>
            <a:r>
              <a:rPr lang="cs-CZ" dirty="0" smtClean="0"/>
              <a:t>1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Šipka doprava se zářezem 26">
            <a:hlinkClick r:id="rId8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378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 animBg="1"/>
      <p:bldP spid="22" grpId="0" animBg="1"/>
      <p:bldP spid="5" grpId="0" animBg="1"/>
      <p:bldP spid="43" grpId="0" animBg="1"/>
      <p:bldP spid="26" grpId="0" animBg="1"/>
      <p:bldP spid="36" grpId="0" animBg="1"/>
      <p:bldP spid="42" grpId="0" animBg="1"/>
      <p:bldP spid="44" grpId="0" animBg="1"/>
      <p:bldP spid="45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63323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Formaldehyd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44596" y="2248992"/>
            <a:ext cx="841583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je </a:t>
            </a:r>
            <a:r>
              <a:rPr lang="cs-CZ" dirty="0"/>
              <a:t>dobře rozpustný </a:t>
            </a:r>
            <a:r>
              <a:rPr lang="cs-CZ" dirty="0" smtClean="0"/>
              <a:t> </a:t>
            </a:r>
            <a:r>
              <a:rPr lang="cs-CZ" dirty="0"/>
              <a:t>v </a:t>
            </a:r>
            <a:r>
              <a:rPr lang="cs-CZ" dirty="0" smtClean="0"/>
              <a:t>dalších polárních </a:t>
            </a:r>
            <a:r>
              <a:rPr lang="cs-CZ" dirty="0"/>
              <a:t>rozpouštědlech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5497" y="1196752"/>
            <a:ext cx="678093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bezbarvý</a:t>
            </a:r>
            <a:r>
              <a:rPr lang="cs-CZ" dirty="0"/>
              <a:t>, štiplavě páchnoucí, jedovatý plyn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5497" y="2783905"/>
            <a:ext cx="770485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 </a:t>
            </a:r>
            <a:r>
              <a:rPr lang="cs-CZ" dirty="0"/>
              <a:t>nepolárních rozpouštědlech se rozpouští špatně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572001" y="44624"/>
            <a:ext cx="1224135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</a:rPr>
              <a:t>HCHO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44596" y="1731081"/>
            <a:ext cx="438338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ve vodě</a:t>
            </a:r>
            <a:r>
              <a:rPr lang="cs-CZ" dirty="0"/>
              <a:t> je dobře rozpustný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95536" y="633114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methanal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29" name="Skupina 28"/>
          <p:cNvGrpSpPr/>
          <p:nvPr/>
        </p:nvGrpSpPr>
        <p:grpSpPr>
          <a:xfrm>
            <a:off x="3136389" y="565599"/>
            <a:ext cx="956538" cy="596694"/>
            <a:chOff x="5357021" y="1968210"/>
            <a:chExt cx="956538" cy="596694"/>
          </a:xfrm>
        </p:grpSpPr>
        <p:pic>
          <p:nvPicPr>
            <p:cNvPr id="30" name="Obrázek 29" descr="Soubor:GHS-pictogram-skull.sv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021" y="1968210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TextovéPole 33"/>
            <p:cNvSpPr txBox="1"/>
            <p:nvPr/>
          </p:nvSpPr>
          <p:spPr>
            <a:xfrm>
              <a:off x="5676693" y="2287905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Obr.6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6" name="TextovéPole 35"/>
          <p:cNvSpPr txBox="1"/>
          <p:nvPr/>
        </p:nvSpPr>
        <p:spPr>
          <a:xfrm>
            <a:off x="35496" y="5110573"/>
            <a:ext cx="899190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komerční </a:t>
            </a:r>
            <a:r>
              <a:rPr lang="cs-CZ" dirty="0"/>
              <a:t>vodné roztoky se pro ochranu před polymerizací stabilizují přísadou </a:t>
            </a:r>
            <a:r>
              <a:rPr lang="cs-CZ" dirty="0" err="1"/>
              <a:t>methanolu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44595" y="3330352"/>
            <a:ext cx="841583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35-50</a:t>
            </a:r>
            <a:r>
              <a:rPr lang="cs-CZ" dirty="0"/>
              <a:t> </a:t>
            </a:r>
            <a:r>
              <a:rPr lang="cs-CZ" dirty="0" smtClean="0"/>
              <a:t>% </a:t>
            </a:r>
            <a:r>
              <a:rPr lang="cs-CZ" dirty="0"/>
              <a:t>vodný roztok formaldehydu se nazývá formalín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44594" y="3837762"/>
            <a:ext cx="6771842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formalín </a:t>
            </a:r>
            <a:r>
              <a:rPr lang="cs-CZ" dirty="0"/>
              <a:t>se </a:t>
            </a:r>
            <a:r>
              <a:rPr lang="cs-CZ" dirty="0" smtClean="0"/>
              <a:t>polymerizací mění </a:t>
            </a:r>
            <a:r>
              <a:rPr lang="cs-CZ" dirty="0"/>
              <a:t>na bílou pevnou látku nazývanou </a:t>
            </a:r>
            <a:r>
              <a:rPr lang="cs-CZ" dirty="0" smtClean="0"/>
              <a:t>paraformaldehyd</a:t>
            </a:r>
            <a:br>
              <a:rPr lang="cs-CZ" dirty="0" smtClean="0"/>
            </a:br>
            <a:r>
              <a:rPr lang="cs-CZ" dirty="0" smtClean="0"/>
              <a:t>typický stupeň </a:t>
            </a:r>
            <a:r>
              <a:rPr lang="cs-CZ" dirty="0"/>
              <a:t>polymerizace 8-10 jednotek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35497" y="6010089"/>
            <a:ext cx="6975676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p</a:t>
            </a:r>
            <a:r>
              <a:rPr lang="cs-CZ" dirty="0" smtClean="0"/>
              <a:t>ři </a:t>
            </a:r>
            <a:r>
              <a:rPr lang="cs-CZ" dirty="0"/>
              <a:t>150 °C se </a:t>
            </a:r>
            <a:r>
              <a:rPr lang="cs-CZ" dirty="0" err="1"/>
              <a:t>methanal</a:t>
            </a:r>
            <a:r>
              <a:rPr lang="cs-CZ" dirty="0"/>
              <a:t> rozkládá na </a:t>
            </a:r>
            <a:r>
              <a:rPr lang="cs-CZ" dirty="0" err="1"/>
              <a:t>methanol</a:t>
            </a:r>
            <a:r>
              <a:rPr lang="cs-CZ" dirty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oxid </a:t>
            </a:r>
            <a:r>
              <a:rPr lang="cs-CZ" dirty="0"/>
              <a:t>uhelnatý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48" name="Skupina 47"/>
          <p:cNvGrpSpPr/>
          <p:nvPr/>
        </p:nvGrpSpPr>
        <p:grpSpPr>
          <a:xfrm>
            <a:off x="4028566" y="560350"/>
            <a:ext cx="922662" cy="607192"/>
            <a:chOff x="7502031" y="2173736"/>
            <a:chExt cx="922662" cy="607192"/>
          </a:xfrm>
        </p:grpSpPr>
        <p:pic>
          <p:nvPicPr>
            <p:cNvPr id="49" name="Obrázek 48" descr="Soubor:GHS-pictogram-silhouete.sv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031" y="217373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TextovéPole 49"/>
            <p:cNvSpPr txBox="1"/>
            <p:nvPr/>
          </p:nvSpPr>
          <p:spPr>
            <a:xfrm>
              <a:off x="7787827" y="250392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Obr.7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4879232" y="560350"/>
            <a:ext cx="935202" cy="607192"/>
            <a:chOff x="8173220" y="1917056"/>
            <a:chExt cx="935202" cy="607192"/>
          </a:xfrm>
        </p:grpSpPr>
        <p:pic>
          <p:nvPicPr>
            <p:cNvPr id="31" name="Obrázek 30" descr="Soubor:GHS-pictogram-acid.sv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3220" y="191705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TextovéPole 31"/>
            <p:cNvSpPr txBox="1"/>
            <p:nvPr/>
          </p:nvSpPr>
          <p:spPr>
            <a:xfrm>
              <a:off x="8471556" y="224724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Obr.8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7170" name="Picture 2" descr="Soubor: formaldehydu 2D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243" y="144016"/>
            <a:ext cx="1038033" cy="980728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7172" name="Picture 4" descr="Soubor: Formaldehyd-3D-balls-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135450"/>
            <a:ext cx="1935118" cy="206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ile:Paraformaldehyd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401" y="3909999"/>
            <a:ext cx="1676400" cy="1028701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28" name="Šipka doprava se zářezem 27">
            <a:hlinkClick r:id="rId9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226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 animBg="1"/>
      <p:bldP spid="22" grpId="0" animBg="1"/>
      <p:bldP spid="27" grpId="0" animBg="1"/>
      <p:bldP spid="5" grpId="0" animBg="1"/>
      <p:bldP spid="43" grpId="0" animBg="1"/>
      <p:bldP spid="26" grpId="0" animBg="1"/>
      <p:bldP spid="36" grpId="0" animBg="1"/>
      <p:bldP spid="42" grpId="0" animBg="1"/>
      <p:bldP spid="44" grpId="0" animBg="1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6797648" y="3221283"/>
            <a:ext cx="2166840" cy="3520085"/>
            <a:chOff x="6687942" y="2808638"/>
            <a:chExt cx="2166840" cy="3520085"/>
          </a:xfrm>
        </p:grpSpPr>
        <p:pic>
          <p:nvPicPr>
            <p:cNvPr id="9226" name="Picture 10" descr="Soubor: PP 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3944" y="2858851"/>
              <a:ext cx="2110838" cy="3469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ovéPole 37"/>
            <p:cNvSpPr txBox="1"/>
            <p:nvPr/>
          </p:nvSpPr>
          <p:spPr>
            <a:xfrm>
              <a:off x="6687942" y="2808638"/>
              <a:ext cx="68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Obr.12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165869" y="5247299"/>
            <a:ext cx="1584177" cy="1617673"/>
            <a:chOff x="3575959" y="3576158"/>
            <a:chExt cx="1584177" cy="1617673"/>
          </a:xfrm>
        </p:grpSpPr>
        <p:pic>
          <p:nvPicPr>
            <p:cNvPr id="9222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2000" y="3576158"/>
              <a:ext cx="1538136" cy="1577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ovéPole 36"/>
            <p:cNvSpPr txBox="1"/>
            <p:nvPr/>
          </p:nvSpPr>
          <p:spPr>
            <a:xfrm>
              <a:off x="3575959" y="4916832"/>
              <a:ext cx="68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Obr.10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155597" y="3456638"/>
            <a:ext cx="2419794" cy="1772562"/>
            <a:chOff x="6293230" y="3043283"/>
            <a:chExt cx="2419794" cy="1772562"/>
          </a:xfrm>
        </p:grpSpPr>
        <p:pic>
          <p:nvPicPr>
            <p:cNvPr id="9224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6624" y="3043283"/>
              <a:ext cx="2386400" cy="1745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ovéPole 34"/>
            <p:cNvSpPr txBox="1"/>
            <p:nvPr/>
          </p:nvSpPr>
          <p:spPr>
            <a:xfrm>
              <a:off x="6293230" y="4538846"/>
              <a:ext cx="68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Obr.11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2699792" y="3473822"/>
            <a:ext cx="4046091" cy="3027113"/>
            <a:chOff x="-76100" y="2996952"/>
            <a:chExt cx="4046091" cy="3027113"/>
          </a:xfrm>
        </p:grpSpPr>
        <p:pic>
          <p:nvPicPr>
            <p:cNvPr id="9221" name="Picture 5" descr="Soubor: How-To-Make-Plywood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100" y="2996952"/>
              <a:ext cx="4032446" cy="3024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ovéPole 27"/>
            <p:cNvSpPr txBox="1"/>
            <p:nvPr/>
          </p:nvSpPr>
          <p:spPr>
            <a:xfrm>
              <a:off x="3333125" y="5747066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Obr.9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395536" y="63323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Formaldehyd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7786" y="2248992"/>
            <a:ext cx="827181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se používají např. </a:t>
            </a:r>
            <a:r>
              <a:rPr lang="cs-CZ" dirty="0" smtClean="0"/>
              <a:t>jako lepidla</a:t>
            </a:r>
            <a:r>
              <a:rPr lang="cs-CZ" dirty="0"/>
              <a:t> pro překližky a koberce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572001" y="44624"/>
            <a:ext cx="1224135" cy="46166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</a:rPr>
              <a:t>HCHO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16886" y="1731081"/>
            <a:ext cx="807656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err="1" smtClean="0"/>
              <a:t>výrobA</a:t>
            </a:r>
            <a:r>
              <a:rPr lang="cs-CZ" dirty="0"/>
              <a:t> močovino-formaldehydových </a:t>
            </a:r>
            <a:r>
              <a:rPr lang="cs-CZ" dirty="0" smtClean="0"/>
              <a:t>pryskyřic (25%)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95536" y="633114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methanal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29" name="Skupina 28"/>
          <p:cNvGrpSpPr/>
          <p:nvPr/>
        </p:nvGrpSpPr>
        <p:grpSpPr>
          <a:xfrm>
            <a:off x="3136389" y="565599"/>
            <a:ext cx="956538" cy="596694"/>
            <a:chOff x="5357021" y="1968210"/>
            <a:chExt cx="956538" cy="596694"/>
          </a:xfrm>
        </p:grpSpPr>
        <p:pic>
          <p:nvPicPr>
            <p:cNvPr id="30" name="Obrázek 29" descr="Soubor:GHS-pictogram-skull.sv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021" y="1968210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TextovéPole 33"/>
            <p:cNvSpPr txBox="1"/>
            <p:nvPr/>
          </p:nvSpPr>
          <p:spPr>
            <a:xfrm>
              <a:off x="5676693" y="2287905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Obr.6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8" name="Skupina 47"/>
          <p:cNvGrpSpPr/>
          <p:nvPr/>
        </p:nvGrpSpPr>
        <p:grpSpPr>
          <a:xfrm>
            <a:off x="4028566" y="560350"/>
            <a:ext cx="922662" cy="607192"/>
            <a:chOff x="7502031" y="2173736"/>
            <a:chExt cx="922662" cy="607192"/>
          </a:xfrm>
        </p:grpSpPr>
        <p:pic>
          <p:nvPicPr>
            <p:cNvPr id="49" name="Obrázek 48" descr="Soubor:GHS-pictogram-silhouete.sv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031" y="217373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TextovéPole 49"/>
            <p:cNvSpPr txBox="1"/>
            <p:nvPr/>
          </p:nvSpPr>
          <p:spPr>
            <a:xfrm>
              <a:off x="7787827" y="250392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Obr.7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4879232" y="560350"/>
            <a:ext cx="935202" cy="607192"/>
            <a:chOff x="8173220" y="1917056"/>
            <a:chExt cx="935202" cy="607192"/>
          </a:xfrm>
        </p:grpSpPr>
        <p:pic>
          <p:nvPicPr>
            <p:cNvPr id="31" name="Obrázek 30" descr="Soubor:GHS-pictogram-acid.sv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3220" y="191705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TextovéPole 31"/>
            <p:cNvSpPr txBox="1"/>
            <p:nvPr/>
          </p:nvSpPr>
          <p:spPr>
            <a:xfrm>
              <a:off x="8471556" y="224724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Obr.8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7170" name="Picture 2" descr="Soubor: formaldehydu 2D.sv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247" y="144016"/>
            <a:ext cx="1038033" cy="980728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7172" name="Picture 4" descr="Soubor: Formaldehyd-3D-balls-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59" y="27058"/>
            <a:ext cx="1542629" cy="164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ovéPole 23"/>
          <p:cNvSpPr txBox="1"/>
          <p:nvPr/>
        </p:nvSpPr>
        <p:spPr>
          <a:xfrm>
            <a:off x="404635" y="1196752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7786" y="2765166"/>
            <a:ext cx="913591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také se </a:t>
            </a:r>
            <a:r>
              <a:rPr lang="cs-CZ" dirty="0"/>
              <a:t>z nich </a:t>
            </a:r>
            <a:r>
              <a:rPr lang="cs-CZ" dirty="0" smtClean="0"/>
              <a:t> vyrábí </a:t>
            </a:r>
            <a:r>
              <a:rPr lang="cs-CZ" dirty="0"/>
              <a:t>lisované produkty nebo pěnové izolace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9" name="Šipka doprava se zářezem 38">
            <a:hlinkClick r:id="rId1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146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 animBg="1"/>
      <p:bldP spid="5" grpId="0" animBg="1"/>
      <p:bldP spid="43" grpId="0" animBg="1"/>
      <p:bldP spid="26" grpId="0" animBg="1"/>
      <p:bldP spid="24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kupina 11"/>
          <p:cNvGrpSpPr/>
          <p:nvPr/>
        </p:nvGrpSpPr>
        <p:grpSpPr>
          <a:xfrm>
            <a:off x="5751838" y="2333948"/>
            <a:ext cx="3392163" cy="4479428"/>
            <a:chOff x="5751838" y="2333948"/>
            <a:chExt cx="3392163" cy="4479428"/>
          </a:xfrm>
        </p:grpSpPr>
        <p:pic>
          <p:nvPicPr>
            <p:cNvPr id="11271" name="Picture 7" descr="Soubor: Traban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4435" y="2333948"/>
              <a:ext cx="3329566" cy="4439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ovéPole 35"/>
            <p:cNvSpPr txBox="1"/>
            <p:nvPr/>
          </p:nvSpPr>
          <p:spPr>
            <a:xfrm>
              <a:off x="5751838" y="6536377"/>
              <a:ext cx="687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Obr.16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395536" y="63323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Formaldehyd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572001" y="44624"/>
            <a:ext cx="1224135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</a:rPr>
              <a:t>HCHO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44596" y="1731081"/>
            <a:ext cx="827182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 </a:t>
            </a:r>
            <a:r>
              <a:rPr lang="cs-CZ" dirty="0"/>
              <a:t>kvalitního japonského porcelánu NIKKO</a:t>
            </a:r>
            <a:r>
              <a:rPr lang="cs-CZ" dirty="0" smtClean="0"/>
              <a:t> (15%)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95536" y="633114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methanal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29" name="Skupina 28"/>
          <p:cNvGrpSpPr/>
          <p:nvPr/>
        </p:nvGrpSpPr>
        <p:grpSpPr>
          <a:xfrm>
            <a:off x="3136389" y="565599"/>
            <a:ext cx="956538" cy="596694"/>
            <a:chOff x="5357021" y="1968210"/>
            <a:chExt cx="956538" cy="596694"/>
          </a:xfrm>
        </p:grpSpPr>
        <p:pic>
          <p:nvPicPr>
            <p:cNvPr id="30" name="Obrázek 29" descr="Soubor:GHS-pictogram-skull.sv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021" y="1968210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TextovéPole 33"/>
            <p:cNvSpPr txBox="1"/>
            <p:nvPr/>
          </p:nvSpPr>
          <p:spPr>
            <a:xfrm>
              <a:off x="5676693" y="2287905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Obr.6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8" name="Skupina 47"/>
          <p:cNvGrpSpPr/>
          <p:nvPr/>
        </p:nvGrpSpPr>
        <p:grpSpPr>
          <a:xfrm>
            <a:off x="4028566" y="560350"/>
            <a:ext cx="922662" cy="607192"/>
            <a:chOff x="7502031" y="2173736"/>
            <a:chExt cx="922662" cy="607192"/>
          </a:xfrm>
        </p:grpSpPr>
        <p:pic>
          <p:nvPicPr>
            <p:cNvPr id="49" name="Obrázek 48" descr="Soubor:GHS-pictogram-silhouete.sv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031" y="217373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TextovéPole 49"/>
            <p:cNvSpPr txBox="1"/>
            <p:nvPr/>
          </p:nvSpPr>
          <p:spPr>
            <a:xfrm>
              <a:off x="7787827" y="250392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Obr.7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4879232" y="560350"/>
            <a:ext cx="935202" cy="607192"/>
            <a:chOff x="8173220" y="1917056"/>
            <a:chExt cx="935202" cy="607192"/>
          </a:xfrm>
        </p:grpSpPr>
        <p:pic>
          <p:nvPicPr>
            <p:cNvPr id="31" name="Obrázek 30" descr="Soubor:GHS-pictogram-acid.sv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3220" y="191705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TextovéPole 31"/>
            <p:cNvSpPr txBox="1"/>
            <p:nvPr/>
          </p:nvSpPr>
          <p:spPr>
            <a:xfrm>
              <a:off x="8471556" y="224724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Obr.8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7170" name="Picture 2" descr="Soubor: formaldehydu 2D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247" y="144016"/>
            <a:ext cx="1038033" cy="980728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7172" name="Picture 4" descr="Soubor: Formaldehyd-3D-balls-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59" y="27059"/>
            <a:ext cx="1398613" cy="149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ovéPole 23"/>
          <p:cNvSpPr txBox="1"/>
          <p:nvPr/>
        </p:nvSpPr>
        <p:spPr>
          <a:xfrm>
            <a:off x="404635" y="1196752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Použití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272238" y="3905346"/>
            <a:ext cx="1570452" cy="1673502"/>
            <a:chOff x="4717233" y="3840780"/>
            <a:chExt cx="1570452" cy="1673502"/>
          </a:xfrm>
        </p:grpSpPr>
        <p:pic>
          <p:nvPicPr>
            <p:cNvPr id="11268" name="Picture 4" descr="File:Japanese porcelain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233" y="3840780"/>
              <a:ext cx="1552529" cy="1645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ovéPole 39"/>
            <p:cNvSpPr txBox="1"/>
            <p:nvPr/>
          </p:nvSpPr>
          <p:spPr>
            <a:xfrm>
              <a:off x="5650819" y="5237283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Obr.14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107504" y="2276872"/>
            <a:ext cx="1872209" cy="1606960"/>
            <a:chOff x="621221" y="3917049"/>
            <a:chExt cx="1872209" cy="1606960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932" y="3917049"/>
              <a:ext cx="1844498" cy="156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ovéPole 38"/>
            <p:cNvSpPr txBox="1"/>
            <p:nvPr/>
          </p:nvSpPr>
          <p:spPr>
            <a:xfrm>
              <a:off x="621221" y="5247010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2051720" y="2622622"/>
            <a:ext cx="3660063" cy="2679227"/>
            <a:chOff x="5577760" y="2519211"/>
            <a:chExt cx="3660063" cy="2679227"/>
          </a:xfrm>
        </p:grpSpPr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2564905"/>
              <a:ext cx="3585703" cy="2633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ovéPole 40"/>
            <p:cNvSpPr txBox="1"/>
            <p:nvPr/>
          </p:nvSpPr>
          <p:spPr>
            <a:xfrm>
              <a:off x="5577760" y="2519211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Obr.15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42" name="TextovéPole 41"/>
          <p:cNvSpPr txBox="1"/>
          <p:nvPr/>
        </p:nvSpPr>
        <p:spPr>
          <a:xfrm>
            <a:off x="58143" y="5613047"/>
            <a:ext cx="4729881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s fenolem</a:t>
            </a:r>
            <a:r>
              <a:rPr lang="cs-CZ" dirty="0"/>
              <a:t> </a:t>
            </a:r>
            <a:r>
              <a:rPr lang="cs-CZ" dirty="0" smtClean="0"/>
              <a:t>za vzniku</a:t>
            </a:r>
            <a:r>
              <a:rPr lang="cs-CZ" dirty="0"/>
              <a:t> </a:t>
            </a:r>
            <a:r>
              <a:rPr lang="cs-CZ" dirty="0" smtClean="0"/>
              <a:t>fenolové pryskyřice - </a:t>
            </a:r>
            <a:r>
              <a:rPr lang="cs-CZ" dirty="0" err="1" smtClean="0"/>
              <a:t>reaktoplasty</a:t>
            </a:r>
            <a:r>
              <a:rPr lang="cs-CZ" dirty="0" smtClean="0"/>
              <a:t> (dříve termosety) - </a:t>
            </a:r>
            <a:r>
              <a:rPr lang="cs-CZ" dirty="0"/>
              <a:t> </a:t>
            </a:r>
            <a:r>
              <a:rPr lang="cs-CZ" dirty="0" smtClean="0"/>
              <a:t>bakelit</a:t>
            </a:r>
            <a:r>
              <a:rPr lang="cs-CZ" dirty="0"/>
              <a:t>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5" name="Šipka doprava se zářezem 34">
            <a:hlinkClick r:id="rId1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5078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3" grpId="0" animBg="1"/>
      <p:bldP spid="26" grpId="0" animBg="1"/>
      <p:bldP spid="24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/>
          <p:cNvGrpSpPr/>
          <p:nvPr/>
        </p:nvGrpSpPr>
        <p:grpSpPr>
          <a:xfrm>
            <a:off x="7334672" y="4435927"/>
            <a:ext cx="1782473" cy="1383528"/>
            <a:chOff x="7326031" y="3432679"/>
            <a:chExt cx="1782473" cy="1383528"/>
          </a:xfrm>
        </p:grpSpPr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363" y="3432679"/>
              <a:ext cx="1722141" cy="135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ovéPole 44"/>
            <p:cNvSpPr txBox="1"/>
            <p:nvPr/>
          </p:nvSpPr>
          <p:spPr>
            <a:xfrm>
              <a:off x="7326031" y="4539208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Obr.19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6118701" y="1875267"/>
            <a:ext cx="2349739" cy="1744262"/>
            <a:chOff x="6444208" y="1904823"/>
            <a:chExt cx="2349739" cy="1744262"/>
          </a:xfrm>
        </p:grpSpPr>
        <p:pic>
          <p:nvPicPr>
            <p:cNvPr id="12290" name="Picture 2" descr="Soubor: Cloth 80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1904823"/>
              <a:ext cx="2283844" cy="1712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ovéPole 38"/>
            <p:cNvSpPr txBox="1"/>
            <p:nvPr/>
          </p:nvSpPr>
          <p:spPr>
            <a:xfrm>
              <a:off x="8157081" y="3372086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Obr.17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5652120" y="4435927"/>
            <a:ext cx="1742843" cy="1600541"/>
            <a:chOff x="5868144" y="3750948"/>
            <a:chExt cx="1742843" cy="1600541"/>
          </a:xfrm>
        </p:grpSpPr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4420" y="3750948"/>
              <a:ext cx="1515319" cy="1569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ovéPole 41"/>
            <p:cNvSpPr txBox="1"/>
            <p:nvPr/>
          </p:nvSpPr>
          <p:spPr>
            <a:xfrm>
              <a:off x="6850583" y="5074490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Obr.18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44" name="TextovéPole 43"/>
            <p:cNvSpPr txBox="1"/>
            <p:nvPr/>
          </p:nvSpPr>
          <p:spPr>
            <a:xfrm>
              <a:off x="5868144" y="3750948"/>
              <a:ext cx="17428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 smtClean="0"/>
                <a:t>virus hepatitida A                            </a:t>
              </a:r>
              <a:endParaRPr lang="cs-CZ" sz="1400" b="1" dirty="0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395536" y="237782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Formaldehyd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7787" y="2725508"/>
            <a:ext cx="261999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</a:t>
            </a:r>
            <a:r>
              <a:rPr lang="cs-CZ" dirty="0"/>
              <a:t> barviv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572001" y="219083"/>
            <a:ext cx="1224135" cy="46166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</a:rPr>
              <a:t>HCHO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16887" y="2121564"/>
            <a:ext cx="577925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textilním a fotografickém průmyslu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95536" y="807573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methanal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29" name="Skupina 28"/>
          <p:cNvGrpSpPr/>
          <p:nvPr/>
        </p:nvGrpSpPr>
        <p:grpSpPr>
          <a:xfrm>
            <a:off x="3136389" y="740058"/>
            <a:ext cx="956538" cy="596694"/>
            <a:chOff x="5357021" y="1968210"/>
            <a:chExt cx="956538" cy="596694"/>
          </a:xfrm>
        </p:grpSpPr>
        <p:pic>
          <p:nvPicPr>
            <p:cNvPr id="30" name="Obrázek 29" descr="Soubor:GHS-pictogram-skull.sv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021" y="1968210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TextovéPole 33"/>
            <p:cNvSpPr txBox="1"/>
            <p:nvPr/>
          </p:nvSpPr>
          <p:spPr>
            <a:xfrm>
              <a:off x="5676693" y="2287905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Obr.6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8" name="Skupina 47"/>
          <p:cNvGrpSpPr/>
          <p:nvPr/>
        </p:nvGrpSpPr>
        <p:grpSpPr>
          <a:xfrm>
            <a:off x="4028566" y="734809"/>
            <a:ext cx="922662" cy="607192"/>
            <a:chOff x="7502031" y="2173736"/>
            <a:chExt cx="922662" cy="607192"/>
          </a:xfrm>
        </p:grpSpPr>
        <p:pic>
          <p:nvPicPr>
            <p:cNvPr id="49" name="Obrázek 48" descr="Soubor:GHS-pictogram-silhouete.sv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031" y="217373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TextovéPole 49"/>
            <p:cNvSpPr txBox="1"/>
            <p:nvPr/>
          </p:nvSpPr>
          <p:spPr>
            <a:xfrm>
              <a:off x="7787827" y="250392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Obr.7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4879232" y="734809"/>
            <a:ext cx="935202" cy="607192"/>
            <a:chOff x="8173220" y="1917056"/>
            <a:chExt cx="935202" cy="607192"/>
          </a:xfrm>
        </p:grpSpPr>
        <p:pic>
          <p:nvPicPr>
            <p:cNvPr id="31" name="Obrázek 30" descr="Soubor:GHS-pictogram-acid.sv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3220" y="191705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TextovéPole 31"/>
            <p:cNvSpPr txBox="1"/>
            <p:nvPr/>
          </p:nvSpPr>
          <p:spPr>
            <a:xfrm>
              <a:off x="8471556" y="224724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Obr.8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7170" name="Picture 2" descr="Soubor: formaldehydu 2D.sv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247" y="318475"/>
            <a:ext cx="1038033" cy="980728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7172" name="Picture 4" descr="Soubor: Formaldehyd-3D-balls-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91" y="-1"/>
            <a:ext cx="1790497" cy="191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ovéPole 23"/>
          <p:cNvSpPr txBox="1"/>
          <p:nvPr/>
        </p:nvSpPr>
        <p:spPr>
          <a:xfrm>
            <a:off x="404635" y="1527175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7787" y="3332015"/>
            <a:ext cx="233196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</a:t>
            </a:r>
            <a:r>
              <a:rPr lang="cs-CZ" dirty="0"/>
              <a:t> léčiv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223810" y="3878462"/>
            <a:ext cx="792619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ve </a:t>
            </a:r>
            <a:r>
              <a:rPr lang="cs-CZ" dirty="0"/>
              <a:t>vakcínách, </a:t>
            </a:r>
            <a:r>
              <a:rPr lang="cs-CZ" dirty="0" smtClean="0"/>
              <a:t> např. v</a:t>
            </a:r>
            <a:r>
              <a:rPr lang="cs-CZ" dirty="0"/>
              <a:t> </a:t>
            </a:r>
            <a:r>
              <a:rPr lang="cs-CZ" i="1" dirty="0" err="1"/>
              <a:t>Havrix</a:t>
            </a:r>
            <a:r>
              <a:rPr lang="cs-CZ" i="1" dirty="0"/>
              <a:t> </a:t>
            </a:r>
            <a:r>
              <a:rPr lang="cs-CZ" i="1" dirty="0" smtClean="0"/>
              <a:t>1440 </a:t>
            </a:r>
            <a:r>
              <a:rPr lang="cs-CZ" dirty="0" smtClean="0"/>
              <a:t>proti</a:t>
            </a:r>
            <a:r>
              <a:rPr lang="cs-CZ" dirty="0"/>
              <a:t> hepatitidě 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7786" y="5148803"/>
            <a:ext cx="408514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</a:t>
            </a:r>
            <a:r>
              <a:rPr lang="cs-CZ" dirty="0"/>
              <a:t> </a:t>
            </a:r>
            <a:r>
              <a:rPr lang="cs-CZ" dirty="0" smtClean="0"/>
              <a:t>umělých sladidel   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9215" y="6351711"/>
            <a:ext cx="782235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při </a:t>
            </a:r>
            <a:r>
              <a:rPr lang="cs-CZ" dirty="0" err="1"/>
              <a:t>elektropokovování</a:t>
            </a:r>
            <a:r>
              <a:rPr lang="cs-CZ" dirty="0"/>
              <a:t>, jako inhibitor koroze kovu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-651" y="5763699"/>
            <a:ext cx="565277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gumárenský průmysl - urychlovače 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3" name="TextovéPole 52"/>
          <p:cNvSpPr txBox="1"/>
          <p:nvPr/>
        </p:nvSpPr>
        <p:spPr>
          <a:xfrm>
            <a:off x="25271" y="4507935"/>
            <a:ext cx="338099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při </a:t>
            </a:r>
            <a:r>
              <a:rPr lang="cs-CZ" dirty="0" smtClean="0"/>
              <a:t>zpracování kůží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6" name="Šipka doprava se zářezem 35">
            <a:hlinkClick r:id="rId1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699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 animBg="1"/>
      <p:bldP spid="5" grpId="0" animBg="1"/>
      <p:bldP spid="43" grpId="0" animBg="1"/>
      <p:bldP spid="26" grpId="0" animBg="1"/>
      <p:bldP spid="24" grpId="0" animBg="1"/>
      <p:bldP spid="40" grpId="0" animBg="1"/>
      <p:bldP spid="41" grpId="0" animBg="1"/>
      <p:bldP spid="47" grpId="0" animBg="1"/>
      <p:bldP spid="51" grpId="0" animBg="1"/>
      <p:bldP spid="52" grpId="0" animBg="1"/>
      <p:bldP spid="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80888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Formaldehyd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572001" y="62189"/>
            <a:ext cx="1224135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</a:rPr>
              <a:t>HCHO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95536" y="650679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methanal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29" name="Skupina 28"/>
          <p:cNvGrpSpPr/>
          <p:nvPr/>
        </p:nvGrpSpPr>
        <p:grpSpPr>
          <a:xfrm>
            <a:off x="3136389" y="583164"/>
            <a:ext cx="956538" cy="596694"/>
            <a:chOff x="5357021" y="1968210"/>
            <a:chExt cx="956538" cy="596694"/>
          </a:xfrm>
        </p:grpSpPr>
        <p:pic>
          <p:nvPicPr>
            <p:cNvPr id="30" name="Obrázek 29" descr="Soubor:GHS-pictogram-skull.sv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021" y="1968210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TextovéPole 33"/>
            <p:cNvSpPr txBox="1"/>
            <p:nvPr/>
          </p:nvSpPr>
          <p:spPr>
            <a:xfrm>
              <a:off x="5676693" y="2287905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Obr.6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8" name="Skupina 47"/>
          <p:cNvGrpSpPr/>
          <p:nvPr/>
        </p:nvGrpSpPr>
        <p:grpSpPr>
          <a:xfrm>
            <a:off x="4028566" y="577915"/>
            <a:ext cx="922662" cy="607192"/>
            <a:chOff x="7502031" y="2173736"/>
            <a:chExt cx="922662" cy="607192"/>
          </a:xfrm>
        </p:grpSpPr>
        <p:pic>
          <p:nvPicPr>
            <p:cNvPr id="49" name="Obrázek 48" descr="Soubor:GHS-pictogram-silhouete.sv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031" y="217373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TextovéPole 49"/>
            <p:cNvSpPr txBox="1"/>
            <p:nvPr/>
          </p:nvSpPr>
          <p:spPr>
            <a:xfrm>
              <a:off x="7787827" y="250392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Obr.7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4879232" y="577915"/>
            <a:ext cx="935202" cy="607192"/>
            <a:chOff x="8173220" y="1917056"/>
            <a:chExt cx="935202" cy="607192"/>
          </a:xfrm>
        </p:grpSpPr>
        <p:pic>
          <p:nvPicPr>
            <p:cNvPr id="31" name="Obrázek 30" descr="Soubor:GHS-pictogram-acid.sv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3220" y="191705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TextovéPole 31"/>
            <p:cNvSpPr txBox="1"/>
            <p:nvPr/>
          </p:nvSpPr>
          <p:spPr>
            <a:xfrm>
              <a:off x="8471556" y="224724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Obr.8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7170" name="Picture 2" descr="Soubor: formaldehydu 2D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247" y="161581"/>
            <a:ext cx="1038033" cy="980728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7172" name="Picture 4" descr="Soubor: Formaldehyd-3D-balls-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-27384"/>
            <a:ext cx="1656183" cy="176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ovéPole 23"/>
          <p:cNvSpPr txBox="1"/>
          <p:nvPr/>
        </p:nvSpPr>
        <p:spPr>
          <a:xfrm>
            <a:off x="404635" y="1199636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7785" y="2284396"/>
            <a:ext cx="6185197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Vodný roztok</a:t>
            </a:r>
            <a:r>
              <a:rPr lang="cs-CZ" dirty="0"/>
              <a:t> formaldehydu s fenolem,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tetraboritanem </a:t>
            </a:r>
            <a:r>
              <a:rPr lang="cs-CZ" dirty="0"/>
              <a:t>sodným a glycerolem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se </a:t>
            </a:r>
            <a:r>
              <a:rPr lang="cs-CZ" dirty="0"/>
              <a:t>nazývá </a:t>
            </a:r>
            <a:r>
              <a:rPr lang="cs-CZ" dirty="0" err="1"/>
              <a:t>Galli-Valeriův</a:t>
            </a:r>
            <a:r>
              <a:rPr lang="cs-CZ" dirty="0"/>
              <a:t> </a:t>
            </a:r>
            <a:r>
              <a:rPr lang="cs-CZ" dirty="0" smtClean="0"/>
              <a:t>roztok.</a:t>
            </a:r>
            <a:r>
              <a:rPr lang="cs-CZ" dirty="0"/>
              <a:t>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27693" y="1733309"/>
            <a:ext cx="780388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v</a:t>
            </a:r>
            <a:r>
              <a:rPr lang="cs-CZ" dirty="0" smtClean="0"/>
              <a:t>odný </a:t>
            </a:r>
            <a:r>
              <a:rPr lang="cs-CZ" dirty="0"/>
              <a:t>roztok </a:t>
            </a:r>
            <a:r>
              <a:rPr lang="cs-CZ" dirty="0" smtClean="0"/>
              <a:t>- konzervace </a:t>
            </a:r>
            <a:r>
              <a:rPr lang="cs-CZ" dirty="0"/>
              <a:t>biologického materiálu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322485" y="3537068"/>
            <a:ext cx="504160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dezinfekci </a:t>
            </a:r>
            <a:r>
              <a:rPr lang="cs-CZ" dirty="0"/>
              <a:t>lékařských </a:t>
            </a:r>
            <a:r>
              <a:rPr lang="cs-CZ" dirty="0" smtClean="0"/>
              <a:t>nástrojů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9214" y="4648457"/>
            <a:ext cx="8261950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zabíjí většinu bakterií, proto se používá také jako konzervační prostředek pro některé </a:t>
            </a:r>
            <a:r>
              <a:rPr lang="cs-CZ" dirty="0" smtClean="0"/>
              <a:t>potraviny - </a:t>
            </a:r>
            <a:r>
              <a:rPr lang="cs-CZ" dirty="0"/>
              <a:t>E </a:t>
            </a:r>
            <a:r>
              <a:rPr lang="cs-CZ" dirty="0" smtClean="0"/>
              <a:t>240 </a:t>
            </a:r>
            <a:r>
              <a:rPr lang="cs-CZ" dirty="0"/>
              <a:t>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V</a:t>
            </a:r>
            <a:r>
              <a:rPr lang="cs-CZ" dirty="0">
                <a:solidFill>
                  <a:srgbClr val="FF0000"/>
                </a:solidFill>
              </a:rPr>
              <a:t> ČR je jeho používání v potravinářství </a:t>
            </a:r>
            <a:r>
              <a:rPr lang="cs-CZ" dirty="0" smtClean="0">
                <a:solidFill>
                  <a:srgbClr val="FF0000"/>
                </a:solidFill>
              </a:rPr>
              <a:t>zakázáno!!!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-651" y="4100103"/>
            <a:ext cx="514975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prostředek ke konzervaci dřeva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9213" y="5954897"/>
            <a:ext cx="8575229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zemědělství - desinfekce</a:t>
            </a:r>
            <a:r>
              <a:rPr lang="cs-CZ" dirty="0"/>
              <a:t> půdy a semen a jako insekticid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</a:t>
            </a:r>
            <a:r>
              <a:rPr lang="cs-CZ" dirty="0"/>
              <a:t> fungicid.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12" name="Skupina 11"/>
          <p:cNvGrpSpPr/>
          <p:nvPr/>
        </p:nvGrpSpPr>
        <p:grpSpPr>
          <a:xfrm>
            <a:off x="6214329" y="2384488"/>
            <a:ext cx="2860399" cy="2110777"/>
            <a:chOff x="6214329" y="2384488"/>
            <a:chExt cx="2860399" cy="2110777"/>
          </a:xfrm>
        </p:grpSpPr>
        <p:pic>
          <p:nvPicPr>
            <p:cNvPr id="12293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9476" y="2384488"/>
              <a:ext cx="2805252" cy="2052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TextovéPole 55"/>
            <p:cNvSpPr txBox="1"/>
            <p:nvPr/>
          </p:nvSpPr>
          <p:spPr>
            <a:xfrm>
              <a:off x="6214329" y="4218266"/>
              <a:ext cx="7244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Obr.20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8" name="Šipka doprava se zářezem 27">
            <a:hlinkClick r:id="rId9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588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6" grpId="0" animBg="1"/>
      <p:bldP spid="24" grpId="0" animBg="1"/>
      <p:bldP spid="40" grpId="0" animBg="1"/>
      <p:bldP spid="46" grpId="0" animBg="1"/>
      <p:bldP spid="47" grpId="0" animBg="1"/>
      <p:bldP spid="51" grpId="0" animBg="1"/>
      <p:bldP spid="52" grpId="0" animBg="1"/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0">
              <a:srgbClr val="46D84D"/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868418" y="-22400"/>
            <a:ext cx="7407164" cy="6858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7551719" y="6600624"/>
            <a:ext cx="826840" cy="27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latin typeface="Georgia" pitchFamily="18" charset="0"/>
              </a:rPr>
              <a:t>Obr.1</a:t>
            </a:r>
            <a:endParaRPr lang="cs-CZ" sz="1200" b="1" dirty="0">
              <a:latin typeface="Georgia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42000" y="5013296"/>
            <a:ext cx="4860000" cy="1080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B0F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18288" bIns="0" anchor="ctr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cs-CZ" cap="all" dirty="0" smtClean="0">
                <a:ln w="6350">
                  <a:solidFill>
                    <a:schemeClr val="tx1"/>
                  </a:solidFill>
                </a:ln>
                <a:solidFill>
                  <a:srgbClr val="EC1CEC"/>
                </a:solidFill>
                <a:latin typeface="Georgia" pitchFamily="18" charset="0"/>
              </a:rPr>
              <a:t>ALDEHYDY</a:t>
            </a:r>
            <a:endParaRPr lang="cs-CZ" cap="all" dirty="0">
              <a:ln w="6350">
                <a:solidFill>
                  <a:schemeClr val="tx1"/>
                </a:solidFill>
              </a:ln>
              <a:solidFill>
                <a:srgbClr val="EC1CEC"/>
              </a:solidFill>
              <a:latin typeface="Georgia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43608" y="467961"/>
            <a:ext cx="7046919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sz="3200" b="1" cap="all" dirty="0" smtClean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karbonylové sloučeniny</a:t>
            </a:r>
            <a:endParaRPr lang="cs-CZ" sz="3200" b="1" cap="all" dirty="0">
              <a:ln w="63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8620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240438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Acetaldehyd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44596" y="2714139"/>
            <a:ext cx="798378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přirozeně se </a:t>
            </a:r>
            <a:r>
              <a:rPr lang="cs-CZ" dirty="0"/>
              <a:t>vyskytuje v kávě, </a:t>
            </a:r>
            <a:r>
              <a:rPr lang="cs-CZ" dirty="0" smtClean="0"/>
              <a:t>chlebu </a:t>
            </a:r>
            <a:r>
              <a:rPr lang="cs-CZ" dirty="0"/>
              <a:t>a </a:t>
            </a:r>
            <a:r>
              <a:rPr lang="cs-CZ" dirty="0" smtClean="0"/>
              <a:t>zralém ovoci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5497" y="1517883"/>
            <a:ext cx="536901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bezbarvá těkavá hořlavá kapalina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5497" y="3321060"/>
            <a:ext cx="856895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produkován </a:t>
            </a:r>
            <a:r>
              <a:rPr lang="cs-CZ" dirty="0"/>
              <a:t>rostlinami jako součást </a:t>
            </a:r>
            <a:r>
              <a:rPr lang="cs-CZ" dirty="0" smtClean="0"/>
              <a:t>jejich</a:t>
            </a:r>
            <a:r>
              <a:rPr lang="cs-CZ" dirty="0"/>
              <a:t> </a:t>
            </a:r>
            <a:r>
              <a:rPr lang="cs-CZ" dirty="0" smtClean="0"/>
              <a:t>metabolismu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887925" y="221739"/>
            <a:ext cx="1908211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</a:rPr>
              <a:t>CH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</a:rPr>
              <a:t> – CHO 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44596" y="2124220"/>
            <a:ext cx="272720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štiplavý zápach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95536" y="810229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ethanal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35496" y="5478323"/>
            <a:ext cx="828092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uchovávat </a:t>
            </a:r>
            <a:r>
              <a:rPr lang="cs-CZ" dirty="0"/>
              <a:t>v </a:t>
            </a:r>
            <a:r>
              <a:rPr lang="cs-CZ" dirty="0" smtClean="0"/>
              <a:t>chladu - vře </a:t>
            </a:r>
            <a:r>
              <a:rPr lang="cs-CZ" dirty="0"/>
              <a:t>při </a:t>
            </a:r>
            <a:r>
              <a:rPr lang="cs-CZ" dirty="0" smtClean="0"/>
              <a:t>20°C </a:t>
            </a:r>
            <a:r>
              <a:rPr lang="cs-CZ" dirty="0"/>
              <a:t>a tvoří výbušné směsi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se </a:t>
            </a:r>
            <a:r>
              <a:rPr lang="cs-CZ" dirty="0"/>
              <a:t>vzduchem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44595" y="3929142"/>
            <a:ext cx="7263709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vzniká při metabolizování </a:t>
            </a:r>
            <a:r>
              <a:rPr lang="cs-CZ" dirty="0" err="1"/>
              <a:t>ethanolu</a:t>
            </a:r>
            <a:r>
              <a:rPr lang="cs-CZ" dirty="0"/>
              <a:t>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alkoholdehydrogenázou</a:t>
            </a:r>
            <a:r>
              <a:rPr lang="cs-CZ" dirty="0" smtClean="0"/>
              <a:t> - </a:t>
            </a:r>
            <a:r>
              <a:rPr lang="cs-CZ" dirty="0"/>
              <a:t>je příčinou kocoviny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44594" y="4872642"/>
            <a:ext cx="575154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pt-BR" dirty="0" smtClean="0"/>
              <a:t>mísiteln</a:t>
            </a:r>
            <a:r>
              <a:rPr lang="cs-CZ" dirty="0" smtClean="0"/>
              <a:t>ý</a:t>
            </a:r>
            <a:r>
              <a:rPr lang="pt-BR" dirty="0" smtClean="0"/>
              <a:t> </a:t>
            </a:r>
            <a:r>
              <a:rPr lang="pt-BR" dirty="0"/>
              <a:t>s vodou v každém poměru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48" name="Skupina 47"/>
          <p:cNvGrpSpPr/>
          <p:nvPr/>
        </p:nvGrpSpPr>
        <p:grpSpPr>
          <a:xfrm>
            <a:off x="4028566" y="764062"/>
            <a:ext cx="922662" cy="607192"/>
            <a:chOff x="7502031" y="2173736"/>
            <a:chExt cx="922662" cy="607192"/>
          </a:xfrm>
        </p:grpSpPr>
        <p:pic>
          <p:nvPicPr>
            <p:cNvPr id="49" name="Obrázek 48" descr="Soubor:GHS-pictogram-silhouete.sv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031" y="217373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TextovéPole 49"/>
            <p:cNvSpPr txBox="1"/>
            <p:nvPr/>
          </p:nvSpPr>
          <p:spPr>
            <a:xfrm>
              <a:off x="7787827" y="250392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Obr.7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13314" name="Picture 2" descr="Soubor:Acetaldehyde-2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7397"/>
            <a:ext cx="1416492" cy="1091008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13316" name="Picture 4" descr="Soubor: acetaldehyd-3D-ball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25763"/>
            <a:ext cx="2189385" cy="210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Skupina 3"/>
          <p:cNvGrpSpPr/>
          <p:nvPr/>
        </p:nvGrpSpPr>
        <p:grpSpPr>
          <a:xfrm>
            <a:off x="3253460" y="771186"/>
            <a:ext cx="953461" cy="600067"/>
            <a:chOff x="3253460" y="594071"/>
            <a:chExt cx="953461" cy="600067"/>
          </a:xfrm>
        </p:grpSpPr>
        <p:pic>
          <p:nvPicPr>
            <p:cNvPr id="28" name="Obrázek 27" descr="GHS02">
              <a:hlinkClick r:id="rId6" tooltip="&quot;GHS02&quot;"/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3460" y="59407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TextovéPole 34"/>
            <p:cNvSpPr txBox="1"/>
            <p:nvPr/>
          </p:nvSpPr>
          <p:spPr>
            <a:xfrm>
              <a:off x="3570055" y="91713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Obr.21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Skupina 36"/>
          <p:cNvGrpSpPr/>
          <p:nvPr/>
        </p:nvGrpSpPr>
        <p:grpSpPr>
          <a:xfrm>
            <a:off x="4788024" y="753999"/>
            <a:ext cx="972785" cy="618882"/>
            <a:chOff x="4302125" y="3159125"/>
            <a:chExt cx="972785" cy="618882"/>
          </a:xfrm>
        </p:grpSpPr>
        <p:pic>
          <p:nvPicPr>
            <p:cNvPr id="38" name="Obrázek 37" descr="Soubor:GHS-pictogram-exclam.sv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125" y="3159125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TextovéPole 38"/>
            <p:cNvSpPr txBox="1"/>
            <p:nvPr/>
          </p:nvSpPr>
          <p:spPr>
            <a:xfrm>
              <a:off x="4585647" y="3501008"/>
              <a:ext cx="6892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Obr.22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4" name="Šipka doprava se zářezem 23">
            <a:hlinkClick r:id="rId9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8673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 animBg="1"/>
      <p:bldP spid="22" grpId="0" animBg="1"/>
      <p:bldP spid="27" grpId="0" animBg="1"/>
      <p:bldP spid="5" grpId="0" animBg="1"/>
      <p:bldP spid="43" grpId="0" animBg="1"/>
      <p:bldP spid="26" grpId="0" animBg="1"/>
      <p:bldP spid="36" grpId="0" animBg="1"/>
      <p:bldP spid="42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240438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Acetaldehyd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1268731" y="3072442"/>
            <a:ext cx="510346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pt-BR" dirty="0" smtClean="0"/>
              <a:t>2C</a:t>
            </a:r>
            <a:r>
              <a:rPr lang="pt-BR" baseline="-25000" dirty="0" smtClean="0"/>
              <a:t>2</a:t>
            </a:r>
            <a:r>
              <a:rPr lang="pt-BR" dirty="0" smtClean="0"/>
              <a:t>H</a:t>
            </a:r>
            <a:r>
              <a:rPr lang="pt-BR" baseline="-25000" dirty="0" smtClean="0"/>
              <a:t>5</a:t>
            </a:r>
            <a:r>
              <a:rPr lang="pt-BR" dirty="0" smtClean="0"/>
              <a:t>OH </a:t>
            </a:r>
            <a:r>
              <a:rPr lang="pt-BR" dirty="0"/>
              <a:t>+ O</a:t>
            </a:r>
            <a:r>
              <a:rPr lang="pt-BR" baseline="-25000" dirty="0"/>
              <a:t>2</a:t>
            </a:r>
            <a:r>
              <a:rPr lang="pt-BR" dirty="0"/>
              <a:t> → </a:t>
            </a:r>
            <a:r>
              <a:rPr lang="pt-BR" dirty="0" smtClean="0"/>
              <a:t>2CH</a:t>
            </a:r>
            <a:r>
              <a:rPr lang="pt-BR" baseline="-25000" dirty="0" smtClean="0"/>
              <a:t>3</a:t>
            </a:r>
            <a:r>
              <a:rPr lang="pt-BR" dirty="0" smtClean="0"/>
              <a:t>CHO </a:t>
            </a:r>
            <a:r>
              <a:rPr lang="pt-BR" dirty="0"/>
              <a:t>+ </a:t>
            </a:r>
            <a:r>
              <a:rPr lang="pt-BR" dirty="0" smtClean="0"/>
              <a:t>2H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5498" y="2169437"/>
            <a:ext cx="633670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připravuje</a:t>
            </a:r>
            <a:r>
              <a:rPr lang="cs-CZ" dirty="0"/>
              <a:t> </a:t>
            </a:r>
            <a:r>
              <a:rPr lang="cs-CZ" dirty="0" smtClean="0"/>
              <a:t>se oxidací</a:t>
            </a:r>
            <a:r>
              <a:rPr lang="cs-CZ" dirty="0"/>
              <a:t> </a:t>
            </a:r>
            <a:r>
              <a:rPr lang="cs-CZ" dirty="0" err="1"/>
              <a:t>ethanolu</a:t>
            </a:r>
            <a:r>
              <a:rPr lang="cs-CZ" dirty="0"/>
              <a:t> kyslíkem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nebo</a:t>
            </a:r>
            <a:r>
              <a:rPr lang="cs-CZ" dirty="0"/>
              <a:t> oxidem měďnatým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1259632" y="3599815"/>
            <a:ext cx="572531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pt-BR" dirty="0"/>
              <a:t>C</a:t>
            </a:r>
            <a:r>
              <a:rPr lang="pt-BR" baseline="-25000" dirty="0"/>
              <a:t>2</a:t>
            </a:r>
            <a:r>
              <a:rPr lang="pt-BR" dirty="0"/>
              <a:t>H</a:t>
            </a:r>
            <a:r>
              <a:rPr lang="pt-BR" baseline="-25000" dirty="0"/>
              <a:t>5</a:t>
            </a:r>
            <a:r>
              <a:rPr lang="pt-BR" dirty="0"/>
              <a:t>OH + CuO → CH</a:t>
            </a:r>
            <a:r>
              <a:rPr lang="pt-BR" baseline="-25000" dirty="0"/>
              <a:t>3</a:t>
            </a:r>
            <a:r>
              <a:rPr lang="pt-BR" dirty="0"/>
              <a:t>CHO + Cu + H</a:t>
            </a:r>
            <a:r>
              <a:rPr lang="pt-BR" baseline="-25000" dirty="0"/>
              <a:t>2</a:t>
            </a:r>
            <a:r>
              <a:rPr lang="pt-BR" dirty="0"/>
              <a:t>O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887925" y="221739"/>
            <a:ext cx="1908211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</a:rPr>
              <a:t>CH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</a:rPr>
              <a:t> – CHO 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95536" y="810229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ethanal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35496" y="5376698"/>
            <a:ext cx="668491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h</a:t>
            </a:r>
            <a:r>
              <a:rPr lang="cs-CZ" dirty="0" smtClean="0"/>
              <a:t>lavní </a:t>
            </a:r>
            <a:r>
              <a:rPr lang="cs-CZ" dirty="0"/>
              <a:t>výrobní metoda je oxidace </a:t>
            </a:r>
            <a:r>
              <a:rPr lang="cs-CZ" dirty="0" err="1"/>
              <a:t>ethylenu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44595" y="4224570"/>
            <a:ext cx="474342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hydratací</a:t>
            </a:r>
            <a:r>
              <a:rPr lang="cs-CZ" dirty="0"/>
              <a:t> </a:t>
            </a:r>
            <a:r>
              <a:rPr lang="cs-CZ" dirty="0" smtClean="0"/>
              <a:t>acetylenu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ethynu</a:t>
            </a:r>
            <a:r>
              <a:rPr lang="cs-CZ" dirty="0"/>
              <a:t>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1390532" y="4746395"/>
            <a:ext cx="642182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pt-BR" dirty="0" smtClean="0"/>
              <a:t>CH</a:t>
            </a:r>
            <a:r>
              <a:rPr lang="cs-CZ" dirty="0" smtClean="0"/>
              <a:t> </a:t>
            </a:r>
            <a:r>
              <a:rPr lang="pt-BR" dirty="0" smtClean="0"/>
              <a:t>≡</a:t>
            </a:r>
            <a:r>
              <a:rPr lang="cs-CZ" dirty="0" smtClean="0"/>
              <a:t> </a:t>
            </a:r>
            <a:r>
              <a:rPr lang="pt-BR" dirty="0" smtClean="0"/>
              <a:t>CH </a:t>
            </a:r>
            <a:r>
              <a:rPr lang="cs-CZ" dirty="0"/>
              <a:t> + H</a:t>
            </a:r>
            <a:r>
              <a:rPr lang="cs-CZ" baseline="-25000" dirty="0"/>
              <a:t>2</a:t>
            </a:r>
            <a:r>
              <a:rPr lang="cs-CZ" dirty="0"/>
              <a:t>O → </a:t>
            </a:r>
            <a:r>
              <a:rPr lang="cs-CZ" dirty="0" smtClean="0"/>
              <a:t>CH</a:t>
            </a:r>
            <a:r>
              <a:rPr lang="cs-CZ" baseline="-25000" dirty="0" smtClean="0"/>
              <a:t>2</a:t>
            </a:r>
            <a:r>
              <a:rPr lang="pl-PL" dirty="0"/>
              <a:t> = </a:t>
            </a:r>
            <a:r>
              <a:rPr lang="cs-CZ" dirty="0" smtClean="0"/>
              <a:t>CHOH </a:t>
            </a:r>
            <a:r>
              <a:rPr lang="cs-CZ" dirty="0"/>
              <a:t>→ CH</a:t>
            </a:r>
            <a:r>
              <a:rPr lang="cs-CZ" baseline="-25000" dirty="0"/>
              <a:t>3</a:t>
            </a:r>
            <a:r>
              <a:rPr lang="cs-CZ" dirty="0"/>
              <a:t>CHO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48" name="Skupina 47"/>
          <p:cNvGrpSpPr/>
          <p:nvPr/>
        </p:nvGrpSpPr>
        <p:grpSpPr>
          <a:xfrm>
            <a:off x="4028566" y="764062"/>
            <a:ext cx="922662" cy="607192"/>
            <a:chOff x="7502031" y="2173736"/>
            <a:chExt cx="922662" cy="607192"/>
          </a:xfrm>
        </p:grpSpPr>
        <p:pic>
          <p:nvPicPr>
            <p:cNvPr id="49" name="Obrázek 48" descr="Soubor:GHS-pictogram-silhouete.sv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031" y="217373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TextovéPole 49"/>
            <p:cNvSpPr txBox="1"/>
            <p:nvPr/>
          </p:nvSpPr>
          <p:spPr>
            <a:xfrm>
              <a:off x="7787827" y="250392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Obr.7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13314" name="Picture 2" descr="Soubor:Acetaldehyde-2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7397"/>
            <a:ext cx="1416492" cy="1091008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13316" name="Picture 4" descr="Soubor: acetaldehyd-3D-ball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406" y="625762"/>
            <a:ext cx="2489251" cy="239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Skupina 3"/>
          <p:cNvGrpSpPr/>
          <p:nvPr/>
        </p:nvGrpSpPr>
        <p:grpSpPr>
          <a:xfrm>
            <a:off x="3253460" y="771186"/>
            <a:ext cx="953461" cy="600067"/>
            <a:chOff x="3253460" y="594071"/>
            <a:chExt cx="953461" cy="600067"/>
          </a:xfrm>
        </p:grpSpPr>
        <p:pic>
          <p:nvPicPr>
            <p:cNvPr id="28" name="Obrázek 27" descr="GHS02">
              <a:hlinkClick r:id="rId6" tooltip="&quot;GHS02&quot;"/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3460" y="59407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TextovéPole 34"/>
            <p:cNvSpPr txBox="1"/>
            <p:nvPr/>
          </p:nvSpPr>
          <p:spPr>
            <a:xfrm>
              <a:off x="3570055" y="91713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Obr.21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Skupina 36"/>
          <p:cNvGrpSpPr/>
          <p:nvPr/>
        </p:nvGrpSpPr>
        <p:grpSpPr>
          <a:xfrm>
            <a:off x="4788024" y="753999"/>
            <a:ext cx="972785" cy="618882"/>
            <a:chOff x="4302125" y="3159125"/>
            <a:chExt cx="972785" cy="618882"/>
          </a:xfrm>
        </p:grpSpPr>
        <p:pic>
          <p:nvPicPr>
            <p:cNvPr id="38" name="Obrázek 37" descr="Soubor:GHS-pictogram-exclam.sv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125" y="3159125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TextovéPole 38"/>
            <p:cNvSpPr txBox="1"/>
            <p:nvPr/>
          </p:nvSpPr>
          <p:spPr>
            <a:xfrm>
              <a:off x="4585647" y="3501008"/>
              <a:ext cx="6892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Obr.22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9" name="TextovéPole 28"/>
          <p:cNvSpPr txBox="1"/>
          <p:nvPr/>
        </p:nvSpPr>
        <p:spPr>
          <a:xfrm>
            <a:off x="1403648" y="5919663"/>
            <a:ext cx="435716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pl-PL" dirty="0" smtClean="0"/>
              <a:t>2CH</a:t>
            </a:r>
            <a:r>
              <a:rPr lang="pl-PL" baseline="-25000" dirty="0" smtClean="0"/>
              <a:t>2</a:t>
            </a:r>
            <a:r>
              <a:rPr lang="pl-PL" dirty="0"/>
              <a:t> </a:t>
            </a:r>
            <a:r>
              <a:rPr lang="pl-PL" dirty="0" smtClean="0"/>
              <a:t>= CH</a:t>
            </a:r>
            <a:r>
              <a:rPr lang="pl-PL" baseline="-25000" dirty="0" smtClean="0"/>
              <a:t>2</a:t>
            </a:r>
            <a:r>
              <a:rPr lang="pl-PL" dirty="0"/>
              <a:t> + </a:t>
            </a:r>
            <a:r>
              <a:rPr lang="pl-PL" dirty="0" smtClean="0"/>
              <a:t>O</a:t>
            </a:r>
            <a:r>
              <a:rPr lang="pl-PL" baseline="-25000" dirty="0" smtClean="0"/>
              <a:t>2</a:t>
            </a:r>
            <a:r>
              <a:rPr lang="pl-PL" dirty="0"/>
              <a:t> → </a:t>
            </a:r>
            <a:r>
              <a:rPr lang="pl-PL" dirty="0" smtClean="0"/>
              <a:t>2CH</a:t>
            </a:r>
            <a:r>
              <a:rPr lang="pl-PL" baseline="-25000" dirty="0" smtClean="0"/>
              <a:t>3</a:t>
            </a:r>
            <a:r>
              <a:rPr lang="pl-PL" dirty="0" smtClean="0"/>
              <a:t>CHO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04635" y="1527175"/>
            <a:ext cx="31187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Příprava a výroba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5" name="Šipka doprava se zářezem 24">
            <a:hlinkClick r:id="rId9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078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 animBg="1"/>
      <p:bldP spid="22" grpId="0" animBg="1"/>
      <p:bldP spid="27" grpId="0" animBg="1"/>
      <p:bldP spid="5" grpId="0" animBg="1"/>
      <p:bldP spid="26" grpId="0" animBg="1"/>
      <p:bldP spid="36" grpId="0" animBg="1"/>
      <p:bldP spid="42" grpId="0" animBg="1"/>
      <p:bldP spid="44" grpId="0" animBg="1"/>
      <p:bldP spid="29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5416176" y="3727274"/>
            <a:ext cx="3116264" cy="2885299"/>
            <a:chOff x="5416176" y="3727274"/>
            <a:chExt cx="3116264" cy="2885299"/>
          </a:xfrm>
        </p:grpSpPr>
        <p:pic>
          <p:nvPicPr>
            <p:cNvPr id="2056" name="Picture 8" descr="Soubor: Surfanzu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6176" y="3727274"/>
              <a:ext cx="3044255" cy="2885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ovéPole 44"/>
            <p:cNvSpPr txBox="1"/>
            <p:nvPr/>
          </p:nvSpPr>
          <p:spPr>
            <a:xfrm>
              <a:off x="7801655" y="6335574"/>
              <a:ext cx="7307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Obr.24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Skupina 39"/>
          <p:cNvGrpSpPr/>
          <p:nvPr/>
        </p:nvGrpSpPr>
        <p:grpSpPr>
          <a:xfrm>
            <a:off x="3188498" y="3284985"/>
            <a:ext cx="2031574" cy="2376263"/>
            <a:chOff x="7510990" y="5158526"/>
            <a:chExt cx="2031574" cy="2376263"/>
          </a:xfrm>
        </p:grpSpPr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990" y="5158526"/>
              <a:ext cx="1887559" cy="2280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ovéPole 42"/>
            <p:cNvSpPr txBox="1"/>
            <p:nvPr/>
          </p:nvSpPr>
          <p:spPr>
            <a:xfrm>
              <a:off x="8811779" y="7257790"/>
              <a:ext cx="7307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395536" y="240438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Acetaldehyd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1268731" y="2708920"/>
            <a:ext cx="449207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/>
              <a:t>2CH</a:t>
            </a:r>
            <a:r>
              <a:rPr lang="cs-CZ" baseline="-25000" dirty="0" smtClean="0"/>
              <a:t>3</a:t>
            </a:r>
            <a:r>
              <a:rPr lang="cs-CZ" dirty="0" smtClean="0"/>
              <a:t>CHO </a:t>
            </a:r>
            <a:r>
              <a:rPr lang="cs-CZ" dirty="0"/>
              <a:t>+ O</a:t>
            </a:r>
            <a:r>
              <a:rPr lang="cs-CZ" baseline="-25000" dirty="0"/>
              <a:t>2</a:t>
            </a:r>
            <a:r>
              <a:rPr lang="cs-CZ" dirty="0"/>
              <a:t> → </a:t>
            </a:r>
            <a:r>
              <a:rPr lang="cs-CZ" dirty="0" smtClean="0"/>
              <a:t>2CH</a:t>
            </a:r>
            <a:r>
              <a:rPr lang="cs-CZ" baseline="-25000" dirty="0" smtClean="0"/>
              <a:t>3</a:t>
            </a:r>
            <a:r>
              <a:rPr lang="cs-CZ" dirty="0" smtClean="0"/>
              <a:t>COOH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5498" y="2169437"/>
            <a:ext cx="382681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</a:t>
            </a:r>
            <a:r>
              <a:rPr lang="cs-CZ" dirty="0"/>
              <a:t> kyseliny octové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887925" y="221739"/>
            <a:ext cx="1908211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</a:rPr>
              <a:t>CH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</a:rPr>
              <a:t> – CHO 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95536" y="810229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ethanal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35496" y="5717494"/>
            <a:ext cx="480653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 syntetického kaučuku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44595" y="3284984"/>
            <a:ext cx="279413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v</a:t>
            </a:r>
            <a:r>
              <a:rPr lang="cs-CZ" dirty="0" smtClean="0"/>
              <a:t>ýroba voňavek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48" name="Skupina 47"/>
          <p:cNvGrpSpPr/>
          <p:nvPr/>
        </p:nvGrpSpPr>
        <p:grpSpPr>
          <a:xfrm>
            <a:off x="4028566" y="764062"/>
            <a:ext cx="922662" cy="607192"/>
            <a:chOff x="7502031" y="2173736"/>
            <a:chExt cx="922662" cy="607192"/>
          </a:xfrm>
        </p:grpSpPr>
        <p:pic>
          <p:nvPicPr>
            <p:cNvPr id="49" name="Obrázek 48" descr="Soubor:GHS-pictogram-silhouete.sv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031" y="217373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TextovéPole 49"/>
            <p:cNvSpPr txBox="1"/>
            <p:nvPr/>
          </p:nvSpPr>
          <p:spPr>
            <a:xfrm>
              <a:off x="7787827" y="250392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Obr.7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13314" name="Picture 2" descr="Soubor:Acetaldehyde-2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7397"/>
            <a:ext cx="1416492" cy="1091008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13316" name="Picture 4" descr="Soubor: acetaldehyd-3D-ball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104" y="625763"/>
            <a:ext cx="2085553" cy="200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Skupina 3"/>
          <p:cNvGrpSpPr/>
          <p:nvPr/>
        </p:nvGrpSpPr>
        <p:grpSpPr>
          <a:xfrm>
            <a:off x="3253460" y="771186"/>
            <a:ext cx="953461" cy="600067"/>
            <a:chOff x="3253460" y="594071"/>
            <a:chExt cx="953461" cy="600067"/>
          </a:xfrm>
        </p:grpSpPr>
        <p:pic>
          <p:nvPicPr>
            <p:cNvPr id="28" name="Obrázek 27" descr="GHS02">
              <a:hlinkClick r:id="rId8" tooltip="&quot;GHS02&quot;"/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3460" y="59407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TextovéPole 34"/>
            <p:cNvSpPr txBox="1"/>
            <p:nvPr/>
          </p:nvSpPr>
          <p:spPr>
            <a:xfrm>
              <a:off x="3570055" y="91713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Obr.21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Skupina 36"/>
          <p:cNvGrpSpPr/>
          <p:nvPr/>
        </p:nvGrpSpPr>
        <p:grpSpPr>
          <a:xfrm>
            <a:off x="4788024" y="753999"/>
            <a:ext cx="972785" cy="618882"/>
            <a:chOff x="4302125" y="3159125"/>
            <a:chExt cx="972785" cy="618882"/>
          </a:xfrm>
        </p:grpSpPr>
        <p:pic>
          <p:nvPicPr>
            <p:cNvPr id="38" name="Obrázek 37" descr="Soubor:GHS-pictogram-exclam.svg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125" y="3159125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TextovéPole 38"/>
            <p:cNvSpPr txBox="1"/>
            <p:nvPr/>
          </p:nvSpPr>
          <p:spPr>
            <a:xfrm>
              <a:off x="4585647" y="3501008"/>
              <a:ext cx="6892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Obr.22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4" name="TextovéPole 23"/>
          <p:cNvSpPr txBox="1"/>
          <p:nvPr/>
        </p:nvSpPr>
        <p:spPr>
          <a:xfrm>
            <a:off x="404635" y="1383159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44595" y="3861048"/>
            <a:ext cx="229515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v</a:t>
            </a:r>
            <a:r>
              <a:rPr lang="cs-CZ" dirty="0" smtClean="0"/>
              <a:t>ýroba léků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64274" y="4467555"/>
            <a:ext cx="294322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v</a:t>
            </a:r>
            <a:r>
              <a:rPr lang="cs-CZ" dirty="0" smtClean="0"/>
              <a:t>ýroba pryskyřic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64275" y="5101303"/>
            <a:ext cx="227547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v</a:t>
            </a:r>
            <a:r>
              <a:rPr lang="cs-CZ" dirty="0" smtClean="0"/>
              <a:t>ýroba drog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2054" name="Picture 6" descr="Soubor: octová kyselina--CRC-GED-3D-balls-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13862"/>
            <a:ext cx="2216013" cy="171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Šipka doprava se zářezem 45">
            <a:hlinkClick r:id="rId1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6953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 animBg="1"/>
      <p:bldP spid="22" grpId="0" animBg="1"/>
      <p:bldP spid="5" grpId="0" animBg="1"/>
      <p:bldP spid="26" grpId="0" animBg="1"/>
      <p:bldP spid="36" grpId="0" animBg="1"/>
      <p:bldP spid="42" grpId="0" animBg="1"/>
      <p:bldP spid="24" grpId="0" animBg="1"/>
      <p:bldP spid="31" grpId="0" animBg="1"/>
      <p:bldP spid="32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240438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Acetaldehyd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5499" y="1484784"/>
            <a:ext cx="223224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polymerace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887925" y="221739"/>
            <a:ext cx="1908211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</a:rPr>
              <a:t>CH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</a:rPr>
              <a:t> – CHO 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95536" y="810229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ethanal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35495" y="3356992"/>
            <a:ext cx="914400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polymer </a:t>
            </a:r>
            <a:r>
              <a:rPr lang="cs-CZ" dirty="0" smtClean="0"/>
              <a:t>paraldehyd se používá jako palivo „pevný líh“ a</a:t>
            </a:r>
            <a:r>
              <a:rPr lang="cs-CZ" dirty="0"/>
              <a:t> </a:t>
            </a:r>
            <a:r>
              <a:rPr lang="cs-CZ" dirty="0" err="1" smtClean="0"/>
              <a:t>moluskocid</a:t>
            </a:r>
            <a:r>
              <a:rPr lang="cs-CZ" dirty="0" smtClean="0"/>
              <a:t> (měkkýši </a:t>
            </a:r>
            <a:r>
              <a:rPr lang="cs-CZ" dirty="0"/>
              <a:t>zejména </a:t>
            </a:r>
            <a:r>
              <a:rPr lang="cs-CZ" dirty="0" smtClean="0"/>
              <a:t>šneci</a:t>
            </a:r>
            <a:r>
              <a:rPr lang="cs-CZ" dirty="0"/>
              <a:t>), uspávací prostředek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48" name="Skupina 47"/>
          <p:cNvGrpSpPr/>
          <p:nvPr/>
        </p:nvGrpSpPr>
        <p:grpSpPr>
          <a:xfrm>
            <a:off x="4028566" y="764062"/>
            <a:ext cx="922662" cy="607192"/>
            <a:chOff x="7502031" y="2173736"/>
            <a:chExt cx="922662" cy="607192"/>
          </a:xfrm>
        </p:grpSpPr>
        <p:pic>
          <p:nvPicPr>
            <p:cNvPr id="49" name="Obrázek 48" descr="Soubor:GHS-pictogram-silhouete.sv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031" y="217373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TextovéPole 49"/>
            <p:cNvSpPr txBox="1"/>
            <p:nvPr/>
          </p:nvSpPr>
          <p:spPr>
            <a:xfrm>
              <a:off x="7787827" y="250392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Obr.7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13314" name="Picture 2" descr="Soubor:Acetaldehyde-2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7397"/>
            <a:ext cx="1416492" cy="1091008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13316" name="Picture 4" descr="Soubor: acetaldehyd-3D-ball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2" y="625762"/>
            <a:ext cx="2400425" cy="230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Skupina 3"/>
          <p:cNvGrpSpPr/>
          <p:nvPr/>
        </p:nvGrpSpPr>
        <p:grpSpPr>
          <a:xfrm>
            <a:off x="3253460" y="771186"/>
            <a:ext cx="953461" cy="600067"/>
            <a:chOff x="3253460" y="594071"/>
            <a:chExt cx="953461" cy="600067"/>
          </a:xfrm>
        </p:grpSpPr>
        <p:pic>
          <p:nvPicPr>
            <p:cNvPr id="28" name="Obrázek 27" descr="GHS02">
              <a:hlinkClick r:id="rId6" tooltip="&quot;GHS02&quot;"/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3460" y="59407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TextovéPole 34"/>
            <p:cNvSpPr txBox="1"/>
            <p:nvPr/>
          </p:nvSpPr>
          <p:spPr>
            <a:xfrm>
              <a:off x="3570055" y="91713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Obr.21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Skupina 36"/>
          <p:cNvGrpSpPr/>
          <p:nvPr/>
        </p:nvGrpSpPr>
        <p:grpSpPr>
          <a:xfrm>
            <a:off x="4788024" y="753999"/>
            <a:ext cx="972785" cy="618882"/>
            <a:chOff x="4302125" y="3159125"/>
            <a:chExt cx="972785" cy="618882"/>
          </a:xfrm>
        </p:grpSpPr>
        <p:pic>
          <p:nvPicPr>
            <p:cNvPr id="38" name="Obrázek 37" descr="Soubor:GHS-pictogram-exclam.sv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125" y="3159125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TextovéPole 38"/>
            <p:cNvSpPr txBox="1"/>
            <p:nvPr/>
          </p:nvSpPr>
          <p:spPr>
            <a:xfrm>
              <a:off x="4585647" y="3501008"/>
              <a:ext cx="6892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Obr.22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2050" name="Picture 2" descr="Soubor: Paraldehyde.sv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75" y="5455898"/>
            <a:ext cx="1592261" cy="1106878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2052" name="Picture 4" descr="Soubor: Paraldehyd-3D-ball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914" y="4265681"/>
            <a:ext cx="2576043" cy="261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ile:Paraldehyde Metaldehyde synthesi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868" y="1358139"/>
            <a:ext cx="2512310" cy="188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oubor: Metaldehyd structure.sv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000" y="5301141"/>
            <a:ext cx="1723208" cy="1414699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3078" name="Picture 6" descr="Soubor: Metaldehyd-3D-balls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12" y="4262006"/>
            <a:ext cx="2582992" cy="259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Skupina 26"/>
          <p:cNvGrpSpPr/>
          <p:nvPr/>
        </p:nvGrpSpPr>
        <p:grpSpPr>
          <a:xfrm>
            <a:off x="146428" y="4265681"/>
            <a:ext cx="953461" cy="600067"/>
            <a:chOff x="3253460" y="594071"/>
            <a:chExt cx="953461" cy="600067"/>
          </a:xfrm>
        </p:grpSpPr>
        <p:pic>
          <p:nvPicPr>
            <p:cNvPr id="30" name="Obrázek 29" descr="GHS02">
              <a:hlinkClick r:id="rId6" tooltip="&quot;GHS02&quot;"/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3460" y="59407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TextovéPole 30"/>
            <p:cNvSpPr txBox="1"/>
            <p:nvPr/>
          </p:nvSpPr>
          <p:spPr>
            <a:xfrm>
              <a:off x="3570055" y="91713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Obr.21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Skupina 44"/>
          <p:cNvGrpSpPr/>
          <p:nvPr/>
        </p:nvGrpSpPr>
        <p:grpSpPr>
          <a:xfrm>
            <a:off x="1119658" y="4265681"/>
            <a:ext cx="972785" cy="618882"/>
            <a:chOff x="4302125" y="3159125"/>
            <a:chExt cx="972785" cy="618882"/>
          </a:xfrm>
        </p:grpSpPr>
        <p:pic>
          <p:nvPicPr>
            <p:cNvPr id="46" name="Obrázek 45" descr="Soubor:GHS-pictogram-exclam.sv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125" y="3159125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" name="TextovéPole 46"/>
            <p:cNvSpPr txBox="1"/>
            <p:nvPr/>
          </p:nvSpPr>
          <p:spPr>
            <a:xfrm>
              <a:off x="4585647" y="3501008"/>
              <a:ext cx="6892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Obr.22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4" name="Šipka doprava se zářezem 33">
            <a:hlinkClick r:id="rId14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6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5" grpId="0" animBg="1"/>
      <p:bldP spid="26" grpId="0" animBg="1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472318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Akrylaldehyd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5499" y="1965787"/>
            <a:ext cx="445461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bezbarvá až žlutá kapalina</a:t>
            </a:r>
            <a:r>
              <a:rPr lang="cs-CZ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409582" y="3462099"/>
            <a:ext cx="822119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při </a:t>
            </a:r>
            <a:r>
              <a:rPr lang="cs-CZ" dirty="0"/>
              <a:t>vysoké teplotě se tuky rozloží na mastné kyseliny, akrolein a vodu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53461" y="453619"/>
            <a:ext cx="2542676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CH</a:t>
            </a:r>
            <a:r>
              <a:rPr lang="cs-CZ" sz="2400" b="1" baseline="-25000" dirty="0" smtClean="0"/>
              <a:t>2 </a:t>
            </a:r>
            <a:r>
              <a:rPr lang="cs-CZ" sz="2400" b="1" dirty="0" smtClean="0"/>
              <a:t>= CH – CHO 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44596" y="2556268"/>
            <a:ext cx="6799388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ostrý, štiplavý, nepříjemný zápach podobný přepálenému tuku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95536" y="1042109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akrolein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35496" y="5406315"/>
            <a:ext cx="45638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karcinogenní </a:t>
            </a:r>
            <a:r>
              <a:rPr lang="cs-CZ" dirty="0"/>
              <a:t>(kategorie 3B)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44595" y="4452442"/>
            <a:ext cx="7074493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vysoce </a:t>
            </a:r>
            <a:r>
              <a:rPr lang="cs-CZ" dirty="0" smtClean="0"/>
              <a:t>toxický - </a:t>
            </a:r>
            <a:r>
              <a:rPr lang="cs-CZ" dirty="0" smtClean="0">
                <a:solidFill>
                  <a:prstClr val="black"/>
                </a:solidFill>
              </a:rPr>
              <a:t>dráždí dýchací cesty, při vyšší koncentraci smrt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44594" y="5991671"/>
            <a:ext cx="858618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velmi hořlavý a může tvořit výbušné směsi </a:t>
            </a:r>
            <a:r>
              <a:rPr lang="cs-CZ" dirty="0" smtClean="0"/>
              <a:t>se vzduchem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5444649" y="1908685"/>
            <a:ext cx="953461" cy="600067"/>
            <a:chOff x="3253460" y="594071"/>
            <a:chExt cx="953461" cy="600067"/>
          </a:xfrm>
        </p:grpSpPr>
        <p:pic>
          <p:nvPicPr>
            <p:cNvPr id="28" name="Obrázek 27" descr="GHS02">
              <a:hlinkClick r:id="rId3" tooltip="&quot;GHS02&quot;"/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3460" y="59407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TextovéPole 34"/>
            <p:cNvSpPr txBox="1"/>
            <p:nvPr/>
          </p:nvSpPr>
          <p:spPr>
            <a:xfrm>
              <a:off x="3570055" y="91713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Obr.21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3" name="TextovéPole 22"/>
          <p:cNvSpPr txBox="1"/>
          <p:nvPr/>
        </p:nvSpPr>
        <p:spPr>
          <a:xfrm>
            <a:off x="2915816" y="1068592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prop-2-enal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410551"/>
            <a:ext cx="1375614" cy="9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Soubor: Akrolein-3D-ball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851038"/>
            <a:ext cx="1896770" cy="15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Skupina 28"/>
          <p:cNvGrpSpPr/>
          <p:nvPr/>
        </p:nvGrpSpPr>
        <p:grpSpPr>
          <a:xfrm>
            <a:off x="4702267" y="1906809"/>
            <a:ext cx="956538" cy="596694"/>
            <a:chOff x="5357021" y="1968210"/>
            <a:chExt cx="956538" cy="596694"/>
          </a:xfrm>
        </p:grpSpPr>
        <p:pic>
          <p:nvPicPr>
            <p:cNvPr id="30" name="Obrázek 29" descr="Soubor:GHS-pictogram-skull.sv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021" y="1968210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TextovéPole 30"/>
            <p:cNvSpPr txBox="1"/>
            <p:nvPr/>
          </p:nvSpPr>
          <p:spPr>
            <a:xfrm>
              <a:off x="5676693" y="2287905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Obr.6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6183886" y="1901560"/>
            <a:ext cx="935202" cy="607192"/>
            <a:chOff x="8173220" y="1917056"/>
            <a:chExt cx="935202" cy="607192"/>
          </a:xfrm>
        </p:grpSpPr>
        <p:pic>
          <p:nvPicPr>
            <p:cNvPr id="34" name="Obrázek 33" descr="Soubor:GHS-pictogram-acid.sv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3220" y="191705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" name="TextovéPole 39"/>
            <p:cNvSpPr txBox="1"/>
            <p:nvPr/>
          </p:nvSpPr>
          <p:spPr>
            <a:xfrm>
              <a:off x="8471556" y="224724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Obr.8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Skupina 44"/>
          <p:cNvGrpSpPr/>
          <p:nvPr/>
        </p:nvGrpSpPr>
        <p:grpSpPr>
          <a:xfrm>
            <a:off x="6900961" y="1889290"/>
            <a:ext cx="1061921" cy="619710"/>
            <a:chOff x="3744218" y="4337456"/>
            <a:chExt cx="1061921" cy="619710"/>
          </a:xfrm>
        </p:grpSpPr>
        <p:sp>
          <p:nvSpPr>
            <p:cNvPr id="46" name="TextovéPole 45"/>
            <p:cNvSpPr txBox="1"/>
            <p:nvPr/>
          </p:nvSpPr>
          <p:spPr>
            <a:xfrm>
              <a:off x="4055658" y="4680167"/>
              <a:ext cx="7504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Obr.25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  <p:pic>
          <p:nvPicPr>
            <p:cNvPr id="47" name="Obrázek 46" descr="Soubor:GHS-pictogram-pollu.sv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218" y="433745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" name="Šipka doprava se zářezem 36">
            <a:hlinkClick r:id="rId10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6903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7" grpId="0" animBg="1"/>
      <p:bldP spid="5" grpId="0" animBg="1"/>
      <p:bldP spid="43" grpId="0" animBg="1"/>
      <p:bldP spid="26" grpId="0" animBg="1"/>
      <p:bldP spid="36" grpId="0" animBg="1"/>
      <p:bldP spid="42" grpId="0" animBg="1"/>
      <p:bldP spid="44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106391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Akrylaldehyd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53461" y="87692"/>
            <a:ext cx="2542676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CH</a:t>
            </a:r>
            <a:r>
              <a:rPr lang="cs-CZ" sz="2400" b="1" baseline="-25000" dirty="0" smtClean="0"/>
              <a:t>2 </a:t>
            </a:r>
            <a:r>
              <a:rPr lang="cs-CZ" sz="2400" b="1" dirty="0" smtClean="0"/>
              <a:t>= CH – CHO 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-13557" y="1982953"/>
            <a:ext cx="619374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meziprodukt </a:t>
            </a:r>
            <a:r>
              <a:rPr lang="cs-CZ" dirty="0"/>
              <a:t>v průmyslové výrobě syntetických </a:t>
            </a:r>
            <a:r>
              <a:rPr lang="cs-CZ" dirty="0" smtClean="0"/>
              <a:t>aminokyselin</a:t>
            </a:r>
            <a:r>
              <a:rPr lang="cs-CZ" dirty="0"/>
              <a:t> - </a:t>
            </a:r>
            <a:r>
              <a:rPr lang="cs-CZ" dirty="0" err="1"/>
              <a:t>methionin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95536" y="676182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akrolein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-22657" y="5040388"/>
            <a:ext cx="892899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/>
              <a:t>ropném a plynárenském průmyslu se používá jako biocid do vrtných </a:t>
            </a:r>
            <a:r>
              <a:rPr lang="cs-CZ" dirty="0" smtClean="0"/>
              <a:t>vod a k odstranění sirovodíku </a:t>
            </a:r>
            <a:r>
              <a:rPr lang="cs-CZ" dirty="0"/>
              <a:t>a </a:t>
            </a:r>
            <a:r>
              <a:rPr lang="cs-CZ" dirty="0" smtClean="0"/>
              <a:t>merkaptanů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-13559" y="4086515"/>
            <a:ext cx="7820077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kontaktní</a:t>
            </a:r>
            <a:r>
              <a:rPr lang="cs-CZ" dirty="0"/>
              <a:t> herbicid pro ponořený a plovoucí plevel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pro </a:t>
            </a:r>
            <a:r>
              <a:rPr lang="cs-CZ" dirty="0" smtClean="0"/>
              <a:t>řasy</a:t>
            </a:r>
            <a:r>
              <a:rPr lang="cs-CZ" dirty="0"/>
              <a:t> </a:t>
            </a:r>
            <a:r>
              <a:rPr lang="cs-CZ" dirty="0" smtClean="0"/>
              <a:t>v </a:t>
            </a:r>
            <a:r>
              <a:rPr lang="cs-CZ" dirty="0"/>
              <a:t>zavlažovacích </a:t>
            </a:r>
            <a:r>
              <a:rPr lang="cs-CZ" dirty="0" smtClean="0"/>
              <a:t>a odpadních kanálech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-13559" y="5985784"/>
            <a:ext cx="916048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 polyesterových </a:t>
            </a:r>
            <a:r>
              <a:rPr lang="cs-CZ" dirty="0"/>
              <a:t>pryskyřic, polyuretanu,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propylenglykolu</a:t>
            </a:r>
            <a:r>
              <a:rPr lang="cs-CZ" dirty="0" smtClean="0"/>
              <a:t>,</a:t>
            </a:r>
            <a:r>
              <a:rPr lang="cs-CZ" dirty="0"/>
              <a:t> kyseliny akrylové, akrylonitrilu a glycerolu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3730206" y="1244509"/>
            <a:ext cx="953461" cy="600067"/>
            <a:chOff x="3253460" y="594071"/>
            <a:chExt cx="953461" cy="600067"/>
          </a:xfrm>
        </p:grpSpPr>
        <p:pic>
          <p:nvPicPr>
            <p:cNvPr id="28" name="Obrázek 27" descr="GHS02">
              <a:hlinkClick r:id="rId3" tooltip="&quot;GHS02&quot;"/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3460" y="59407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TextovéPole 34"/>
            <p:cNvSpPr txBox="1"/>
            <p:nvPr/>
          </p:nvSpPr>
          <p:spPr>
            <a:xfrm>
              <a:off x="3570055" y="91713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Obr.21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3" name="TextovéPole 22"/>
          <p:cNvSpPr txBox="1"/>
          <p:nvPr/>
        </p:nvSpPr>
        <p:spPr>
          <a:xfrm>
            <a:off x="2915816" y="702665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prop-2-enal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44624"/>
            <a:ext cx="1375614" cy="9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Soubor: Akrolein-3D-ball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7304"/>
            <a:ext cx="1896770" cy="15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Skupina 28"/>
          <p:cNvGrpSpPr/>
          <p:nvPr/>
        </p:nvGrpSpPr>
        <p:grpSpPr>
          <a:xfrm>
            <a:off x="2987824" y="1242633"/>
            <a:ext cx="956538" cy="596694"/>
            <a:chOff x="5357021" y="1968210"/>
            <a:chExt cx="956538" cy="596694"/>
          </a:xfrm>
        </p:grpSpPr>
        <p:pic>
          <p:nvPicPr>
            <p:cNvPr id="30" name="Obrázek 29" descr="Soubor:GHS-pictogram-skull.sv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021" y="1968210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TextovéPole 30"/>
            <p:cNvSpPr txBox="1"/>
            <p:nvPr/>
          </p:nvSpPr>
          <p:spPr>
            <a:xfrm>
              <a:off x="5676693" y="2287905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Obr.6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4469443" y="1237384"/>
            <a:ext cx="935202" cy="607192"/>
            <a:chOff x="8173220" y="1917056"/>
            <a:chExt cx="935202" cy="607192"/>
          </a:xfrm>
        </p:grpSpPr>
        <p:pic>
          <p:nvPicPr>
            <p:cNvPr id="34" name="Obrázek 33" descr="Soubor:GHS-pictogram-acid.sv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3220" y="191705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" name="TextovéPole 39"/>
            <p:cNvSpPr txBox="1"/>
            <p:nvPr/>
          </p:nvSpPr>
          <p:spPr>
            <a:xfrm>
              <a:off x="8471556" y="224724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Obr.8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Skupina 44"/>
          <p:cNvGrpSpPr/>
          <p:nvPr/>
        </p:nvGrpSpPr>
        <p:grpSpPr>
          <a:xfrm>
            <a:off x="5186518" y="1225114"/>
            <a:ext cx="1061921" cy="619710"/>
            <a:chOff x="3744218" y="4337456"/>
            <a:chExt cx="1061921" cy="619710"/>
          </a:xfrm>
        </p:grpSpPr>
        <p:sp>
          <p:nvSpPr>
            <p:cNvPr id="46" name="TextovéPole 45"/>
            <p:cNvSpPr txBox="1"/>
            <p:nvPr/>
          </p:nvSpPr>
          <p:spPr>
            <a:xfrm>
              <a:off x="4055658" y="4680167"/>
              <a:ext cx="7504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Obr.25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  <p:pic>
          <p:nvPicPr>
            <p:cNvPr id="47" name="Obrázek 46" descr="Soubor:GHS-pictogram-pollu.sv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218" y="433745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" name="TextovéPole 32"/>
          <p:cNvSpPr txBox="1"/>
          <p:nvPr/>
        </p:nvSpPr>
        <p:spPr>
          <a:xfrm>
            <a:off x="404635" y="1377272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Použití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5122" name="Picture 2" descr="Soubor: Methionin - Methionine.sv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635" y="2875328"/>
            <a:ext cx="2389699" cy="1091147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5126" name="Picture 6" descr="Soubor: L-methionin-B-3D-balls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5584">
            <a:off x="5379129" y="2208896"/>
            <a:ext cx="3748529" cy="212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Šipka doprava se zářezem 36">
            <a:hlinkClick r:id="rId1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562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3" grpId="0" animBg="1"/>
      <p:bldP spid="26" grpId="0" animBg="1"/>
      <p:bldP spid="36" grpId="0" animBg="1"/>
      <p:bldP spid="42" grpId="0" animBg="1"/>
      <p:bldP spid="44" grpId="0" animBg="1"/>
      <p:bldP spid="23" grpId="0" animBg="1"/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472318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B</a:t>
            </a:r>
            <a:r>
              <a:rPr lang="cs-CZ" dirty="0" smtClean="0"/>
              <a:t>enzaldehyd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5498" y="1628800"/>
            <a:ext cx="640686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bezbarvá </a:t>
            </a:r>
            <a:r>
              <a:rPr lang="cs-CZ" dirty="0" smtClean="0">
                <a:solidFill>
                  <a:prstClr val="black"/>
                </a:solidFill>
              </a:rPr>
              <a:t>kapalina hořkomandlové vůně</a:t>
            </a:r>
            <a:r>
              <a:rPr lang="cs-CZ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288032" y="2708920"/>
            <a:ext cx="874846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s</a:t>
            </a:r>
            <a:r>
              <a:rPr lang="cs-CZ" dirty="0" smtClean="0"/>
              <a:t>emena</a:t>
            </a:r>
            <a:r>
              <a:rPr lang="cs-CZ" dirty="0"/>
              <a:t> mandlí, </a:t>
            </a:r>
            <a:r>
              <a:rPr lang="cs-CZ" dirty="0" smtClean="0"/>
              <a:t>meruněk, broskví, jablek</a:t>
            </a:r>
            <a:r>
              <a:rPr lang="cs-CZ" dirty="0"/>
              <a:t>, </a:t>
            </a:r>
            <a:r>
              <a:rPr lang="cs-CZ" dirty="0" smtClean="0"/>
              <a:t>třešní, ořechů </a:t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dalšího </a:t>
            </a:r>
            <a:r>
              <a:rPr lang="cs-CZ" dirty="0" smtClean="0"/>
              <a:t>ovoce </a:t>
            </a:r>
            <a:r>
              <a:rPr lang="cs-CZ" dirty="0"/>
              <a:t>obsahují podstatné množství </a:t>
            </a:r>
            <a:r>
              <a:rPr lang="cs-CZ" dirty="0">
                <a:solidFill>
                  <a:srgbClr val="FF0000"/>
                </a:solidFill>
              </a:rPr>
              <a:t>amygdalinu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253461" y="453619"/>
            <a:ext cx="1606571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C</a:t>
            </a:r>
            <a:r>
              <a:rPr lang="cs-CZ" sz="2400" b="1" baseline="-25000" dirty="0"/>
              <a:t>6</a:t>
            </a:r>
            <a:r>
              <a:rPr lang="cs-CZ" sz="2400" b="1" dirty="0"/>
              <a:t>H</a:t>
            </a:r>
            <a:r>
              <a:rPr lang="cs-CZ" sz="2400" b="1" baseline="-25000" dirty="0"/>
              <a:t>5</a:t>
            </a:r>
            <a:r>
              <a:rPr lang="cs-CZ" sz="2400" b="1" dirty="0"/>
              <a:t>CHO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288032" y="2160566"/>
            <a:ext cx="226447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prstClr val="black"/>
                </a:solidFill>
              </a:rPr>
              <a:t>k</a:t>
            </a:r>
            <a:r>
              <a:rPr lang="cs-CZ" dirty="0" smtClean="0">
                <a:solidFill>
                  <a:prstClr val="black"/>
                </a:solidFill>
              </a:rPr>
              <a:t>věty akátu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95536" y="1042109"/>
            <a:ext cx="304875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/>
              <a:t>benzenkarbaldehyd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563888" y="1068592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/>
              <a:t>fenylmethanal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6146" name="Picture 2" descr="Soubor:Benzaldehyde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70" y="154093"/>
            <a:ext cx="906945" cy="147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oubor: Benzaldehyd-3D-balls-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923" y="93037"/>
            <a:ext cx="1721112" cy="221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Skupina 32"/>
          <p:cNvGrpSpPr/>
          <p:nvPr/>
        </p:nvGrpSpPr>
        <p:grpSpPr>
          <a:xfrm>
            <a:off x="5071546" y="316474"/>
            <a:ext cx="972785" cy="618882"/>
            <a:chOff x="4302125" y="3159125"/>
            <a:chExt cx="972785" cy="618882"/>
          </a:xfrm>
        </p:grpSpPr>
        <p:pic>
          <p:nvPicPr>
            <p:cNvPr id="37" name="Obrázek 36" descr="Soubor:GHS-pictogram-exclam.sv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125" y="3159125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TextovéPole 37"/>
            <p:cNvSpPr txBox="1"/>
            <p:nvPr/>
          </p:nvSpPr>
          <p:spPr>
            <a:xfrm>
              <a:off x="4585647" y="3501008"/>
              <a:ext cx="6892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Obr.22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6150" name="Picture 6" descr="Soubor:Amygdalin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1981606" cy="1615772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6152" name="Picture 8" descr="Soubor:Amygdalin-from-xtal-3D-ball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5" y="5223164"/>
            <a:ext cx="2515447" cy="172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ovéPole 38"/>
          <p:cNvSpPr txBox="1"/>
          <p:nvPr/>
        </p:nvSpPr>
        <p:spPr>
          <a:xfrm>
            <a:off x="2309074" y="3645024"/>
            <a:ext cx="6720342" cy="1569660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Tento glykosid může být štěpen </a:t>
            </a:r>
            <a:r>
              <a:rPr lang="cs-CZ" dirty="0" smtClean="0"/>
              <a:t>nižšími enzymy</a:t>
            </a:r>
            <a:r>
              <a:rPr lang="cs-CZ" dirty="0"/>
              <a:t> za vzniku benzaldehydu, </a:t>
            </a:r>
            <a:r>
              <a:rPr lang="cs-CZ" dirty="0">
                <a:solidFill>
                  <a:srgbClr val="FF0000"/>
                </a:solidFill>
              </a:rPr>
              <a:t>jedovaté kyseliny kyanovodíkové</a:t>
            </a:r>
            <a:r>
              <a:rPr lang="cs-CZ" dirty="0"/>
              <a:t> a dvou molekul glukózy.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372" y="5259643"/>
            <a:ext cx="4743124" cy="1588662"/>
          </a:xfrm>
          <a:prstGeom prst="rect">
            <a:avLst/>
          </a:prstGeom>
          <a:solidFill>
            <a:srgbClr val="FFCCFF"/>
          </a:solidFill>
          <a:ln>
            <a:noFill/>
          </a:ln>
        </p:spPr>
      </p:pic>
      <p:sp>
        <p:nvSpPr>
          <p:cNvPr id="19" name="Šipka doprava se zářezem 18">
            <a:hlinkClick r:id="rId9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7574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7" grpId="0" animBg="1"/>
      <p:bldP spid="5" grpId="0" animBg="1"/>
      <p:bldP spid="43" grpId="0" animBg="1"/>
      <p:bldP spid="26" grpId="0" animBg="1"/>
      <p:bldP spid="23" grpId="0" animBg="1"/>
      <p:bldP spid="3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7840070" y="4725144"/>
            <a:ext cx="1196426" cy="2129797"/>
            <a:chOff x="7840070" y="4725144"/>
            <a:chExt cx="1196426" cy="2129797"/>
          </a:xfrm>
        </p:grpSpPr>
        <p:pic>
          <p:nvPicPr>
            <p:cNvPr id="7172" name="Picture 4" descr="http://upload.wikimedia.org/wikipedia/commons/thumb/c/ce/Red_Wine_Glas.jpg/220px-Red_Wine_Gla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5294" y="4725144"/>
              <a:ext cx="1121202" cy="2094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ovéPole 27"/>
            <p:cNvSpPr txBox="1"/>
            <p:nvPr/>
          </p:nvSpPr>
          <p:spPr>
            <a:xfrm>
              <a:off x="7840070" y="6577942"/>
              <a:ext cx="6892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Obr.26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395536" y="472318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B</a:t>
            </a:r>
            <a:r>
              <a:rPr lang="cs-CZ" dirty="0" smtClean="0"/>
              <a:t>enzaldehyd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9353" y="4797152"/>
            <a:ext cx="7402967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potravinářský průmysl - </a:t>
            </a:r>
            <a:r>
              <a:rPr lang="cs-CZ" dirty="0"/>
              <a:t>ochucovadlo s příchutí mandlí</a:t>
            </a:r>
            <a:r>
              <a:rPr lang="cs-CZ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44596" y="5733256"/>
            <a:ext cx="752432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složka </a:t>
            </a:r>
            <a:r>
              <a:rPr lang="cs-CZ" dirty="0"/>
              <a:t>všech destilátů získaných kvašením ovoce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53461" y="453619"/>
            <a:ext cx="1606571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C</a:t>
            </a:r>
            <a:r>
              <a:rPr lang="cs-CZ" sz="2400" b="1" baseline="-25000" dirty="0"/>
              <a:t>6</a:t>
            </a:r>
            <a:r>
              <a:rPr lang="cs-CZ" sz="2400" b="1" dirty="0"/>
              <a:t>H</a:t>
            </a:r>
            <a:r>
              <a:rPr lang="cs-CZ" sz="2400" b="1" baseline="-25000" dirty="0"/>
              <a:t>5</a:t>
            </a:r>
            <a:r>
              <a:rPr lang="cs-CZ" sz="2400" b="1" dirty="0"/>
              <a:t>CHO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44596" y="2247255"/>
            <a:ext cx="714748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výchozí </a:t>
            </a:r>
            <a:r>
              <a:rPr lang="cs-CZ" dirty="0" smtClean="0"/>
              <a:t>složka </a:t>
            </a:r>
            <a:r>
              <a:rPr lang="cs-CZ" dirty="0"/>
              <a:t>pro syntézu kyseliny mandlové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95536" y="1042109"/>
            <a:ext cx="304875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/>
              <a:t>benzenkarbaldehyd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563888" y="1068592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/>
              <a:t>fenylmethanal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6146" name="Picture 2" descr="Soubor:Benzaldehyde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770" y="140237"/>
            <a:ext cx="976307" cy="158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oubor: Benzaldehyd-3D-balls-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79182"/>
            <a:ext cx="1721112" cy="221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Skupina 32"/>
          <p:cNvGrpSpPr/>
          <p:nvPr/>
        </p:nvGrpSpPr>
        <p:grpSpPr>
          <a:xfrm>
            <a:off x="5071546" y="316474"/>
            <a:ext cx="972785" cy="618882"/>
            <a:chOff x="4302125" y="3159125"/>
            <a:chExt cx="972785" cy="618882"/>
          </a:xfrm>
        </p:grpSpPr>
        <p:pic>
          <p:nvPicPr>
            <p:cNvPr id="37" name="Obrázek 36" descr="Soubor:GHS-pictogram-exclam.sv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125" y="3159125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TextovéPole 37"/>
            <p:cNvSpPr txBox="1"/>
            <p:nvPr/>
          </p:nvSpPr>
          <p:spPr>
            <a:xfrm>
              <a:off x="4585647" y="3501008"/>
              <a:ext cx="6892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Obr.22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9" name="TextovéPole 38"/>
          <p:cNvSpPr txBox="1"/>
          <p:nvPr/>
        </p:nvSpPr>
        <p:spPr>
          <a:xfrm>
            <a:off x="44596" y="6309320"/>
            <a:ext cx="776776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pl-PL" dirty="0"/>
              <a:t> </a:t>
            </a:r>
            <a:r>
              <a:rPr lang="pl-PL" dirty="0" smtClean="0"/>
              <a:t>jedna ze složek</a:t>
            </a:r>
            <a:r>
              <a:rPr lang="pl-PL" dirty="0"/>
              <a:t> </a:t>
            </a:r>
            <a:r>
              <a:rPr lang="pl-PL" dirty="0" smtClean="0"/>
              <a:t>chutě vína a jeho bouquetu (vůně) 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404635" y="1671191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Použití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7170" name="Picture 2" descr="Soubor: Kwas migdałowy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996" y="2290461"/>
            <a:ext cx="952500" cy="1157288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20" name="TextovéPole 19"/>
          <p:cNvSpPr txBox="1"/>
          <p:nvPr/>
        </p:nvSpPr>
        <p:spPr>
          <a:xfrm>
            <a:off x="339924" y="2779021"/>
            <a:ext cx="7156581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antibakteriální látka, zvláště při léčbě infekcí </a:t>
            </a:r>
            <a:br>
              <a:rPr lang="cs-CZ" dirty="0" smtClean="0"/>
            </a:br>
            <a:r>
              <a:rPr lang="cs-CZ" dirty="0" smtClean="0"/>
              <a:t>močového traktu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39925" y="3686422"/>
            <a:ext cx="633670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p</a:t>
            </a:r>
            <a:r>
              <a:rPr lang="cs-CZ" dirty="0" smtClean="0"/>
              <a:t>oužívá </a:t>
            </a:r>
            <a:r>
              <a:rPr lang="cs-CZ" dirty="0"/>
              <a:t>se také jako orální antibiotikum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353781" y="4233036"/>
            <a:ext cx="803464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léčba </a:t>
            </a:r>
            <a:r>
              <a:rPr lang="cs-CZ" dirty="0"/>
              <a:t>kožních problémů</a:t>
            </a:r>
            <a:r>
              <a:rPr lang="cs-CZ" dirty="0" smtClean="0"/>
              <a:t>, akné u dospělých, vrásky …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0" name="Šipka doprava se zářezem 29">
            <a:hlinkClick r:id="rId8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0800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7" grpId="0" animBg="1"/>
      <p:bldP spid="5" grpId="0" animBg="1"/>
      <p:bldP spid="43" grpId="0" animBg="1"/>
      <p:bldP spid="26" grpId="0" animBg="1"/>
      <p:bldP spid="23" grpId="0" animBg="1"/>
      <p:bldP spid="39" grpId="0" animBg="1"/>
      <p:bldP spid="18" grpId="0" animBg="1"/>
      <p:bldP spid="20" grpId="0" animBg="1"/>
      <p:bldP spid="24" grpId="0" animBg="1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7024804" y="3140968"/>
            <a:ext cx="2083700" cy="3534398"/>
            <a:chOff x="7024804" y="3140968"/>
            <a:chExt cx="2083700" cy="3534398"/>
          </a:xfrm>
        </p:grpSpPr>
        <p:grpSp>
          <p:nvGrpSpPr>
            <p:cNvPr id="2" name="Skupina 1"/>
            <p:cNvGrpSpPr/>
            <p:nvPr/>
          </p:nvGrpSpPr>
          <p:grpSpPr>
            <a:xfrm>
              <a:off x="7052514" y="3140968"/>
              <a:ext cx="2055990" cy="3232104"/>
              <a:chOff x="6908498" y="3429000"/>
              <a:chExt cx="2055990" cy="323210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08498" y="3429000"/>
                <a:ext cx="1950828" cy="3216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TextovéPole 21"/>
              <p:cNvSpPr txBox="1"/>
              <p:nvPr/>
            </p:nvSpPr>
            <p:spPr>
              <a:xfrm>
                <a:off x="8137648" y="6381328"/>
                <a:ext cx="826840" cy="279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cs-CZ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1200" b="1" dirty="0" smtClean="0">
                    <a:latin typeface="Georgia" pitchFamily="18" charset="0"/>
                  </a:rPr>
                  <a:t>Obr.27</a:t>
                </a:r>
                <a:endParaRPr lang="cs-CZ" sz="1200" b="1" dirty="0">
                  <a:latin typeface="Georgia" pitchFamily="18" charset="0"/>
                </a:endParaRPr>
              </a:p>
            </p:txBody>
          </p:sp>
        </p:grpSp>
        <p:sp>
          <p:nvSpPr>
            <p:cNvPr id="4" name="TextovéPole 3"/>
            <p:cNvSpPr txBox="1"/>
            <p:nvPr/>
          </p:nvSpPr>
          <p:spPr>
            <a:xfrm>
              <a:off x="7024804" y="6367589"/>
              <a:ext cx="2016224" cy="307777"/>
            </a:xfrm>
            <a:prstGeom prst="rect">
              <a:avLst/>
            </a:pr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342900" indent="-342900">
                <a:buFont typeface="Wingdings" pitchFamily="2" charset="2"/>
                <a:buChar char="q"/>
                <a:defRPr sz="2400" b="1"/>
              </a:lvl1pPr>
            </a:lstStyle>
            <a:p>
              <a:pPr marL="0" indent="0">
                <a:buNone/>
              </a:pPr>
              <a:r>
                <a:rPr lang="cs-CZ" sz="1400" dirty="0"/>
                <a:t> Esenciální olej z kůry</a:t>
              </a: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4477125" y="4997219"/>
            <a:ext cx="2543147" cy="1856330"/>
            <a:chOff x="1610660" y="4982733"/>
            <a:chExt cx="2543147" cy="1856330"/>
          </a:xfrm>
        </p:grpSpPr>
        <p:pic>
          <p:nvPicPr>
            <p:cNvPr id="1028" name="Picture 4" descr="Soubor: Cinnamomum verum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660" y="5011705"/>
              <a:ext cx="2480575" cy="1827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ovéPole 20"/>
            <p:cNvSpPr txBox="1"/>
            <p:nvPr/>
          </p:nvSpPr>
          <p:spPr>
            <a:xfrm>
              <a:off x="3326967" y="4982733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Obr.28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4572000" y="3501008"/>
            <a:ext cx="2436749" cy="1290133"/>
            <a:chOff x="2481436" y="4399464"/>
            <a:chExt cx="2436749" cy="1290133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436" y="4399464"/>
              <a:ext cx="2234580" cy="1261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ovéPole 17"/>
            <p:cNvSpPr txBox="1"/>
            <p:nvPr/>
          </p:nvSpPr>
          <p:spPr>
            <a:xfrm>
              <a:off x="4091345" y="5409821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Obr.3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105345" y="3768432"/>
            <a:ext cx="4468750" cy="2762378"/>
            <a:chOff x="-1864367" y="2926563"/>
            <a:chExt cx="4468750" cy="2762378"/>
          </a:xfrm>
        </p:grpSpPr>
        <p:pic>
          <p:nvPicPr>
            <p:cNvPr id="14" name="Picture 2" descr="Soubor: Cinnamomum verum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64367" y="2926563"/>
              <a:ext cx="4276128" cy="2762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ovéPole 14"/>
            <p:cNvSpPr txBox="1"/>
            <p:nvPr/>
          </p:nvSpPr>
          <p:spPr>
            <a:xfrm>
              <a:off x="1777543" y="5409165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Obr.2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395535" y="586717"/>
            <a:ext cx="2857925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Aldehyd skořicový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53460" y="568018"/>
            <a:ext cx="3370091" cy="46166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C</a:t>
            </a:r>
            <a:r>
              <a:rPr lang="cs-CZ" sz="2400" b="1" baseline="-25000" dirty="0" smtClean="0"/>
              <a:t>6</a:t>
            </a:r>
            <a:r>
              <a:rPr lang="cs-CZ" sz="2400" b="1" dirty="0" smtClean="0"/>
              <a:t>H</a:t>
            </a:r>
            <a:r>
              <a:rPr lang="cs-CZ" sz="2400" b="1" baseline="-25000" dirty="0" smtClean="0"/>
              <a:t>5 </a:t>
            </a:r>
            <a:r>
              <a:rPr lang="cs-CZ" sz="2400" b="1" dirty="0"/>
              <a:t>– </a:t>
            </a:r>
            <a:r>
              <a:rPr lang="cs-CZ" sz="2400" b="1" dirty="0" smtClean="0"/>
              <a:t>CH = CH – CHO 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44597" y="1743199"/>
            <a:ext cx="470742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nažloutlá, olejovitá kapalina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95536" y="1156508"/>
            <a:ext cx="304875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/>
              <a:t>Cinnamaldehyd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33" name="Skupina 32"/>
          <p:cNvGrpSpPr/>
          <p:nvPr/>
        </p:nvGrpSpPr>
        <p:grpSpPr>
          <a:xfrm>
            <a:off x="3580281" y="1077899"/>
            <a:ext cx="972785" cy="618882"/>
            <a:chOff x="4302125" y="3159125"/>
            <a:chExt cx="972785" cy="618882"/>
          </a:xfrm>
        </p:grpSpPr>
        <p:pic>
          <p:nvPicPr>
            <p:cNvPr id="37" name="Obrázek 36" descr="Soubor:GHS-pictogram-exclam.sv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125" y="3159125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TextovéPole 37"/>
            <p:cNvSpPr txBox="1"/>
            <p:nvPr/>
          </p:nvSpPr>
          <p:spPr>
            <a:xfrm>
              <a:off x="4585647" y="3501008"/>
              <a:ext cx="6892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Obr.22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0" name="TextovéPole 19"/>
          <p:cNvSpPr txBox="1"/>
          <p:nvPr/>
        </p:nvSpPr>
        <p:spPr>
          <a:xfrm>
            <a:off x="35497" y="2274965"/>
            <a:ext cx="432048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intenzivně voní po skořici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5497" y="2823319"/>
            <a:ext cx="633670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parfumerie – vůně orientálních parfémů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8194" name="Picture 2" descr="Soubor: Zimtaldehyd - cinnamaldehyde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019" y="424002"/>
            <a:ext cx="1734682" cy="1045674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8196" name="Picture 4" descr="Soubor: Cinnamaldehyd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593" y="1396531"/>
            <a:ext cx="2609879" cy="184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Šipka doprava se zářezem 26">
            <a:hlinkClick r:id="rId10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075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3" grpId="0" animBg="1"/>
      <p:bldP spid="26" grpId="0" animBg="1"/>
      <p:bldP spid="20" grpId="0" animBg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/>
          <p:cNvGrpSpPr/>
          <p:nvPr/>
        </p:nvGrpSpPr>
        <p:grpSpPr>
          <a:xfrm>
            <a:off x="8146249" y="4820929"/>
            <a:ext cx="1146451" cy="2036745"/>
            <a:chOff x="8146249" y="4768077"/>
            <a:chExt cx="1146451" cy="2036745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6249" y="4768077"/>
              <a:ext cx="961989" cy="1991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8465860" y="6525046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Obr.5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6865401" y="5527965"/>
            <a:ext cx="1162983" cy="1365070"/>
            <a:chOff x="5148064" y="4340476"/>
            <a:chExt cx="1162983" cy="136507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4340476"/>
              <a:ext cx="1090975" cy="132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ovéPole 12"/>
            <p:cNvSpPr txBox="1"/>
            <p:nvPr/>
          </p:nvSpPr>
          <p:spPr>
            <a:xfrm>
              <a:off x="5148064" y="5425770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solidFill>
                    <a:schemeClr val="bg1"/>
                  </a:solidFill>
                  <a:latin typeface="Georgia" pitchFamily="18" charset="0"/>
                </a:rPr>
                <a:t>Obr.4</a:t>
              </a:r>
              <a:endParaRPr lang="cs-CZ" sz="1200" b="1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5220072" y="5439516"/>
            <a:ext cx="1564722" cy="1408835"/>
            <a:chOff x="5220072" y="5439516"/>
            <a:chExt cx="1564722" cy="140883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5503304"/>
              <a:ext cx="1492714" cy="1345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ovéPole 22"/>
            <p:cNvSpPr txBox="1"/>
            <p:nvPr/>
          </p:nvSpPr>
          <p:spPr>
            <a:xfrm>
              <a:off x="5220072" y="5439516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solidFill>
                    <a:schemeClr val="bg1"/>
                  </a:solidFill>
                  <a:latin typeface="Georgia" pitchFamily="18" charset="0"/>
                </a:rPr>
                <a:t>Obr.30</a:t>
              </a:r>
              <a:endParaRPr lang="cs-CZ" sz="1200" b="1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3942626" y="5479554"/>
            <a:ext cx="1277446" cy="1360371"/>
            <a:chOff x="3942626" y="5479554"/>
            <a:chExt cx="1277446" cy="1360371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735" y="5521177"/>
              <a:ext cx="1194337" cy="1318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ovéPole 24"/>
            <p:cNvSpPr txBox="1"/>
            <p:nvPr/>
          </p:nvSpPr>
          <p:spPr>
            <a:xfrm>
              <a:off x="3942626" y="5479554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Obr.31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1619672" y="5536700"/>
            <a:ext cx="1967863" cy="1321300"/>
            <a:chOff x="1619672" y="5536700"/>
            <a:chExt cx="1967863" cy="13213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669" y="5588193"/>
              <a:ext cx="418866" cy="1225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ovéPole 17"/>
            <p:cNvSpPr txBox="1"/>
            <p:nvPr/>
          </p:nvSpPr>
          <p:spPr>
            <a:xfrm>
              <a:off x="1619672" y="6550223"/>
              <a:ext cx="1541244" cy="307777"/>
            </a:xfrm>
            <a:prstGeom prst="rect">
              <a:avLst/>
            </a:pr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342900" indent="-342900">
                <a:buFont typeface="Wingdings" pitchFamily="2" charset="2"/>
                <a:buChar char="q"/>
                <a:defRPr sz="2400" b="1"/>
              </a:lvl1pPr>
            </a:lstStyle>
            <a:p>
              <a:pPr marL="0" indent="0">
                <a:buNone/>
              </a:pPr>
              <a:r>
                <a:rPr lang="cs-CZ" sz="1400" dirty="0"/>
                <a:t> </a:t>
              </a:r>
              <a:r>
                <a:rPr lang="cs-CZ" sz="1400" dirty="0" smtClean="0"/>
                <a:t>extrakt vanilky</a:t>
              </a:r>
              <a:endParaRPr lang="cs-CZ" sz="1400" dirty="0"/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2449016" y="5536700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Obr.29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sp>
        <p:nvSpPr>
          <p:cNvPr id="22" name="TextovéPole 21"/>
          <p:cNvSpPr txBox="1"/>
          <p:nvPr/>
        </p:nvSpPr>
        <p:spPr>
          <a:xfrm>
            <a:off x="49353" y="1291785"/>
            <a:ext cx="7402967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bílá</a:t>
            </a:r>
            <a:r>
              <a:rPr lang="cs-CZ" dirty="0"/>
              <a:t> krystalická látka se silnou květinovou </a:t>
            </a:r>
            <a:r>
              <a:rPr lang="cs-CZ" dirty="0" smtClean="0"/>
              <a:t>vůní, sladká chuť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44595" y="2204864"/>
            <a:ext cx="7871106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těkavá složka</a:t>
            </a:r>
            <a:r>
              <a:rPr lang="cs-CZ" dirty="0"/>
              <a:t> silice obsažené </a:t>
            </a:r>
            <a:r>
              <a:rPr lang="cs-CZ" dirty="0" smtClean="0"/>
              <a:t>v</a:t>
            </a:r>
            <a:r>
              <a:rPr lang="cs-CZ" dirty="0"/>
              <a:t> </a:t>
            </a:r>
            <a:r>
              <a:rPr lang="cs-CZ" dirty="0" smtClean="0"/>
              <a:t>tobolkách (vanilka)</a:t>
            </a:r>
            <a:r>
              <a:rPr lang="cs-CZ" dirty="0"/>
              <a:t>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druhy</a:t>
            </a:r>
            <a:r>
              <a:rPr lang="cs-CZ" dirty="0"/>
              <a:t> orchidejí </a:t>
            </a:r>
            <a:r>
              <a:rPr lang="cs-CZ" dirty="0" smtClean="0"/>
              <a:t>rodu </a:t>
            </a:r>
            <a:r>
              <a:rPr lang="cs-CZ" dirty="0" err="1" smtClean="0"/>
              <a:t>vanilovník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44596" y="3212976"/>
            <a:ext cx="8775876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ochucování </a:t>
            </a:r>
            <a:r>
              <a:rPr lang="cs-CZ" dirty="0"/>
              <a:t>sladkých jídel, pochutin a </a:t>
            </a:r>
            <a:r>
              <a:rPr lang="cs-CZ" dirty="0" smtClean="0"/>
              <a:t>nápojů,</a:t>
            </a:r>
            <a:r>
              <a:rPr lang="cs-CZ" dirty="0"/>
              <a:t> </a:t>
            </a:r>
            <a:r>
              <a:rPr lang="cs-CZ" dirty="0" smtClean="0"/>
              <a:t>výroba </a:t>
            </a:r>
            <a:r>
              <a:rPr lang="cs-CZ" dirty="0"/>
              <a:t>parfémů, voňavek, </a:t>
            </a:r>
            <a:r>
              <a:rPr lang="cs-CZ" dirty="0" smtClean="0"/>
              <a:t>mýdel, </a:t>
            </a:r>
            <a:r>
              <a:rPr lang="cs-CZ" dirty="0"/>
              <a:t> </a:t>
            </a:r>
            <a:r>
              <a:rPr lang="cs-CZ" dirty="0" smtClean="0"/>
              <a:t>lékařství z - doplňková </a:t>
            </a:r>
            <a:r>
              <a:rPr lang="cs-CZ" dirty="0"/>
              <a:t>součást tekutých přípravků (kapek, kloktadel aj.) a mastí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95536" y="188640"/>
            <a:ext cx="2857925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Vanilin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395537" y="758431"/>
            <a:ext cx="5146281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4-hydroxy-3-methoxybenzaldehyd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8200" name="Picture 8" descr="Soubor: Vanillin2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48681"/>
            <a:ext cx="1388723" cy="1512167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9218" name="Picture 2" descr="Soubor: ethylvanilin-3D-ball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509119"/>
            <a:ext cx="2677932" cy="238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187624" y="4509120"/>
            <a:ext cx="687625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err="1"/>
              <a:t>Ethylvanilin</a:t>
            </a:r>
            <a:r>
              <a:rPr lang="cs-CZ" dirty="0"/>
              <a:t> (3-ethoxy-4-hydroxybenzaldehyd)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907704" y="5029764"/>
            <a:ext cx="619268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indent="0">
              <a:buFont typeface="Wingdings" pitchFamily="2" charset="2"/>
              <a:buNone/>
              <a:defRPr sz="2400" b="1"/>
            </a:lvl1pPr>
          </a:lstStyle>
          <a:p>
            <a:r>
              <a:rPr lang="cs-CZ" dirty="0" err="1"/>
              <a:t>ethylvanilin</a:t>
            </a:r>
            <a:r>
              <a:rPr lang="cs-CZ" dirty="0"/>
              <a:t> asi třikrát </a:t>
            </a:r>
            <a:r>
              <a:rPr lang="cs-CZ" dirty="0" smtClean="0"/>
              <a:t>silnější než</a:t>
            </a:r>
            <a:r>
              <a:rPr lang="cs-CZ" dirty="0"/>
              <a:t> </a:t>
            </a:r>
            <a:r>
              <a:rPr lang="cs-CZ" dirty="0" smtClean="0"/>
              <a:t>vanilin</a:t>
            </a:r>
            <a:endParaRPr lang="cs-CZ" dirty="0"/>
          </a:p>
        </p:txBody>
      </p:sp>
      <p:sp>
        <p:nvSpPr>
          <p:cNvPr id="28" name="Šipka doprava se zářezem 27">
            <a:hlinkClick r:id="rId9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112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39" grpId="0" animBg="1"/>
      <p:bldP spid="29" grpId="0" animBg="1"/>
      <p:bldP spid="31" grpId="0" animBg="1"/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élník 11"/>
          <p:cNvSpPr/>
          <p:nvPr/>
        </p:nvSpPr>
        <p:spPr>
          <a:xfrm>
            <a:off x="539552" y="267495"/>
            <a:ext cx="8064896" cy="6323011"/>
          </a:xfrm>
          <a:prstGeom prst="roundRect">
            <a:avLst>
              <a:gd name="adj" fmla="val 585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TextovéPole 12">
            <a:hlinkClick r:id="rId5" action="ppaction://hlinksldjump"/>
          </p:cNvPr>
          <p:cNvSpPr txBox="1"/>
          <p:nvPr/>
        </p:nvSpPr>
        <p:spPr>
          <a:xfrm>
            <a:off x="613367" y="1052736"/>
            <a:ext cx="3527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VÝSKYT ALDEHYDŮ 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4" name="TextovéPole 13">
            <a:hlinkClick r:id="rId6" action="ppaction://hlinksldjump"/>
          </p:cNvPr>
          <p:cNvSpPr txBox="1"/>
          <p:nvPr/>
        </p:nvSpPr>
        <p:spPr>
          <a:xfrm>
            <a:off x="613369" y="1565498"/>
            <a:ext cx="4391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NÁZVOSLOVÍ </a:t>
            </a:r>
            <a:r>
              <a:rPr lang="cs-CZ" sz="2400" b="1" dirty="0" smtClean="0">
                <a:solidFill>
                  <a:srgbClr val="FF0000"/>
                </a:solidFill>
              </a:rPr>
              <a:t>ALDEHYDŮ 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5" name="TextovéPole 14">
            <a:hlinkClick r:id="rId7" action="ppaction://hlinksldjump"/>
          </p:cNvPr>
          <p:cNvSpPr txBox="1"/>
          <p:nvPr/>
        </p:nvSpPr>
        <p:spPr>
          <a:xfrm>
            <a:off x="613367" y="2099171"/>
            <a:ext cx="421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FYZIKÁLNÍ VLASTNOSTI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6" name="TextovéPole 15">
            <a:hlinkClick r:id="rId8" action="ppaction://hlinksldjump"/>
          </p:cNvPr>
          <p:cNvSpPr txBox="1"/>
          <p:nvPr/>
        </p:nvSpPr>
        <p:spPr>
          <a:xfrm>
            <a:off x="613367" y="2632843"/>
            <a:ext cx="421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CHEMICKÉ VLASTNOSTI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7" name="TextovéPole 16">
            <a:hlinkClick r:id="rId9" action="ppaction://hlinksldjump"/>
          </p:cNvPr>
          <p:cNvSpPr txBox="1"/>
          <p:nvPr/>
        </p:nvSpPr>
        <p:spPr>
          <a:xfrm>
            <a:off x="613366" y="3166517"/>
            <a:ext cx="503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FORMALDEHYD (METHANAL)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8" name="TextovéPole 17">
            <a:hlinkClick r:id="rId10" action="ppaction://hlinksldjump"/>
          </p:cNvPr>
          <p:cNvSpPr txBox="1"/>
          <p:nvPr/>
        </p:nvSpPr>
        <p:spPr>
          <a:xfrm>
            <a:off x="613369" y="3700190"/>
            <a:ext cx="4681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ACETALDEHYD (ETHANAL)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1" name="TextovéPole 20">
            <a:hlinkClick r:id="rId11" action="ppaction://hlinksldjump"/>
          </p:cNvPr>
          <p:cNvSpPr txBox="1"/>
          <p:nvPr/>
        </p:nvSpPr>
        <p:spPr>
          <a:xfrm>
            <a:off x="613366" y="4233863"/>
            <a:ext cx="503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AKRYLALDEHYD (AKROLEIN)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9" name="TextovéPole 28">
            <a:hlinkClick r:id="rId12" action="ppaction://hlinksldjump"/>
          </p:cNvPr>
          <p:cNvSpPr txBox="1"/>
          <p:nvPr/>
        </p:nvSpPr>
        <p:spPr>
          <a:xfrm>
            <a:off x="613368" y="4767535"/>
            <a:ext cx="287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BENZALDEHYD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1" name="TextovéPole 30">
            <a:hlinkClick r:id="rId13" action="ppaction://hlinksldjump"/>
          </p:cNvPr>
          <p:cNvSpPr txBox="1"/>
          <p:nvPr/>
        </p:nvSpPr>
        <p:spPr>
          <a:xfrm>
            <a:off x="611561" y="548680"/>
            <a:ext cx="547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ALDEHYDY, PŘÍPRAVA  A VÝROBA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2" name="TextovéPole 31">
            <a:hlinkClick r:id="rId14" action="ppaction://hlinksldjump"/>
          </p:cNvPr>
          <p:cNvSpPr txBox="1"/>
          <p:nvPr/>
        </p:nvSpPr>
        <p:spPr>
          <a:xfrm>
            <a:off x="613367" y="5313562"/>
            <a:ext cx="7055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cap="all" dirty="0" err="1" smtClean="0">
                <a:solidFill>
                  <a:srgbClr val="FF0000"/>
                </a:solidFill>
              </a:rPr>
              <a:t>Cinnamaldehyd</a:t>
            </a:r>
            <a:r>
              <a:rPr lang="cs-CZ" sz="2400" b="1" cap="all" dirty="0" smtClean="0">
                <a:solidFill>
                  <a:srgbClr val="FF0000"/>
                </a:solidFill>
              </a:rPr>
              <a:t> (ALDEHYD SKOŘICOVÝ)</a:t>
            </a:r>
            <a:endParaRPr lang="cs-CZ" sz="2400" b="1" cap="all" dirty="0">
              <a:solidFill>
                <a:srgbClr val="FF0000"/>
              </a:solidFill>
            </a:endParaRPr>
          </a:p>
        </p:txBody>
      </p:sp>
      <p:sp>
        <p:nvSpPr>
          <p:cNvPr id="33" name="TextovéPole 32">
            <a:hlinkClick r:id="rId15" action="ppaction://hlinksldjump"/>
          </p:cNvPr>
          <p:cNvSpPr txBox="1"/>
          <p:nvPr/>
        </p:nvSpPr>
        <p:spPr>
          <a:xfrm>
            <a:off x="611560" y="5847655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cap="all" dirty="0" smtClean="0">
                <a:solidFill>
                  <a:srgbClr val="FF0000"/>
                </a:solidFill>
              </a:rPr>
              <a:t>VANILIN (4-hydroxy-3-methoxybenzaldehyd)</a:t>
            </a:r>
            <a:endParaRPr lang="cs-CZ" sz="2400" b="1" cap="al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17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21" grpId="0"/>
      <p:bldP spid="29" grpId="0"/>
      <p:bldP spid="31" grpId="0"/>
      <p:bldP spid="32" grpId="0"/>
      <p:bldP spid="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-36512" y="1988071"/>
            <a:ext cx="9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  </a:t>
            </a:r>
            <a:r>
              <a:rPr lang="cs-CZ" sz="1200" dirty="0" smtClean="0"/>
              <a:t>VIATOUR</a:t>
            </a:r>
            <a:r>
              <a:rPr lang="cs-CZ" sz="1200" dirty="0"/>
              <a:t>, </a:t>
            </a:r>
            <a:r>
              <a:rPr lang="cs-CZ" sz="1200" dirty="0" err="1"/>
              <a:t>Luc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Cinnamomum</a:t>
            </a:r>
            <a:r>
              <a:rPr lang="cs-CZ" sz="1200" i="1" dirty="0"/>
              <a:t> </a:t>
            </a:r>
            <a:r>
              <a:rPr lang="cs-CZ" sz="1200" i="1" dirty="0" err="1"/>
              <a:t>verum</a:t>
            </a:r>
            <a:r>
              <a:rPr lang="cs-CZ" sz="1200" i="1" dirty="0"/>
              <a:t> </a:t>
            </a:r>
            <a:r>
              <a:rPr lang="cs-CZ" sz="1200" i="1" dirty="0" err="1"/>
              <a:t>Canelle</a:t>
            </a:r>
            <a:r>
              <a:rPr lang="cs-CZ" sz="1200" i="1" dirty="0"/>
              <a:t> </a:t>
            </a:r>
            <a:r>
              <a:rPr lang="cs-CZ" sz="1200" i="1" dirty="0" err="1"/>
              <a:t>Luc</a:t>
            </a:r>
            <a:r>
              <a:rPr lang="cs-CZ" sz="1200" i="1" dirty="0"/>
              <a:t> </a:t>
            </a:r>
            <a:r>
              <a:rPr lang="cs-CZ" sz="1200" i="1" dirty="0" err="1"/>
              <a:t>Viatour</a:t>
            </a:r>
            <a:r>
              <a:rPr lang="cs-CZ" sz="1200" i="1" dirty="0"/>
              <a:t> crop1.jpg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31.4.2013]. </a:t>
            </a:r>
            <a:r>
              <a:rPr lang="cs-CZ" sz="1200" dirty="0"/>
              <a:t>Dostupný na WWW: http://</a:t>
            </a:r>
            <a:r>
              <a:rPr lang="cs-CZ" sz="1200" dirty="0" smtClean="0"/>
              <a:t>commons.wikimedia.org/wiki/File:Canelle_Cinnamomum_verum_Luc_Viatour_crop1.jpg</a:t>
            </a:r>
            <a:r>
              <a:rPr lang="cs-CZ" sz="1200" b="1" dirty="0" smtClean="0">
                <a:solidFill>
                  <a:prstClr val="black"/>
                </a:solidFill>
              </a:rPr>
              <a:t>  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36512" y="2448184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Obr.4  </a:t>
            </a:r>
            <a:r>
              <a:rPr lang="cs-CZ" sz="1200" dirty="0" smtClean="0"/>
              <a:t>SUNIL</a:t>
            </a:r>
            <a:r>
              <a:rPr lang="cs-CZ" sz="1200" dirty="0"/>
              <a:t>, Elias. </a:t>
            </a:r>
            <a:r>
              <a:rPr lang="cs-CZ" sz="1200" i="1" dirty="0"/>
              <a:t>Soubor: </a:t>
            </a:r>
            <a:r>
              <a:rPr lang="cs-CZ" sz="1200" i="1" dirty="0" err="1"/>
              <a:t>Vanilla</a:t>
            </a:r>
            <a:r>
              <a:rPr lang="cs-CZ" sz="1200" i="1" dirty="0"/>
              <a:t> beans.jpg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31.4.2013]. </a:t>
            </a:r>
            <a:r>
              <a:rPr lang="cs-CZ" sz="1200" dirty="0"/>
              <a:t>Dostupný na WWW: http://commons.wikimedia.org/wiki/File:Vanilla_beans.jpg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-36512" y="2909849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Obr.5  </a:t>
            </a:r>
            <a:r>
              <a:rPr lang="cs-CZ" sz="1200" dirty="0" smtClean="0"/>
              <a:t>B.NAVEZ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Vanilla</a:t>
            </a:r>
            <a:r>
              <a:rPr lang="cs-CZ" sz="1200" i="1" dirty="0"/>
              <a:t> 6beans.JPG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31.4.2013]. </a:t>
            </a:r>
            <a:r>
              <a:rPr lang="cs-CZ" sz="1200" dirty="0"/>
              <a:t>Dostupný na WWW: http://commons.wikimedia.org/wiki/File:Vanilla_6beans.JPG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-36512" y="152640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  </a:t>
            </a:r>
            <a:r>
              <a:rPr lang="cs-CZ" sz="1200" dirty="0" smtClean="0"/>
              <a:t>USDA </a:t>
            </a:r>
            <a:r>
              <a:rPr lang="cs-CZ" sz="1200" dirty="0"/>
              <a:t>FOTOGRAFIE. </a:t>
            </a:r>
            <a:r>
              <a:rPr lang="cs-CZ" sz="1200" i="1" dirty="0"/>
              <a:t>Soubor: </a:t>
            </a:r>
            <a:r>
              <a:rPr lang="cs-CZ" sz="1200" i="1" dirty="0" err="1"/>
              <a:t>Cinnamomum</a:t>
            </a:r>
            <a:r>
              <a:rPr lang="cs-CZ" sz="1200" i="1" dirty="0"/>
              <a:t> verum1.jpg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31.4.2013]. </a:t>
            </a:r>
            <a:r>
              <a:rPr lang="cs-CZ" sz="1200" dirty="0"/>
              <a:t>Dostupný na WWW: http://commons.wikimedia.org/wiki/File:Cinnamomum_verum1.jpg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-36512" y="337151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Obr.6</a:t>
            </a:r>
            <a:r>
              <a:rPr lang="cs-CZ" sz="1200" dirty="0"/>
              <a:t> </a:t>
            </a:r>
            <a:r>
              <a:rPr lang="cs-CZ" sz="1200" dirty="0" smtClean="0"/>
              <a:t>  TORSTEN </a:t>
            </a:r>
            <a:r>
              <a:rPr lang="cs-CZ" sz="1200" dirty="0"/>
              <a:t>HENNING. </a:t>
            </a:r>
            <a:r>
              <a:rPr lang="cs-CZ" sz="1200" i="1" dirty="0" err="1"/>
              <a:t>Soubor:GHS-pictogram-skull.svg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http://cs.wikipedia.org/wiki/Soubor:GHS-pictogram-skull.svg</a:t>
            </a:r>
            <a:r>
              <a:rPr lang="cs-CZ" sz="1200" b="1" dirty="0">
                <a:solidFill>
                  <a:prstClr val="black"/>
                </a:solidFill>
              </a:rPr>
              <a:t> 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-36512" y="3833179"/>
            <a:ext cx="741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Obr.7  </a:t>
            </a:r>
            <a:r>
              <a:rPr lang="cs-CZ" sz="1200" dirty="0" smtClean="0"/>
              <a:t> </a:t>
            </a:r>
            <a:r>
              <a:rPr lang="cs-CZ" sz="1200" dirty="0"/>
              <a:t>TORSTEN HENNING. </a:t>
            </a:r>
            <a:r>
              <a:rPr lang="cs-CZ" sz="1200" i="1" dirty="0" err="1"/>
              <a:t>Soubor:GHS-pictogram-silhouete.svg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http://cs.wikipedia.org/wiki/Soubor:GHS-pictogram-silhouete.svg</a:t>
            </a:r>
            <a:r>
              <a:rPr lang="cs-CZ" sz="1200" b="1" dirty="0">
                <a:solidFill>
                  <a:prstClr val="black"/>
                </a:solidFill>
              </a:rPr>
              <a:t> 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-36512" y="4294843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Obr.8  </a:t>
            </a:r>
            <a:r>
              <a:rPr lang="cs-CZ" sz="1200" dirty="0" smtClean="0">
                <a:solidFill>
                  <a:prstClr val="black"/>
                </a:solidFill>
              </a:rPr>
              <a:t>T</a:t>
            </a:r>
            <a:r>
              <a:rPr lang="cs-CZ" sz="1200" dirty="0" smtClean="0"/>
              <a:t>ORSTEN </a:t>
            </a:r>
            <a:r>
              <a:rPr lang="cs-CZ" sz="1200" dirty="0"/>
              <a:t>HENNING. </a:t>
            </a:r>
            <a:r>
              <a:rPr lang="cs-CZ" sz="1200" i="1" dirty="0" err="1"/>
              <a:t>Soubor:GHS-pictogram-acid.svg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</a:t>
            </a:r>
            <a:r>
              <a:rPr lang="cs-CZ" sz="1200" dirty="0" smtClean="0"/>
              <a:t>cs.wikipedia.org/wiki/Soubor:GHS-pictogram-rondflam.svg</a:t>
            </a:r>
            <a:endParaRPr lang="cs-CZ" sz="1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-36512" y="4765589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Obr.9  </a:t>
            </a:r>
            <a:r>
              <a:rPr lang="cs-CZ" sz="1200" dirty="0" smtClean="0"/>
              <a:t>LYENA</a:t>
            </a:r>
            <a:r>
              <a:rPr lang="cs-CZ" sz="1200" dirty="0"/>
              <a:t>. </a:t>
            </a:r>
            <a:r>
              <a:rPr lang="cs-CZ" sz="1200" i="1" dirty="0"/>
              <a:t>Soubor: How-To-Make-Plywood.gif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31.4.2013]. </a:t>
            </a:r>
            <a:r>
              <a:rPr lang="cs-CZ" sz="1200" dirty="0"/>
              <a:t>Dostupný na WWW: http://commons.wikimedia.org/wiki/File:How-To-Make-Plywood.gif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5227254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Obr.10  </a:t>
            </a:r>
            <a:r>
              <a:rPr lang="cs-CZ" sz="1200" dirty="0" smtClean="0"/>
              <a:t>ROTOR </a:t>
            </a:r>
            <a:r>
              <a:rPr lang="cs-CZ" sz="1200" dirty="0"/>
              <a:t>DB. </a:t>
            </a:r>
            <a:r>
              <a:rPr lang="cs-CZ" sz="1200" i="1" dirty="0"/>
              <a:t>Soubor: Plywood.jpg-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31.4.2013]. </a:t>
            </a:r>
            <a:r>
              <a:rPr lang="cs-CZ" sz="1200" dirty="0"/>
              <a:t>Dostupný na WWW: http://commons.wikimedia.org/wiki/File:Plywood.jpg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2842" y="6150584"/>
            <a:ext cx="5582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Obr.12  </a:t>
            </a:r>
            <a:r>
              <a:rPr lang="en-US" sz="1200" dirty="0" smtClean="0"/>
              <a:t>RYJ</a:t>
            </a:r>
            <a:r>
              <a:rPr lang="en-US" sz="1200" dirty="0"/>
              <a:t>. </a:t>
            </a:r>
            <a:r>
              <a:rPr lang="en-US" sz="1200" i="1" dirty="0" err="1"/>
              <a:t>Soubor</a:t>
            </a:r>
            <a:r>
              <a:rPr lang="en-US" sz="1200" i="1" dirty="0"/>
              <a:t>: PP 2.jpg - Wikimedia Commons</a:t>
            </a:r>
            <a:r>
              <a:rPr lang="en-US" sz="1200" dirty="0"/>
              <a:t> [online]. [cit. </a:t>
            </a:r>
            <a:r>
              <a:rPr lang="en-US" sz="1200" dirty="0" smtClean="0"/>
              <a:t>31.4.2013]. </a:t>
            </a:r>
            <a:r>
              <a:rPr lang="en-US" sz="1200" dirty="0" err="1"/>
              <a:t>Dostupný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WWW: http://commons.wikimedia.org/wiki/File:PP_2.jpg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2841" y="5688919"/>
            <a:ext cx="6735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Obr.11  </a:t>
            </a:r>
            <a:r>
              <a:rPr lang="cs-CZ" sz="1200" dirty="0" smtClean="0"/>
              <a:t>BYSTANDER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Birch</a:t>
            </a:r>
            <a:r>
              <a:rPr lang="cs-CZ" sz="1200" i="1" dirty="0"/>
              <a:t> plywood.jpg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31.4.2013]. </a:t>
            </a:r>
            <a:r>
              <a:rPr lang="cs-CZ" sz="1200" dirty="0"/>
              <a:t>Dostupný na WWW: http://commons.wikimedia.org/wiki/File:Birch_plywood.jpg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0" y="1029519"/>
            <a:ext cx="7812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</a:t>
            </a:r>
            <a:r>
              <a:rPr lang="cs-CZ" sz="1200" dirty="0"/>
              <a:t> </a:t>
            </a:r>
            <a:r>
              <a:rPr lang="cs-CZ" sz="1200" dirty="0" smtClean="0"/>
              <a:t>  WRIGHT</a:t>
            </a:r>
            <a:r>
              <a:rPr lang="cs-CZ" sz="1200" dirty="0"/>
              <a:t>, Joseph. </a:t>
            </a:r>
            <a:r>
              <a:rPr lang="cs-CZ" sz="1200" i="1" dirty="0"/>
              <a:t>Soubor: JosephWright-Alchemist.jpg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20.2.2013]. Dostupný na WWW: http://commons.wikimedia.org/wiki/File:JosephWright-Alchemist.jpg</a:t>
            </a:r>
            <a:endParaRPr lang="cs-CZ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91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-36512" y="1988071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Obr.15  </a:t>
            </a:r>
            <a:r>
              <a:rPr lang="cs-CZ" sz="1200" dirty="0" smtClean="0"/>
              <a:t>ROYAN</a:t>
            </a:r>
            <a:r>
              <a:rPr lang="cs-CZ" sz="1200" dirty="0"/>
              <a:t>, </a:t>
            </a:r>
            <a:r>
              <a:rPr lang="cs-CZ" sz="1200" dirty="0" err="1"/>
              <a:t>Jorge</a:t>
            </a:r>
            <a:r>
              <a:rPr lang="cs-CZ" sz="1200" dirty="0"/>
              <a:t>. </a:t>
            </a:r>
            <a:r>
              <a:rPr lang="cs-CZ" sz="1200" i="1" dirty="0" err="1"/>
              <a:t>Soubor:Dresden</a:t>
            </a:r>
            <a:r>
              <a:rPr lang="cs-CZ" sz="1200" i="1" dirty="0"/>
              <a:t> </a:t>
            </a:r>
            <a:r>
              <a:rPr lang="cs-CZ" sz="1200" i="1" dirty="0" err="1"/>
              <a:t>Porcelain</a:t>
            </a:r>
            <a:r>
              <a:rPr lang="cs-CZ" sz="1200" i="1" dirty="0"/>
              <a:t> </a:t>
            </a:r>
            <a:r>
              <a:rPr lang="cs-CZ" sz="1200" i="1" dirty="0" err="1"/>
              <a:t>Collection</a:t>
            </a:r>
            <a:r>
              <a:rPr lang="cs-CZ" sz="1200" i="1" dirty="0"/>
              <a:t> - 07-1972.jpg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31.4.2013]. </a:t>
            </a:r>
            <a:r>
              <a:rPr lang="cs-CZ" sz="1200" dirty="0"/>
              <a:t>Dostupný na WWW: http://commons.wikimedia.org/wiki/File:Dresden_Porcelain_Collection_-_07-1972.jpg?uselang=de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36512" y="2448184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Obr.16  </a:t>
            </a:r>
            <a:r>
              <a:rPr lang="cs-CZ" sz="1200" dirty="0" smtClean="0"/>
              <a:t> </a:t>
            </a:r>
            <a:r>
              <a:rPr lang="cs-CZ" sz="1200" dirty="0"/>
              <a:t>TRABANT. </a:t>
            </a:r>
            <a:r>
              <a:rPr lang="cs-CZ" sz="1200" i="1" dirty="0"/>
              <a:t>Soubor: Trabant.jpg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31.4.2013]. </a:t>
            </a:r>
            <a:r>
              <a:rPr lang="cs-CZ" sz="1200" dirty="0"/>
              <a:t>Dostupný na WWW: http://commons.wikimedia.org/wiki/File:Trabant.jpg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-36512" y="2909849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Obr.17  </a:t>
            </a:r>
            <a:r>
              <a:rPr lang="cs-CZ" sz="1200" dirty="0" smtClean="0"/>
              <a:t>SANNSE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Cloth</a:t>
            </a:r>
            <a:r>
              <a:rPr lang="cs-CZ" sz="1200" i="1" dirty="0"/>
              <a:t> 800.jpg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31.4.2013]. </a:t>
            </a:r>
            <a:r>
              <a:rPr lang="cs-CZ" sz="1200" dirty="0"/>
              <a:t>Dostupný na WWW: http://commons.wikimedia.org/wiki/File:Cloth_800.jpg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-36512" y="1064741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Obr.13  </a:t>
            </a:r>
            <a:r>
              <a:rPr lang="cs-CZ" sz="1200" dirty="0" smtClean="0"/>
              <a:t>KLAUSBO</a:t>
            </a:r>
            <a:r>
              <a:rPr lang="cs-CZ" sz="1200" dirty="0"/>
              <a:t>. </a:t>
            </a:r>
            <a:r>
              <a:rPr lang="cs-CZ" sz="1200" i="1" dirty="0"/>
              <a:t>Soubor: Transparentní porcelain.jpg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31.4.2013]. </a:t>
            </a:r>
            <a:r>
              <a:rPr lang="cs-CZ" sz="1200" dirty="0"/>
              <a:t>Dostupný na WWW: http://commons.wikimedia.org/wiki/File:Transparent_porcelain.jpg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-36512" y="1526406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Obr.14  </a:t>
            </a:r>
            <a:r>
              <a:rPr lang="cs-CZ" sz="1200" dirty="0" smtClean="0"/>
              <a:t>CY21</a:t>
            </a:r>
            <a:r>
              <a:rPr lang="cs-CZ" sz="1200" dirty="0"/>
              <a:t>. </a:t>
            </a:r>
            <a:r>
              <a:rPr lang="cs-CZ" sz="1200" i="1" dirty="0" smtClean="0"/>
              <a:t>Soubor :</a:t>
            </a:r>
            <a:r>
              <a:rPr lang="cs-CZ" sz="1200" i="1" dirty="0"/>
              <a:t>Japanese porcelain.jpg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31.4.2013].</a:t>
            </a:r>
            <a:br>
              <a:rPr lang="cs-CZ" sz="1200" dirty="0" smtClean="0"/>
            </a:br>
            <a:r>
              <a:rPr lang="cs-CZ" sz="1200" dirty="0" smtClean="0"/>
              <a:t>Dostupný </a:t>
            </a:r>
            <a:r>
              <a:rPr lang="cs-CZ" sz="1200" dirty="0"/>
              <a:t>na WWW: http://commons.wikimedia.org/wiki/File:Japanese_porcelain.jpg?uselang=de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-36512" y="3371514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Obr.18  </a:t>
            </a:r>
            <a:r>
              <a:rPr lang="cs-CZ" sz="1200" dirty="0" smtClean="0"/>
              <a:t>PARTIN</a:t>
            </a:r>
            <a:r>
              <a:rPr lang="cs-CZ" sz="1200" dirty="0"/>
              <a:t>, Betty. </a:t>
            </a:r>
            <a:r>
              <a:rPr lang="cs-CZ" sz="1200" i="1" dirty="0"/>
              <a:t>Soubor: Hepatitis A virus 01.jpg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31.4.2013]. </a:t>
            </a:r>
            <a:r>
              <a:rPr lang="cs-CZ" sz="1200" dirty="0"/>
              <a:t>Dostupný na WWW: http://commons.wikimedia.org/wiki/File:Hepatitis_A_virus_01.jpg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-36512" y="3814440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Obr.19  </a:t>
            </a:r>
            <a:r>
              <a:rPr lang="cs-CZ" sz="1200" dirty="0" smtClean="0"/>
              <a:t>CDC </a:t>
            </a:r>
            <a:r>
              <a:rPr lang="cs-CZ" sz="1200" dirty="0"/>
              <a:t>/ DR. THOMAS F.. </a:t>
            </a:r>
            <a:r>
              <a:rPr lang="cs-CZ" sz="1200" i="1" dirty="0"/>
              <a:t>Soubor: Žloutenka eye.jpg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31.4.2013]. </a:t>
            </a:r>
            <a:r>
              <a:rPr lang="cs-CZ" sz="1200" dirty="0"/>
              <a:t>Dostupný na WWW: http://commons.wikimedia.org/wiki/File:Jaundice_eye.jpg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-36512" y="4274553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Obr.20  </a:t>
            </a:r>
            <a:r>
              <a:rPr lang="cs-CZ" sz="1200" dirty="0" smtClean="0"/>
              <a:t>GOSSIPGUY</a:t>
            </a:r>
            <a:r>
              <a:rPr lang="cs-CZ" sz="1200" dirty="0"/>
              <a:t>. </a:t>
            </a:r>
            <a:r>
              <a:rPr lang="cs-CZ" sz="1200" i="1" dirty="0"/>
              <a:t>Soubor: NHM formaldehyde.jpg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31.4.2013]. </a:t>
            </a:r>
            <a:r>
              <a:rPr lang="cs-CZ" sz="1200" dirty="0"/>
              <a:t>Dostupný na WWW: http://commons.wikimedia.org/wiki/File:NHM_formaldehyde.jpg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-36512" y="4736218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Obr.21  </a:t>
            </a:r>
            <a:r>
              <a:rPr lang="cs-CZ" sz="1200" dirty="0" smtClean="0"/>
              <a:t>HENNING</a:t>
            </a:r>
            <a:r>
              <a:rPr lang="cs-CZ" sz="1200" dirty="0"/>
              <a:t>, Torsten. </a:t>
            </a:r>
            <a:r>
              <a:rPr lang="cs-CZ" sz="1200" i="1" dirty="0" err="1"/>
              <a:t>Soubor:GHS-pictogram-flamme.svg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</a:t>
            </a:r>
            <a:r>
              <a:rPr lang="cs-CZ" sz="1200" dirty="0" smtClean="0"/>
              <a:t>cs.wikipedia.org/wiki/Soubor:GHS-pictogram-flamme.svg</a:t>
            </a:r>
            <a:endParaRPr lang="cs-CZ" sz="1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-36512" y="5199546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Obr.22  </a:t>
            </a:r>
            <a:r>
              <a:rPr lang="cs-CZ" sz="1200" dirty="0" smtClean="0"/>
              <a:t>HENNING</a:t>
            </a:r>
            <a:r>
              <a:rPr lang="cs-CZ" sz="1200" dirty="0"/>
              <a:t>, Torsten. </a:t>
            </a:r>
            <a:r>
              <a:rPr lang="cs-CZ" sz="1200" i="1" dirty="0" err="1"/>
              <a:t>Soubor:GHS-pictogram-exclam.svg</a:t>
            </a:r>
            <a:r>
              <a:rPr lang="cs-CZ" sz="1200" i="1" dirty="0"/>
              <a:t> - </a:t>
            </a:r>
            <a:r>
              <a:rPr lang="cs-CZ" sz="1200" i="1" dirty="0" err="1"/>
              <a:t>Wikimedie</a:t>
            </a:r>
            <a:r>
              <a:rPr lang="cs-CZ" sz="1200" dirty="0"/>
              <a:t> [online]. [cit. 1.2.2013]. Dostupný na WWW: http://</a:t>
            </a:r>
            <a:r>
              <a:rPr lang="cs-CZ" sz="1200" dirty="0" smtClean="0"/>
              <a:t>cs.wikipedia.org/wiki/Soubor:GHS-pictogram-exclam.svg</a:t>
            </a:r>
            <a:endParaRPr lang="cs-CZ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-36512" y="5659659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Obr.23  </a:t>
            </a:r>
            <a:r>
              <a:rPr lang="cs-CZ" sz="1200" dirty="0" smtClean="0"/>
              <a:t>PINGSTONE</a:t>
            </a:r>
            <a:r>
              <a:rPr lang="cs-CZ" sz="1200" dirty="0"/>
              <a:t>, Adrian. </a:t>
            </a:r>
            <a:r>
              <a:rPr lang="cs-CZ" sz="1200" i="1" dirty="0"/>
              <a:t>Soubor: Parfémy police 536pix.jpg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2.4.2013]. </a:t>
            </a:r>
            <a:r>
              <a:rPr lang="cs-CZ" sz="1200" dirty="0"/>
              <a:t>Dostupný na WWW: http://</a:t>
            </a:r>
            <a:r>
              <a:rPr lang="cs-CZ" sz="1200" dirty="0" smtClean="0"/>
              <a:t>commons.wikimedia.org/wiki/File:Perfume_shelf_536pix.jpg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36512" y="6121324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Obr.24  </a:t>
            </a:r>
            <a:r>
              <a:rPr lang="cs-CZ" sz="1200" dirty="0" smtClean="0"/>
              <a:t>NIEMAYER</a:t>
            </a:r>
            <a:r>
              <a:rPr lang="cs-CZ" sz="1200" dirty="0"/>
              <a:t>. </a:t>
            </a:r>
            <a:r>
              <a:rPr lang="cs-CZ" sz="1200" i="1" dirty="0"/>
              <a:t>Soubor: Surfanzug.jpg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8.8.2013]. Dostupný na WWW: http://commons.wikimedia.org/wiki/File:Surfanzug.jpg</a:t>
            </a:r>
            <a:endParaRPr lang="cs-CZ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91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-36512" y="1988071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Obr.27  </a:t>
            </a:r>
            <a:r>
              <a:rPr lang="cs-CZ" sz="1200" dirty="0" smtClean="0"/>
              <a:t>ITINERANTTRADER</a:t>
            </a:r>
            <a:r>
              <a:rPr lang="cs-CZ" sz="1200" dirty="0"/>
              <a:t>. </a:t>
            </a:r>
            <a:r>
              <a:rPr lang="cs-CZ" sz="1200" i="1" dirty="0"/>
              <a:t>Soubor: CinnamonBarkEssentialOil.png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8.8.2013]. Dostupný na WWW: http://commons.wikimedia.org/wiki/File:CinnamonBarkEssentialOil.png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36512" y="244818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Obr.28  </a:t>
            </a:r>
            <a:r>
              <a:rPr lang="cs-CZ" sz="1200" dirty="0" smtClean="0"/>
              <a:t>NATARÁDŽA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Cinnamomum</a:t>
            </a:r>
            <a:r>
              <a:rPr lang="cs-CZ" sz="1200" i="1" dirty="0"/>
              <a:t> verum.jpg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8.8.2013]. Dostupný na WWW: http://commons.wikimedia.org/wiki/File:Cinnamomum_verum.jpg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-36512" y="2909849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Obr.29  </a:t>
            </a:r>
            <a:r>
              <a:rPr lang="cs-CZ" sz="1200" dirty="0" smtClean="0"/>
              <a:t>ITINERANTTRADER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Cinnamomum</a:t>
            </a:r>
            <a:r>
              <a:rPr lang="cs-CZ" sz="1200" i="1" dirty="0"/>
              <a:t> verum.jpg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8.8.2013]. Dostupný na WWW: http://commons.wikimedia.org/wiki/File:Cinnamomum_verum.jpg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-36512" y="1064741"/>
            <a:ext cx="918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Obr.25  </a:t>
            </a:r>
            <a:r>
              <a:rPr lang="cs-CZ" sz="1200" dirty="0"/>
              <a:t>TORSTEN HENNING. </a:t>
            </a:r>
            <a:r>
              <a:rPr lang="cs-CZ" sz="1200" i="1" dirty="0" err="1"/>
              <a:t>Soubor:GHS-pictogram-pollu.svg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</a:t>
            </a:r>
            <a:r>
              <a:rPr lang="cs-CZ" sz="1200" dirty="0" smtClean="0"/>
              <a:t>cs.wikipedia.org/wiki/Soubor:GHS-pictogram-pollu.svg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-36512" y="1526406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Obr.26  </a:t>
            </a:r>
            <a:r>
              <a:rPr lang="cs-CZ" sz="1200" dirty="0" smtClean="0"/>
              <a:t>KARWATH</a:t>
            </a:r>
            <a:r>
              <a:rPr lang="cs-CZ" sz="1200" dirty="0"/>
              <a:t>, André. </a:t>
            </a:r>
            <a:r>
              <a:rPr lang="cs-CZ" sz="1200" i="1" dirty="0"/>
              <a:t>Soubor: </a:t>
            </a:r>
            <a:r>
              <a:rPr lang="cs-CZ" sz="1200" i="1" dirty="0" err="1"/>
              <a:t>Red</a:t>
            </a:r>
            <a:r>
              <a:rPr lang="cs-CZ" sz="1200" i="1" dirty="0"/>
              <a:t> </a:t>
            </a:r>
            <a:r>
              <a:rPr lang="cs-CZ" sz="1200" i="1" dirty="0" err="1"/>
              <a:t>Wine</a:t>
            </a:r>
            <a:r>
              <a:rPr lang="cs-CZ" sz="1200" i="1" dirty="0"/>
              <a:t> Glas.jpg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8.8.2013]. Dostupný na WWW: http://commons.wikimedia.org/wiki/File:Red_Wine_Glas.jpg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-36512" y="3371514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Obr.30  </a:t>
            </a:r>
            <a:r>
              <a:rPr lang="cs-CZ" sz="1200" dirty="0" smtClean="0"/>
              <a:t>AUTOR </a:t>
            </a:r>
            <a:r>
              <a:rPr lang="cs-CZ" sz="1200" dirty="0"/>
              <a:t>NEUVEDEN. </a:t>
            </a:r>
            <a:r>
              <a:rPr lang="cs-CZ" sz="1200" i="1" dirty="0"/>
              <a:t>Soubor: </a:t>
            </a:r>
            <a:r>
              <a:rPr lang="cs-CZ" sz="1200" i="1" dirty="0" err="1"/>
              <a:t>Vanilla</a:t>
            </a:r>
            <a:r>
              <a:rPr lang="cs-CZ" sz="1200" i="1" dirty="0"/>
              <a:t> </a:t>
            </a:r>
            <a:r>
              <a:rPr lang="cs-CZ" sz="1200" i="1" dirty="0" err="1"/>
              <a:t>planifolia</a:t>
            </a:r>
            <a:r>
              <a:rPr lang="cs-CZ" sz="1200" i="1" dirty="0"/>
              <a:t> 1.jpg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8.8.2013]. Dostupný na WWW: http://commons.wikimedia.org/wiki/File:Vanilla_planifolia_1.jpg?uselang=cs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-36512" y="3814440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Obr.31  </a:t>
            </a:r>
            <a:r>
              <a:rPr lang="cs-CZ" sz="1200" dirty="0" smtClean="0"/>
              <a:t>GARDENS</a:t>
            </a:r>
            <a:r>
              <a:rPr lang="cs-CZ" sz="1200" dirty="0"/>
              <a:t>, </a:t>
            </a:r>
            <a:r>
              <a:rPr lang="cs-CZ" sz="1200" dirty="0" err="1"/>
              <a:t>Kew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Vanilla</a:t>
            </a:r>
            <a:r>
              <a:rPr lang="cs-CZ" sz="1200" i="1" dirty="0"/>
              <a:t> planifolia3.jpg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8.8.2013]. Dostupný na WWW: http://commons.wikimedia.org/wiki/File:Vanilla_planifolia3.jpg?uselang=cs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634126" y="5059815"/>
            <a:ext cx="787574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/>
              <a:t>Honza, J.; Mareček, A</a:t>
            </a:r>
            <a:r>
              <a:rPr lang="cs-CZ" sz="1200" dirty="0" smtClean="0"/>
              <a:t>.     </a:t>
            </a:r>
            <a:r>
              <a:rPr lang="cs-CZ" sz="1200" dirty="0"/>
              <a:t>Chemie pro čtyřletá gymnázia (3.díl). Brno: </a:t>
            </a:r>
            <a:r>
              <a:rPr lang="cs-CZ" sz="1200" dirty="0" err="1"/>
              <a:t>DaTaPrint</a:t>
            </a:r>
            <a:r>
              <a:rPr lang="cs-CZ" sz="1200" dirty="0"/>
              <a:t>, 2000;ISBN 80-7182-057-1</a:t>
            </a:r>
          </a:p>
        </p:txBody>
      </p:sp>
      <p:sp>
        <p:nvSpPr>
          <p:cNvPr id="16" name="TextovéPole 2"/>
          <p:cNvSpPr txBox="1"/>
          <p:nvPr/>
        </p:nvSpPr>
        <p:spPr>
          <a:xfrm>
            <a:off x="1677733" y="4623519"/>
            <a:ext cx="181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rgbClr val="FF0000"/>
                </a:solidFill>
              </a:rPr>
              <a:t>Literatura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634126" y="5371947"/>
            <a:ext cx="629157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/>
              <a:t>Pacák, J</a:t>
            </a:r>
            <a:r>
              <a:rPr lang="cs-CZ" sz="1200" dirty="0" smtClean="0"/>
              <a:t>.                             Chemie </a:t>
            </a:r>
            <a:r>
              <a:rPr lang="cs-CZ" sz="1200" dirty="0"/>
              <a:t>pro 2. ročník gymnázií. Praha: SPN, </a:t>
            </a:r>
            <a:r>
              <a:rPr lang="cs-CZ" sz="1200" dirty="0" smtClean="0"/>
              <a:t>1985</a:t>
            </a:r>
            <a:endParaRPr lang="cs-CZ" sz="1200" dirty="0"/>
          </a:p>
        </p:txBody>
      </p:sp>
      <p:sp>
        <p:nvSpPr>
          <p:cNvPr id="18" name="Obdélník 17"/>
          <p:cNvSpPr/>
          <p:nvPr/>
        </p:nvSpPr>
        <p:spPr>
          <a:xfrm>
            <a:off x="634126" y="5706586"/>
            <a:ext cx="7110536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Kotlík B., Růžičková K.    Chemie </a:t>
            </a:r>
            <a:r>
              <a:rPr lang="cs-CZ" sz="1200" dirty="0"/>
              <a:t>I. v kostce pro střední </a:t>
            </a:r>
            <a:r>
              <a:rPr lang="cs-CZ" sz="1200" dirty="0" smtClean="0"/>
              <a:t>školy, Fragment 2002, </a:t>
            </a:r>
            <a:r>
              <a:rPr lang="cs-CZ" sz="1200" dirty="0"/>
              <a:t>ISBN: 80-7200-337-2</a:t>
            </a:r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19" name="Obdélník 18"/>
          <p:cNvSpPr/>
          <p:nvPr/>
        </p:nvSpPr>
        <p:spPr>
          <a:xfrm>
            <a:off x="611904" y="6021320"/>
            <a:ext cx="6291572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1200" dirty="0" smtClean="0"/>
              <a:t>Vacík J. a kolektiv              Přehled středoškolské chemie, SPN 1995, </a:t>
            </a:r>
            <a:r>
              <a:rPr lang="cs-CZ" sz="1200" dirty="0">
                <a:solidFill>
                  <a:prstClr val="black"/>
                </a:solidFill>
              </a:rPr>
              <a:t>ISBN: </a:t>
            </a:r>
            <a:r>
              <a:rPr lang="cs-CZ" sz="1200" dirty="0" smtClean="0">
                <a:solidFill>
                  <a:prstClr val="black"/>
                </a:solidFill>
              </a:rPr>
              <a:t>80-85937-08-5</a:t>
            </a:r>
            <a:endParaRPr lang="cs-CZ" sz="1200" dirty="0">
              <a:solidFill>
                <a:prstClr val="black"/>
              </a:solidFill>
            </a:endParaRPr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693049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5" y="4623519"/>
            <a:ext cx="428447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prstClr val="black"/>
                </a:solidFill>
              </a:rPr>
              <a:t>c</a:t>
            </a:r>
            <a:r>
              <a:rPr lang="cs-CZ" sz="2400" b="1" dirty="0" smtClean="0">
                <a:solidFill>
                  <a:prstClr val="black"/>
                </a:solidFill>
              </a:rPr>
              <a:t>harakteristická skupina 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567" y="572487"/>
            <a:ext cx="2724739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Aldehydy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75858" y="5155249"/>
            <a:ext cx="108011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–CHO</a:t>
            </a:r>
            <a:endParaRPr lang="cs-CZ" baseline="-250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7505" y="6063679"/>
            <a:ext cx="585656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v"/>
            </a:pPr>
            <a:r>
              <a:rPr lang="pl-PL" dirty="0" smtClean="0">
                <a:solidFill>
                  <a:srgbClr val="FF0000"/>
                </a:solidFill>
              </a:rPr>
              <a:t>pozor</a:t>
            </a:r>
            <a:r>
              <a:rPr lang="pl-PL" dirty="0" smtClean="0"/>
              <a:t> </a:t>
            </a:r>
            <a:r>
              <a:rPr lang="pl-PL" dirty="0"/>
              <a:t>na záměnu s alkoholy </a:t>
            </a:r>
            <a:r>
              <a:rPr lang="pl-PL" dirty="0" smtClean="0">
                <a:solidFill>
                  <a:srgbClr val="FF0000"/>
                </a:solidFill>
              </a:rPr>
              <a:t>–</a:t>
            </a:r>
            <a:r>
              <a:rPr lang="pl-PL" dirty="0" smtClean="0">
                <a:solidFill>
                  <a:srgbClr val="FF0000"/>
                </a:solidFill>
              </a:rPr>
              <a:t>COH !!!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07504" y="1148551"/>
            <a:ext cx="7005127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/>
              <a:t>Pro </a:t>
            </a:r>
            <a:r>
              <a:rPr lang="cs-CZ" sz="2400" b="1" dirty="0" smtClean="0"/>
              <a:t>aldehydy </a:t>
            </a:r>
            <a:r>
              <a:rPr lang="cs-CZ" sz="2400" b="1" dirty="0"/>
              <a:t>je charakteristická přítomnost </a:t>
            </a:r>
            <a:endParaRPr lang="cs-CZ" sz="2400" b="1" dirty="0" smtClean="0"/>
          </a:p>
          <a:p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</a:rPr>
              <a:t>    karbonylové </a:t>
            </a:r>
            <a:r>
              <a:rPr lang="cs-CZ" sz="2400" b="1" dirty="0">
                <a:solidFill>
                  <a:srgbClr val="FF0000"/>
                </a:solidFill>
              </a:rPr>
              <a:t>skupiny</a:t>
            </a:r>
            <a:r>
              <a:rPr lang="cs-CZ" sz="2400" b="1" dirty="0"/>
              <a:t> (</a:t>
            </a:r>
            <a:r>
              <a:rPr lang="cs-CZ" sz="2400" b="1" dirty="0" err="1"/>
              <a:t>oxoskupiny</a:t>
            </a:r>
            <a:r>
              <a:rPr lang="cs-CZ" sz="2400" b="1" dirty="0" smtClean="0"/>
              <a:t>) </a:t>
            </a:r>
            <a:r>
              <a:rPr lang="cs-CZ" sz="2400" b="1" dirty="0" smtClean="0">
                <a:solidFill>
                  <a:srgbClr val="FF0000"/>
                </a:solidFill>
              </a:rPr>
              <a:t>&gt;C=O</a:t>
            </a:r>
            <a:r>
              <a:rPr lang="cs-CZ" sz="2400" b="1" dirty="0" smtClean="0"/>
              <a:t>.</a:t>
            </a:r>
            <a:r>
              <a:rPr lang="cs-CZ" sz="2400" dirty="0"/>
              <a:t>  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791477" y="572486"/>
            <a:ext cx="4092891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Karbonylové sloučeniny</a:t>
            </a:r>
            <a:endParaRPr lang="cs-CZ" sz="2400" b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578" r="95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613" y="4045277"/>
            <a:ext cx="1858676" cy="207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107507" y="2132856"/>
            <a:ext cx="777686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V aldehydech je jedním substituentem navázaným na karbonylovou skupinu </a:t>
            </a:r>
            <a:r>
              <a:rPr lang="cs-CZ" dirty="0">
                <a:solidFill>
                  <a:srgbClr val="FF0000"/>
                </a:solidFill>
              </a:rPr>
              <a:t>vždy atom </a:t>
            </a:r>
            <a:r>
              <a:rPr lang="cs-CZ" dirty="0" smtClean="0">
                <a:solidFill>
                  <a:srgbClr val="FF0000"/>
                </a:solidFill>
              </a:rPr>
              <a:t>vodíku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2052" name="Picture 4" descr="Soubor:Aldehyde2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52" y="4335839"/>
            <a:ext cx="1581838" cy="1492300"/>
          </a:xfrm>
          <a:prstGeom prst="rect">
            <a:avLst/>
          </a:prstGeom>
          <a:solidFill>
            <a:srgbClr val="FFCCCC"/>
          </a:solidFill>
        </p:spPr>
      </p:pic>
      <p:sp>
        <p:nvSpPr>
          <p:cNvPr id="16" name="TextovéPole 15"/>
          <p:cNvSpPr txBox="1"/>
          <p:nvPr/>
        </p:nvSpPr>
        <p:spPr>
          <a:xfrm>
            <a:off x="107503" y="3102059"/>
            <a:ext cx="655260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Funkční </a:t>
            </a:r>
            <a:r>
              <a:rPr lang="cs-CZ" dirty="0"/>
              <a:t>skupinu (</a:t>
            </a:r>
            <a:r>
              <a:rPr lang="cs-CZ" dirty="0">
                <a:solidFill>
                  <a:srgbClr val="FF0000"/>
                </a:solidFill>
              </a:rPr>
              <a:t>-CHO</a:t>
            </a:r>
            <a:r>
              <a:rPr lang="cs-CZ" dirty="0"/>
              <a:t>) </a:t>
            </a:r>
            <a:r>
              <a:rPr lang="cs-CZ" dirty="0" smtClean="0"/>
              <a:t>je vždy na konci</a:t>
            </a:r>
            <a:r>
              <a:rPr lang="cs-CZ" dirty="0"/>
              <a:t> 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uhlovodíkového řetězce.</a:t>
            </a:r>
            <a:endParaRPr lang="cs-CZ" dirty="0"/>
          </a:p>
        </p:txBody>
      </p:sp>
      <p:sp>
        <p:nvSpPr>
          <p:cNvPr id="13" name="Šipka doprava se zářezem 12">
            <a:hlinkClick r:id="rId5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21" grpId="0" animBg="1"/>
      <p:bldP spid="29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331639" y="116632"/>
            <a:ext cx="2724739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Aldehydy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67544" y="836712"/>
            <a:ext cx="446467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Příprava a výroba </a:t>
            </a:r>
            <a:r>
              <a:rPr lang="cs-CZ" dirty="0" smtClean="0">
                <a:solidFill>
                  <a:prstClr val="black"/>
                </a:solidFill>
              </a:rPr>
              <a:t>aldehydů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63590" y="1442393"/>
            <a:ext cx="586865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m</a:t>
            </a:r>
            <a:r>
              <a:rPr lang="cs-CZ" dirty="0" smtClean="0"/>
              <a:t>írnou </a:t>
            </a:r>
            <a:r>
              <a:rPr lang="cs-CZ" dirty="0"/>
              <a:t>oxidaci primárních alkoholů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223630" y="2044005"/>
            <a:ext cx="759684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§"/>
            </a:pPr>
            <a:r>
              <a:rPr lang="cs-CZ" dirty="0"/>
              <a:t>oxidační činidlo </a:t>
            </a:r>
            <a:r>
              <a:rPr lang="cs-CZ" dirty="0" smtClean="0"/>
              <a:t>- </a:t>
            </a:r>
            <a:r>
              <a:rPr lang="cs-CZ" dirty="0"/>
              <a:t>oxid seleničitý</a:t>
            </a:r>
            <a:r>
              <a:rPr lang="cs-CZ" dirty="0" smtClean="0"/>
              <a:t>, </a:t>
            </a:r>
            <a:r>
              <a:rPr lang="cs-CZ" dirty="0"/>
              <a:t>oxid </a:t>
            </a:r>
            <a:r>
              <a:rPr lang="cs-CZ" dirty="0" smtClean="0"/>
              <a:t>chromový </a:t>
            </a:r>
            <a:r>
              <a:rPr lang="cs-CZ" dirty="0"/>
              <a:t>nebo oxid manganičitý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863947" y="5124093"/>
            <a:ext cx="464451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/>
              <a:t>CH</a:t>
            </a:r>
            <a:r>
              <a:rPr lang="cs-CZ" baseline="-25000" dirty="0"/>
              <a:t>3</a:t>
            </a:r>
            <a:r>
              <a:rPr lang="cs-CZ" dirty="0"/>
              <a:t>CH</a:t>
            </a:r>
            <a:r>
              <a:rPr lang="cs-CZ" baseline="-25000" dirty="0"/>
              <a:t>2</a:t>
            </a:r>
            <a:r>
              <a:rPr lang="cs-CZ" dirty="0"/>
              <a:t>CH</a:t>
            </a:r>
            <a:r>
              <a:rPr lang="cs-CZ" baseline="-25000" dirty="0"/>
              <a:t>2</a:t>
            </a:r>
            <a:r>
              <a:rPr lang="cs-CZ" dirty="0"/>
              <a:t>OH → CH</a:t>
            </a:r>
            <a:r>
              <a:rPr lang="cs-CZ" baseline="-25000" dirty="0"/>
              <a:t>3</a:t>
            </a:r>
            <a:r>
              <a:rPr lang="cs-CZ" dirty="0"/>
              <a:t>CH</a:t>
            </a:r>
            <a:r>
              <a:rPr lang="cs-CZ" baseline="-25000" dirty="0"/>
              <a:t>2</a:t>
            </a:r>
            <a:r>
              <a:rPr lang="cs-CZ" dirty="0"/>
              <a:t>CHO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223630" y="3573016"/>
            <a:ext cx="752483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§"/>
            </a:pPr>
            <a:r>
              <a:rPr lang="cs-CZ" dirty="0" smtClean="0"/>
              <a:t>katalyzátory - </a:t>
            </a:r>
            <a:r>
              <a:rPr lang="cs-CZ" dirty="0"/>
              <a:t>jemně rozptýlené stříbro či měď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863947" y="2996952"/>
            <a:ext cx="598441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/>
              <a:t>CH</a:t>
            </a:r>
            <a:r>
              <a:rPr lang="cs-CZ" baseline="-25000" dirty="0"/>
              <a:t>3</a:t>
            </a:r>
            <a:r>
              <a:rPr lang="cs-CZ" dirty="0"/>
              <a:t>CH</a:t>
            </a:r>
            <a:r>
              <a:rPr lang="cs-CZ" baseline="-25000" dirty="0"/>
              <a:t>2</a:t>
            </a:r>
            <a:r>
              <a:rPr lang="cs-CZ" dirty="0"/>
              <a:t>OH + ½ O</a:t>
            </a:r>
            <a:r>
              <a:rPr lang="cs-CZ" baseline="-25000" dirty="0"/>
              <a:t>2</a:t>
            </a:r>
            <a:r>
              <a:rPr lang="cs-CZ" dirty="0"/>
              <a:t> → CH</a:t>
            </a:r>
            <a:r>
              <a:rPr lang="cs-CZ" baseline="-25000" dirty="0"/>
              <a:t>3</a:t>
            </a:r>
            <a:r>
              <a:rPr lang="cs-CZ" dirty="0"/>
              <a:t>CHO + H</a:t>
            </a:r>
            <a:r>
              <a:rPr lang="cs-CZ" baseline="-25000" dirty="0"/>
              <a:t>2</a:t>
            </a:r>
            <a:r>
              <a:rPr lang="cs-CZ" dirty="0"/>
              <a:t>O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863591" y="4190884"/>
            <a:ext cx="5868649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dehydrogenace</a:t>
            </a:r>
            <a:r>
              <a:rPr lang="cs-CZ" dirty="0"/>
              <a:t> primárních </a:t>
            </a:r>
            <a:r>
              <a:rPr lang="cs-CZ" dirty="0" smtClean="0"/>
              <a:t>alkoholů (základ průmyslové výroby)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863947" y="6279703"/>
            <a:ext cx="393218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/>
              <a:t>HC≡CH + H</a:t>
            </a:r>
            <a:r>
              <a:rPr lang="cs-CZ" baseline="-25000" dirty="0"/>
              <a:t>2</a:t>
            </a:r>
            <a:r>
              <a:rPr lang="cs-CZ" dirty="0"/>
              <a:t>O → CH</a:t>
            </a:r>
            <a:r>
              <a:rPr lang="cs-CZ" baseline="-25000" dirty="0"/>
              <a:t>3</a:t>
            </a:r>
            <a:r>
              <a:rPr lang="cs-CZ" dirty="0"/>
              <a:t>CHO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863591" y="5703052"/>
            <a:ext cx="349238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adicí </a:t>
            </a:r>
            <a:r>
              <a:rPr lang="cs-CZ" dirty="0"/>
              <a:t>vody na </a:t>
            </a:r>
            <a:r>
              <a:rPr lang="cs-CZ" dirty="0" err="1"/>
              <a:t>alkyny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1" name="Šipka doprava se zářezem 20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6797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4" grpId="0" animBg="1"/>
      <p:bldP spid="17" grpId="0" animBg="1"/>
      <p:bldP spid="18" grpId="0" animBg="1"/>
      <p:bldP spid="16" grpId="0" animBg="1"/>
      <p:bldP spid="20" grpId="0" animBg="1"/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331639" y="116632"/>
            <a:ext cx="2724739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Aldehydy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07504" y="692696"/>
            <a:ext cx="446467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Příprava a výroba </a:t>
            </a:r>
            <a:r>
              <a:rPr lang="cs-CZ" dirty="0" smtClean="0">
                <a:solidFill>
                  <a:prstClr val="black"/>
                </a:solidFill>
              </a:rPr>
              <a:t>aldehydů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03550" y="1298377"/>
            <a:ext cx="666073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adicí alkenu</a:t>
            </a:r>
            <a:r>
              <a:rPr lang="cs-CZ" dirty="0"/>
              <a:t> vodíkem a oxidem uhelnatým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55576" y="1899989"/>
            <a:ext cx="795600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§"/>
            </a:pPr>
            <a:r>
              <a:rPr lang="cs-CZ" dirty="0"/>
              <a:t> tato reakce se označuje jako </a:t>
            </a:r>
            <a:r>
              <a:rPr lang="cs-CZ" i="1" dirty="0" err="1"/>
              <a:t>hydroformylace</a:t>
            </a:r>
            <a:r>
              <a:rPr lang="cs-CZ" i="1" dirty="0"/>
              <a:t> </a:t>
            </a:r>
            <a:r>
              <a:rPr lang="cs-CZ" i="1" dirty="0" smtClean="0"/>
              <a:t>alkenů (</a:t>
            </a:r>
            <a:r>
              <a:rPr lang="cs-CZ" i="1" dirty="0" err="1" smtClean="0"/>
              <a:t>oxo</a:t>
            </a:r>
            <a:r>
              <a:rPr lang="cs-CZ" i="1" dirty="0" smtClean="0"/>
              <a:t>-syntéza)</a:t>
            </a:r>
            <a:endParaRPr lang="cs-CZ" i="1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872058" y="4818303"/>
            <a:ext cx="5228334" cy="369332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800" dirty="0"/>
              <a:t> </a:t>
            </a:r>
            <a:r>
              <a:rPr lang="cs-CZ" sz="1800" dirty="0" smtClean="0"/>
              <a:t>směs</a:t>
            </a:r>
            <a:r>
              <a:rPr lang="cs-CZ" sz="1800" dirty="0"/>
              <a:t> </a:t>
            </a:r>
            <a:r>
              <a:rPr lang="cs-CZ" sz="1800" i="1" dirty="0"/>
              <a:t>n</a:t>
            </a:r>
            <a:r>
              <a:rPr lang="cs-CZ" sz="1800" dirty="0"/>
              <a:t> -aldehydu </a:t>
            </a:r>
            <a:r>
              <a:rPr lang="cs-CZ" sz="1800" dirty="0" smtClean="0"/>
              <a:t>(vlevo) </a:t>
            </a:r>
            <a:r>
              <a:rPr lang="cs-CZ" sz="1800" dirty="0"/>
              <a:t>a </a:t>
            </a:r>
            <a:r>
              <a:rPr lang="cs-CZ" sz="1800" i="1" dirty="0"/>
              <a:t>i</a:t>
            </a:r>
            <a:r>
              <a:rPr lang="cs-CZ" sz="1800" dirty="0"/>
              <a:t> -aldehyd (vpravo</a:t>
            </a:r>
            <a:r>
              <a:rPr lang="cs-CZ" sz="1800" dirty="0" smtClean="0"/>
              <a:t>)</a:t>
            </a:r>
            <a:endParaRPr lang="cs-CZ" sz="1800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503907" y="2852936"/>
            <a:ext cx="648072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pl-PL" dirty="0" smtClean="0"/>
              <a:t>CH</a:t>
            </a:r>
            <a:r>
              <a:rPr lang="pl-PL" baseline="-25000" dirty="0" smtClean="0"/>
              <a:t>3</a:t>
            </a:r>
            <a:r>
              <a:rPr lang="pl-PL" dirty="0" smtClean="0"/>
              <a:t>CH = CH</a:t>
            </a:r>
            <a:r>
              <a:rPr lang="pl-PL" baseline="-25000" dirty="0" smtClean="0"/>
              <a:t>2</a:t>
            </a:r>
            <a:r>
              <a:rPr lang="pl-PL" dirty="0"/>
              <a:t> + </a:t>
            </a:r>
            <a:r>
              <a:rPr lang="pl-PL" dirty="0" smtClean="0"/>
              <a:t>H</a:t>
            </a:r>
            <a:r>
              <a:rPr lang="pl-PL" baseline="-25000" dirty="0" smtClean="0"/>
              <a:t>2</a:t>
            </a:r>
            <a:r>
              <a:rPr lang="pl-PL" dirty="0"/>
              <a:t> + </a:t>
            </a:r>
            <a:r>
              <a:rPr lang="pl-PL" dirty="0" smtClean="0"/>
              <a:t>CO </a:t>
            </a:r>
            <a:r>
              <a:rPr lang="pl-PL" dirty="0"/>
              <a:t> → </a:t>
            </a:r>
            <a:r>
              <a:rPr lang="pl-PL" dirty="0" smtClean="0"/>
              <a:t>CH</a:t>
            </a:r>
            <a:r>
              <a:rPr lang="pl-PL" baseline="-25000" dirty="0" smtClean="0"/>
              <a:t>3</a:t>
            </a:r>
            <a:r>
              <a:rPr lang="pl-PL" dirty="0" smtClean="0"/>
              <a:t>CH</a:t>
            </a:r>
            <a:r>
              <a:rPr lang="pl-PL" baseline="-25000" dirty="0" smtClean="0"/>
              <a:t>2</a:t>
            </a:r>
            <a:r>
              <a:rPr lang="pl-PL" dirty="0" smtClean="0"/>
              <a:t>CH</a:t>
            </a:r>
            <a:r>
              <a:rPr lang="pl-PL" baseline="-25000" dirty="0" smtClean="0"/>
              <a:t>2</a:t>
            </a:r>
            <a:r>
              <a:rPr lang="pl-PL" dirty="0" smtClean="0"/>
              <a:t>CHO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55576" y="6279703"/>
            <a:ext cx="828092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§"/>
            </a:pPr>
            <a:r>
              <a:rPr lang="cs-CZ" dirty="0" smtClean="0"/>
              <a:t>které mají </a:t>
            </a:r>
            <a:r>
              <a:rPr lang="cs-CZ" dirty="0"/>
              <a:t>na své aromatické jádro přímo vázán alkyl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03551" y="5301208"/>
            <a:ext cx="7164793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oxidací </a:t>
            </a:r>
            <a:r>
              <a:rPr lang="cs-CZ" dirty="0" err="1" smtClean="0"/>
              <a:t>arenů</a:t>
            </a:r>
            <a:r>
              <a:rPr lang="cs-CZ" dirty="0" smtClean="0"/>
              <a:t> u nichž se </a:t>
            </a:r>
            <a:r>
              <a:rPr lang="cs-CZ" dirty="0"/>
              <a:t> </a:t>
            </a:r>
            <a:r>
              <a:rPr lang="cs-CZ" dirty="0">
                <a:solidFill>
                  <a:srgbClr val="FF0000"/>
                </a:solidFill>
              </a:rPr>
              <a:t>–</a:t>
            </a:r>
            <a:r>
              <a:rPr lang="cs-CZ" dirty="0" smtClean="0">
                <a:solidFill>
                  <a:srgbClr val="FF0000"/>
                </a:solidFill>
              </a:rPr>
              <a:t>CHO</a:t>
            </a:r>
            <a:r>
              <a:rPr lang="cs-CZ" dirty="0"/>
              <a:t> váže přímo na aromatické jádro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3074" name="Picture 2" descr="Soubor: hydroformylaci V.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32" y="3433393"/>
            <a:ext cx="5220083" cy="1319721"/>
          </a:xfrm>
          <a:prstGeom prst="rect">
            <a:avLst/>
          </a:prstGeom>
          <a:solidFill>
            <a:srgbClr val="FFCCCC"/>
          </a:solidFill>
        </p:spPr>
      </p:pic>
      <p:sp>
        <p:nvSpPr>
          <p:cNvPr id="19" name="Šipka doprava se zářezem 18">
            <a:hlinkClick r:id="rId3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610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4" grpId="0" animBg="1"/>
      <p:bldP spid="17" grpId="0" animBg="1"/>
      <p:bldP spid="16" grpId="0" animBg="1"/>
      <p:bldP spid="1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7740352" y="3927965"/>
            <a:ext cx="1552348" cy="2876857"/>
            <a:chOff x="7740352" y="3927965"/>
            <a:chExt cx="1552348" cy="2876857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3927965"/>
              <a:ext cx="1367887" cy="2831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ovéPole 21"/>
            <p:cNvSpPr txBox="1"/>
            <p:nvPr/>
          </p:nvSpPr>
          <p:spPr>
            <a:xfrm>
              <a:off x="8465860" y="6525046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Obr.5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6553509" y="4398826"/>
            <a:ext cx="1114835" cy="1306720"/>
            <a:chOff x="5148064" y="4398826"/>
            <a:chExt cx="1114835" cy="1306720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3" y="4398826"/>
              <a:ext cx="1042826" cy="1263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ovéPole 25"/>
            <p:cNvSpPr txBox="1"/>
            <p:nvPr/>
          </p:nvSpPr>
          <p:spPr>
            <a:xfrm>
              <a:off x="5148064" y="5425770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solidFill>
                    <a:schemeClr val="bg1"/>
                  </a:solidFill>
                  <a:latin typeface="Georgia" pitchFamily="18" charset="0"/>
                </a:rPr>
                <a:t>Obr.4</a:t>
              </a:r>
              <a:endParaRPr lang="cs-CZ" sz="1200" b="1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2481436" y="4399464"/>
            <a:ext cx="2436749" cy="1290133"/>
            <a:chOff x="2481436" y="4399464"/>
            <a:chExt cx="2436749" cy="1290133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436" y="4399464"/>
              <a:ext cx="2234580" cy="1261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ovéPole 23"/>
            <p:cNvSpPr txBox="1"/>
            <p:nvPr/>
          </p:nvSpPr>
          <p:spPr>
            <a:xfrm>
              <a:off x="4091345" y="5409821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Obr.3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457572" y="4398826"/>
            <a:ext cx="2146811" cy="1290115"/>
            <a:chOff x="457572" y="4398826"/>
            <a:chExt cx="2146811" cy="1290115"/>
          </a:xfrm>
        </p:grpSpPr>
        <p:pic>
          <p:nvPicPr>
            <p:cNvPr id="4098" name="Picture 2" descr="Soubor: Cinnamomum verum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572" y="4398826"/>
              <a:ext cx="1954188" cy="1262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ovéPole 22"/>
            <p:cNvSpPr txBox="1"/>
            <p:nvPr/>
          </p:nvSpPr>
          <p:spPr>
            <a:xfrm>
              <a:off x="1777543" y="5409165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Obr.2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1885825" y="188640"/>
            <a:ext cx="537235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Aldehydy - přirozený </a:t>
            </a:r>
            <a:r>
              <a:rPr lang="cs-CZ" sz="2400" b="1" dirty="0">
                <a:solidFill>
                  <a:prstClr val="black"/>
                </a:solidFill>
              </a:rPr>
              <a:t>výskyt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07505" y="740589"/>
            <a:ext cx="576063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aldehydy </a:t>
            </a:r>
            <a:r>
              <a:rPr lang="cs-CZ" dirty="0"/>
              <a:t>jsou v přírodě velmi běžné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07505" y="1299369"/>
            <a:ext cx="511256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vonné součásti rostlinných silic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07505" y="2956008"/>
            <a:ext cx="8280919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2-hexenal</a:t>
            </a:r>
            <a:r>
              <a:rPr lang="cs-CZ" dirty="0"/>
              <a:t> </a:t>
            </a:r>
            <a:r>
              <a:rPr lang="cs-CZ" dirty="0" smtClean="0"/>
              <a:t>-jablka, broskve, třešně , švestky</a:t>
            </a:r>
            <a:r>
              <a:rPr lang="cs-CZ" dirty="0"/>
              <a:t> hrušky, pomeranče a jahody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08040" y="5703892"/>
            <a:ext cx="705624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v</a:t>
            </a:r>
            <a:r>
              <a:rPr lang="cs-CZ" dirty="0" smtClean="0"/>
              <a:t>ětšina cukrů </a:t>
            </a:r>
            <a:r>
              <a:rPr lang="cs-CZ" dirty="0"/>
              <a:t>jsou deriváty </a:t>
            </a:r>
            <a:r>
              <a:rPr lang="cs-CZ" dirty="0" smtClean="0"/>
              <a:t>aldehydů - aldózy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08040" y="6279703"/>
            <a:ext cx="561635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aldózy existují jako POLOACETALY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08040" y="1848005"/>
            <a:ext cx="561635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č</a:t>
            </a:r>
            <a:r>
              <a:rPr lang="it-IT" dirty="0" smtClean="0"/>
              <a:t>asto </a:t>
            </a:r>
            <a:r>
              <a:rPr lang="it-IT" dirty="0"/>
              <a:t>se vyskytují v ovoci a zelenině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07506" y="2396946"/>
            <a:ext cx="885698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err="1" smtClean="0"/>
              <a:t>hexanal</a:t>
            </a:r>
            <a:r>
              <a:rPr lang="cs-CZ" dirty="0"/>
              <a:t> lze nalézt např. v jablka, hrušky, broskve a </a:t>
            </a:r>
            <a:r>
              <a:rPr lang="cs-CZ" dirty="0" smtClean="0"/>
              <a:t>třešně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07505" y="3892112"/>
            <a:ext cx="763284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součást </a:t>
            </a:r>
            <a:r>
              <a:rPr lang="cs-CZ" dirty="0"/>
              <a:t>mnohých vonných látek </a:t>
            </a:r>
            <a:r>
              <a:rPr lang="cs-CZ" dirty="0" smtClean="0"/>
              <a:t> - skořice</a:t>
            </a:r>
            <a:r>
              <a:rPr lang="cs-CZ" dirty="0"/>
              <a:t>, vanilín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Šipka doprava se zářezem 26">
            <a:hlinkClick r:id="rId6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7468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16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941819"/>
            <a:ext cx="331236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Fyzikální vlastnosti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5497" y="1556792"/>
            <a:ext cx="8928991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err="1"/>
              <a:t>Methanal</a:t>
            </a:r>
            <a:r>
              <a:rPr lang="cs-CZ" dirty="0"/>
              <a:t> je jedinou karbonylovou sloučeninou, která se za běžných podmínek vyskytuje </a:t>
            </a:r>
            <a:r>
              <a:rPr lang="cs-CZ" dirty="0" smtClean="0"/>
              <a:t>v </a:t>
            </a:r>
            <a:r>
              <a:rPr lang="cs-CZ" dirty="0" smtClean="0">
                <a:solidFill>
                  <a:srgbClr val="FF0000"/>
                </a:solidFill>
              </a:rPr>
              <a:t>plynném</a:t>
            </a:r>
            <a:r>
              <a:rPr lang="cs-CZ" dirty="0"/>
              <a:t> skupenství.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852" y="2497532"/>
            <a:ext cx="626434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t</a:t>
            </a:r>
            <a:r>
              <a:rPr lang="cs-CZ" dirty="0" smtClean="0"/>
              <a:t>ěkavé </a:t>
            </a:r>
            <a:r>
              <a:rPr lang="cs-CZ" dirty="0"/>
              <a:t>aldehydy mají pronikavý zápach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5852" y="4078226"/>
            <a:ext cx="626434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/>
              <a:t>na vzduchu </a:t>
            </a:r>
            <a:r>
              <a:rPr lang="cs-CZ" dirty="0" smtClean="0"/>
              <a:t>se rozkládají -</a:t>
            </a:r>
            <a:r>
              <a:rPr lang="cs-CZ" dirty="0"/>
              <a:t> autooxidace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5497" y="4683907"/>
            <a:ext cx="770485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/>
              <a:t>r</a:t>
            </a:r>
            <a:r>
              <a:rPr lang="cs-CZ" dirty="0" smtClean="0"/>
              <a:t>ozpustnost </a:t>
            </a:r>
            <a:r>
              <a:rPr lang="cs-CZ" dirty="0"/>
              <a:t>ve vodě závisí na počtu atomů uhlíku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5852" y="3103213"/>
            <a:ext cx="727245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fyzikální</a:t>
            </a:r>
            <a:r>
              <a:rPr lang="cs-CZ" dirty="0"/>
              <a:t> vlastnosti aldehydů závisí především na počtu atomů uhlíku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5851" y="5289588"/>
            <a:ext cx="813654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 smtClean="0">
                <a:solidFill>
                  <a:prstClr val="black"/>
                </a:solidFill>
              </a:rPr>
              <a:t>s </a:t>
            </a:r>
            <a:r>
              <a:rPr lang="cs-CZ" dirty="0" smtClean="0"/>
              <a:t>rostoucím </a:t>
            </a:r>
            <a:r>
              <a:rPr lang="cs-CZ" dirty="0"/>
              <a:t>počtem </a:t>
            </a:r>
            <a:r>
              <a:rPr lang="cs-CZ" dirty="0" smtClean="0"/>
              <a:t>atomů </a:t>
            </a:r>
            <a:r>
              <a:rPr lang="cs-CZ" dirty="0"/>
              <a:t>rozpustnost značně klesá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5853" y="5910371"/>
            <a:ext cx="6480363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t</a:t>
            </a:r>
            <a:r>
              <a:rPr lang="cs-CZ" dirty="0" smtClean="0"/>
              <a:t>yto </a:t>
            </a:r>
            <a:r>
              <a:rPr lang="cs-CZ" dirty="0"/>
              <a:t>sloučeniny se také dobře rozpouštějí v </a:t>
            </a:r>
            <a:r>
              <a:rPr lang="cs-CZ" dirty="0" err="1"/>
              <a:t>ethanolu</a:t>
            </a:r>
            <a:r>
              <a:rPr lang="cs-CZ" dirty="0"/>
              <a:t> a </a:t>
            </a:r>
            <a:r>
              <a:rPr lang="cs-CZ" dirty="0" err="1"/>
              <a:t>diethyletheru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Šipka doprava se zářezem 14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7629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9" grpId="0" animBg="1"/>
      <p:bldP spid="10" grpId="0" animBg="1"/>
      <p:bldP spid="12" grpId="0" animBg="1"/>
      <p:bldP spid="13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348494" y="188640"/>
            <a:ext cx="3424701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Názvosloví </a:t>
            </a:r>
            <a:r>
              <a:rPr lang="cs-CZ" dirty="0" smtClean="0">
                <a:solidFill>
                  <a:prstClr val="black"/>
                </a:solidFill>
              </a:rPr>
              <a:t>aldehydů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056112" y="6358708"/>
            <a:ext cx="1940770" cy="43088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 fontAlgn="base">
              <a:buNone/>
            </a:pPr>
            <a:r>
              <a:rPr lang="cs-CZ" sz="2200" dirty="0">
                <a:solidFill>
                  <a:srgbClr val="FF9900"/>
                </a:solidFill>
              </a:rPr>
              <a:t>acet</a:t>
            </a:r>
            <a:r>
              <a:rPr lang="cs-CZ" sz="2200" dirty="0">
                <a:solidFill>
                  <a:srgbClr val="A5C249">
                    <a:lumMod val="50000"/>
                  </a:srgbClr>
                </a:solidFill>
              </a:rPr>
              <a:t>aldehyd</a:t>
            </a:r>
            <a:r>
              <a:rPr lang="cs-CZ" sz="22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4025961" y="5879594"/>
            <a:ext cx="1626159" cy="43088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 fontAlgn="base">
              <a:buNone/>
            </a:pPr>
            <a:r>
              <a:rPr lang="cs-CZ" sz="2200" dirty="0" err="1">
                <a:solidFill>
                  <a:srgbClr val="FF9900"/>
                </a:solidFill>
              </a:rPr>
              <a:t>propan</a:t>
            </a:r>
            <a:r>
              <a:rPr lang="cs-CZ" sz="2200" dirty="0" err="1">
                <a:solidFill>
                  <a:srgbClr val="A5C249">
                    <a:lumMod val="50000"/>
                  </a:srgbClr>
                </a:solidFill>
              </a:rPr>
              <a:t>al</a:t>
            </a:r>
            <a:r>
              <a:rPr lang="cs-CZ" sz="2200" dirty="0" smtClean="0">
                <a:solidFill>
                  <a:prstClr val="black"/>
                </a:solidFill>
              </a:rPr>
              <a:t> </a:t>
            </a:r>
            <a:r>
              <a:rPr lang="cs-CZ" sz="2200" dirty="0">
                <a:solidFill>
                  <a:prstClr val="black"/>
                </a:solidFill>
              </a:rPr>
              <a:t> </a:t>
            </a:r>
            <a:endParaRPr lang="cs-CZ" sz="2200" dirty="0">
              <a:solidFill>
                <a:srgbClr val="7CCA62">
                  <a:lumMod val="50000"/>
                </a:srgbClr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051720" y="5879594"/>
            <a:ext cx="1414569" cy="43088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 fontAlgn="base">
              <a:buNone/>
            </a:pPr>
            <a:r>
              <a:rPr lang="cs-CZ" sz="2200" dirty="0" err="1">
                <a:solidFill>
                  <a:srgbClr val="FF9900"/>
                </a:solidFill>
              </a:rPr>
              <a:t>ethan</a:t>
            </a:r>
            <a:r>
              <a:rPr lang="cs-CZ" sz="2200" dirty="0" err="1">
                <a:solidFill>
                  <a:srgbClr val="A5C249">
                    <a:lumMod val="50000"/>
                  </a:srgbClr>
                </a:solidFill>
              </a:rPr>
              <a:t>al</a:t>
            </a:r>
            <a:r>
              <a:rPr lang="cs-CZ" sz="2200" dirty="0" smtClean="0">
                <a:solidFill>
                  <a:prstClr val="black"/>
                </a:solidFill>
              </a:rPr>
              <a:t> </a:t>
            </a:r>
            <a:r>
              <a:rPr lang="cs-CZ" sz="22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207222" y="1324027"/>
            <a:ext cx="8181202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err="1" smtClean="0"/>
              <a:t>polotriviální</a:t>
            </a:r>
            <a:r>
              <a:rPr lang="cs-CZ" dirty="0" smtClean="0"/>
              <a:t> </a:t>
            </a:r>
            <a:r>
              <a:rPr lang="cs-CZ" dirty="0"/>
              <a:t>názvy, kdy je název aldehydu tvořen z kmenu latinského názvu kyseliny, která vzniká jeho oxidací, a </a:t>
            </a:r>
            <a:r>
              <a:rPr lang="cs-CZ" dirty="0" smtClean="0"/>
              <a:t>koncovky </a:t>
            </a:r>
            <a:r>
              <a:rPr lang="cs-CZ" dirty="0" smtClean="0">
                <a:solidFill>
                  <a:srgbClr val="FF0000"/>
                </a:solidFill>
              </a:rPr>
              <a:t>–</a:t>
            </a:r>
            <a:r>
              <a:rPr lang="cs-CZ" dirty="0">
                <a:solidFill>
                  <a:srgbClr val="FF0000"/>
                </a:solidFill>
              </a:rPr>
              <a:t>aldehyd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242718" y="2636912"/>
            <a:ext cx="7514309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p</a:t>
            </a:r>
            <a:r>
              <a:rPr lang="cs-CZ" dirty="0" smtClean="0"/>
              <a:t>ři </a:t>
            </a:r>
            <a:r>
              <a:rPr lang="cs-CZ" dirty="0"/>
              <a:t>číslování řetězce má karbonylová sloučenina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vysokou </a:t>
            </a:r>
            <a:r>
              <a:rPr lang="cs-CZ" dirty="0">
                <a:solidFill>
                  <a:srgbClr val="FF0000"/>
                </a:solidFill>
              </a:rPr>
              <a:t>prioritu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35496" y="5879594"/>
            <a:ext cx="1546053" cy="43088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 fontAlgn="base">
              <a:buNone/>
            </a:pPr>
            <a:r>
              <a:rPr lang="cs-CZ" sz="2200" dirty="0" err="1" smtClean="0">
                <a:solidFill>
                  <a:srgbClr val="FF9900"/>
                </a:solidFill>
              </a:rPr>
              <a:t>methan</a:t>
            </a:r>
            <a:r>
              <a:rPr lang="cs-CZ" sz="2200" dirty="0" err="1" smtClean="0">
                <a:solidFill>
                  <a:schemeClr val="accent6">
                    <a:lumMod val="50000"/>
                  </a:schemeClr>
                </a:solidFill>
              </a:rPr>
              <a:t>al</a:t>
            </a:r>
            <a:r>
              <a:rPr lang="cs-CZ" sz="22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242718" y="3589168"/>
            <a:ext cx="884470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Vyšší prioritu však mají karboxylové a sulfonové kyseliny.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5760000" y="5046727"/>
            <a:ext cx="3384000" cy="43088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 fontAlgn="base">
              <a:buNone/>
            </a:pPr>
            <a:r>
              <a:rPr lang="cs-CZ" sz="2200" dirty="0" err="1">
                <a:solidFill>
                  <a:srgbClr val="FF9900"/>
                </a:solidFill>
              </a:rPr>
              <a:t>cyklohexankarb</a:t>
            </a:r>
            <a:r>
              <a:rPr lang="cs-CZ" sz="2200" dirty="0" err="1">
                <a:solidFill>
                  <a:srgbClr val="A5C249">
                    <a:lumMod val="50000"/>
                  </a:srgbClr>
                </a:solidFill>
              </a:rPr>
              <a:t>aldehyd</a:t>
            </a:r>
            <a:r>
              <a:rPr lang="cs-CZ" sz="2200" dirty="0">
                <a:solidFill>
                  <a:srgbClr val="A5C249">
                    <a:lumMod val="50000"/>
                  </a:srgbClr>
                </a:solidFill>
              </a:rPr>
              <a:t>  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207222" y="764704"/>
            <a:ext cx="832521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složením názvu základního uhlovodíku s příponou </a:t>
            </a:r>
            <a:r>
              <a:rPr lang="cs-CZ" dirty="0" smtClean="0">
                <a:solidFill>
                  <a:srgbClr val="FF0000"/>
                </a:solidFill>
              </a:rPr>
              <a:t>–al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42718" y="4119463"/>
            <a:ext cx="785767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j</a:t>
            </a:r>
            <a:r>
              <a:rPr lang="cs-CZ" dirty="0" smtClean="0"/>
              <a:t>ednotnou </a:t>
            </a:r>
            <a:r>
              <a:rPr lang="cs-CZ" dirty="0"/>
              <a:t>předponou pro karbonylové sloučeniny (aldehydy i ketony) je předpona </a:t>
            </a:r>
            <a:r>
              <a:rPr lang="cs-CZ" dirty="0" err="1" smtClean="0">
                <a:solidFill>
                  <a:srgbClr val="FF0000"/>
                </a:solidFill>
              </a:rPr>
              <a:t>oxo</a:t>
            </a:r>
            <a:r>
              <a:rPr lang="cs-CZ" dirty="0" smtClean="0">
                <a:solidFill>
                  <a:srgbClr val="FF0000"/>
                </a:solidFill>
              </a:rPr>
              <a:t>-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www.e-chembook.eu/wp-content/uploads/metha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46727"/>
            <a:ext cx="1073452" cy="81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-36512" y="6358708"/>
            <a:ext cx="2060523" cy="43088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 fontAlgn="base">
              <a:buNone/>
            </a:pPr>
            <a:r>
              <a:rPr lang="cs-CZ" sz="2200" dirty="0">
                <a:solidFill>
                  <a:srgbClr val="FF9900"/>
                </a:solidFill>
              </a:rPr>
              <a:t>form</a:t>
            </a:r>
            <a:r>
              <a:rPr lang="cs-CZ" sz="2200" dirty="0">
                <a:solidFill>
                  <a:srgbClr val="A5C249">
                    <a:lumMod val="50000"/>
                  </a:srgbClr>
                </a:solidFill>
              </a:rPr>
              <a:t>aldehyd</a:t>
            </a:r>
            <a:r>
              <a:rPr lang="cs-CZ" sz="2200" dirty="0">
                <a:solidFill>
                  <a:prstClr val="black"/>
                </a:solidFill>
              </a:rPr>
              <a:t> </a:t>
            </a:r>
          </a:p>
        </p:txBody>
      </p:sp>
      <p:pic>
        <p:nvPicPr>
          <p:cNvPr id="5124" name="Picture 4" descr="http://www.e-chembook.eu/wp-content/uploads/Etha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046727"/>
            <a:ext cx="1330159" cy="81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e-chembook.eu/wp-content/uploads/Propan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046727"/>
            <a:ext cx="1838460" cy="81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ovéPole 24"/>
          <p:cNvSpPr txBox="1"/>
          <p:nvPr/>
        </p:nvSpPr>
        <p:spPr>
          <a:xfrm>
            <a:off x="4009702" y="6358708"/>
            <a:ext cx="2484276" cy="43088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 fontAlgn="base">
              <a:buNone/>
            </a:pPr>
            <a:r>
              <a:rPr lang="cs-CZ" sz="2200" dirty="0" err="1">
                <a:solidFill>
                  <a:srgbClr val="FF9900"/>
                </a:solidFill>
              </a:rPr>
              <a:t>propion</a:t>
            </a:r>
            <a:r>
              <a:rPr lang="cs-CZ" sz="2200" dirty="0" err="1">
                <a:solidFill>
                  <a:srgbClr val="A5C249">
                    <a:lumMod val="50000"/>
                  </a:srgbClr>
                </a:solidFill>
              </a:rPr>
              <a:t>aldehyd</a:t>
            </a:r>
            <a:r>
              <a:rPr lang="cs-CZ" sz="2200" dirty="0">
                <a:solidFill>
                  <a:srgbClr val="A5C249">
                    <a:lumMod val="50000"/>
                  </a:srgbClr>
                </a:solidFill>
              </a:rPr>
              <a:t> </a:t>
            </a:r>
            <a:r>
              <a:rPr lang="cs-CZ" sz="2200" dirty="0">
                <a:solidFill>
                  <a:prstClr val="black"/>
                </a:solidFill>
              </a:rPr>
              <a:t> </a:t>
            </a:r>
          </a:p>
        </p:txBody>
      </p:sp>
      <p:pic>
        <p:nvPicPr>
          <p:cNvPr id="5128" name="Picture 8" descr="http://www.e-chembook.eu/wp-content/uploads/Cyklohexankarbaldehy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026" y="5505324"/>
            <a:ext cx="1693948" cy="131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Šipka doprava se zářezem 28">
            <a:hlinkClick r:id="rId6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942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8" grpId="0" animBg="1"/>
      <p:bldP spid="20" grpId="0" animBg="1"/>
      <p:bldP spid="19" grpId="0" animBg="1"/>
      <p:bldP spid="23" grpId="0" animBg="1"/>
      <p:bldP spid="24" grpId="0" animBg="1"/>
      <p:bldP spid="26" grpId="0" animBg="1"/>
      <p:bldP spid="28" grpId="0" animBg="1"/>
      <p:bldP spid="21" grpId="0" animBg="1"/>
      <p:bldP spid="22" grpId="0" animBg="1"/>
      <p:bldP spid="2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11150</TotalTime>
  <Words>1186</Words>
  <Application>Microsoft Office PowerPoint</Application>
  <PresentationFormat>Předvádění na obrazovce (4:3)</PresentationFormat>
  <Paragraphs>375</Paragraphs>
  <Slides>32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9</vt:i4>
      </vt:variant>
      <vt:variant>
        <vt:lpstr>Nadpisy snímků</vt:lpstr>
      </vt:variant>
      <vt:variant>
        <vt:i4>32</vt:i4>
      </vt:variant>
    </vt:vector>
  </HeadingPairs>
  <TitlesOfParts>
    <vt:vector size="41" baseType="lpstr">
      <vt:lpstr>Tok</vt:lpstr>
      <vt:lpstr>1_Tok</vt:lpstr>
      <vt:lpstr>2_Tok</vt:lpstr>
      <vt:lpstr>3_Tok</vt:lpstr>
      <vt:lpstr>4_Tok</vt:lpstr>
      <vt:lpstr>5_Tok</vt:lpstr>
      <vt:lpstr>6_Tok</vt:lpstr>
      <vt:lpstr>7_Tok</vt:lpstr>
      <vt:lpstr>8_Tok</vt:lpstr>
      <vt:lpstr>Prezentace aplikace PowerPoint</vt:lpstr>
      <vt:lpstr>ALDEHYDY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Směsi</dc:title>
  <dc:creator>Lenovo</dc:creator>
  <cp:lastModifiedBy>Lenovo</cp:lastModifiedBy>
  <cp:revision>184</cp:revision>
  <dcterms:created xsi:type="dcterms:W3CDTF">2013-01-14T11:05:52Z</dcterms:created>
  <dcterms:modified xsi:type="dcterms:W3CDTF">2013-10-22T07:52:19Z</dcterms:modified>
</cp:coreProperties>
</file>