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5" r:id="rId3"/>
    <p:sldId id="256" r:id="rId4"/>
    <p:sldId id="262" r:id="rId5"/>
    <p:sldId id="264" r:id="rId6"/>
    <p:sldId id="267" r:id="rId7"/>
    <p:sldId id="266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73" r:id="rId18"/>
    <p:sldId id="281" r:id="rId19"/>
    <p:sldId id="282" r:id="rId20"/>
    <p:sldId id="283" r:id="rId21"/>
    <p:sldId id="284" r:id="rId22"/>
    <p:sldId id="261" r:id="rId23"/>
    <p:sldId id="26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093"/>
    <a:srgbClr val="EC1CEC"/>
    <a:srgbClr val="00FF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250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8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1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0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6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3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883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32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VY_32_INOVACE_13_Ch_OB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Obecná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Oxidačně redukční reakce</a:t>
            </a:r>
            <a:endParaRPr lang="cs-CZ" sz="1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Prezentace slouží k úvodu, procvičení  nebo zopakování tématu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„redoxní reakce“.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Cvičení mohou být využita k dílčímu zkoušení.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Pojmy: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oxidace, redukce, dýchání, fotosyntéza, hoření, koroze, </a:t>
            </a:r>
            <a:r>
              <a:rPr lang="cs-CZ" sz="1800" dirty="0" err="1" smtClean="0">
                <a:solidFill>
                  <a:prstClr val="black"/>
                </a:solidFill>
              </a:rPr>
              <a:t>Beketova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řada </a:t>
            </a:r>
            <a:r>
              <a:rPr lang="cs-CZ" sz="1800" dirty="0" smtClean="0">
                <a:solidFill>
                  <a:prstClr val="black"/>
                </a:solidFill>
              </a:rPr>
              <a:t>kovů, elektrolýza.</a:t>
            </a:r>
            <a:endParaRPr lang="cs-CZ" sz="1800" dirty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0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87232" y="1177588"/>
            <a:ext cx="6969536" cy="523220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2800" dirty="0"/>
              <a:t>Redoxní </a:t>
            </a:r>
            <a:r>
              <a:rPr lang="cs-CZ" sz="2800" dirty="0" smtClean="0"/>
              <a:t>reakce probíhající v přírodě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3212976"/>
            <a:ext cx="208823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Fotosyntéza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379833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6 CO</a:t>
            </a:r>
            <a:r>
              <a:rPr lang="pt-BR" sz="2400" b="1" baseline="-25000" dirty="0"/>
              <a:t>2</a:t>
            </a:r>
            <a:r>
              <a:rPr lang="pt-BR" sz="2400" b="1" dirty="0"/>
              <a:t> + 6 H</a:t>
            </a:r>
            <a:r>
              <a:rPr lang="pt-BR" sz="2400" b="1" baseline="-25000" dirty="0"/>
              <a:t>2</a:t>
            </a:r>
            <a:r>
              <a:rPr lang="pt-BR" sz="2400" b="1" dirty="0"/>
              <a:t>O + </a:t>
            </a:r>
            <a:r>
              <a:rPr lang="cs-CZ" sz="2400" b="1" dirty="0" smtClean="0"/>
              <a:t>sluneční E</a:t>
            </a:r>
            <a:r>
              <a:rPr lang="pt-BR" sz="2400" b="1" dirty="0"/>
              <a:t> → C</a:t>
            </a:r>
            <a:r>
              <a:rPr lang="pt-BR" sz="2400" b="1" baseline="-25000" dirty="0"/>
              <a:t>6</a:t>
            </a:r>
            <a:r>
              <a:rPr lang="pt-BR" sz="2400" b="1" dirty="0"/>
              <a:t>H</a:t>
            </a:r>
            <a:r>
              <a:rPr lang="pt-BR" sz="2400" b="1" baseline="-25000" dirty="0"/>
              <a:t>12</a:t>
            </a:r>
            <a:r>
              <a:rPr lang="pt-BR" sz="2400" b="1" dirty="0"/>
              <a:t>O</a:t>
            </a:r>
            <a:r>
              <a:rPr lang="pt-BR" sz="2400" b="1" baseline="-25000" dirty="0"/>
              <a:t>6</a:t>
            </a:r>
            <a:r>
              <a:rPr lang="pt-BR" sz="2400" b="1" dirty="0"/>
              <a:t> + 6 O</a:t>
            </a:r>
            <a:r>
              <a:rPr lang="pt-BR" sz="2400" b="1" baseline="-25000" dirty="0"/>
              <a:t>2</a:t>
            </a:r>
            <a:endParaRPr lang="cs-CZ" sz="24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39552" y="1988840"/>
            <a:ext cx="208823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Dýchání</a:t>
            </a:r>
            <a:endParaRPr lang="cs-CZ" sz="24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39552" y="257419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</a:t>
            </a:r>
            <a:r>
              <a:rPr lang="pt-BR" sz="2400" b="1" baseline="-25000" dirty="0"/>
              <a:t>6</a:t>
            </a:r>
            <a:r>
              <a:rPr lang="pt-BR" sz="2400" b="1" dirty="0"/>
              <a:t>H</a:t>
            </a:r>
            <a:r>
              <a:rPr lang="pt-BR" sz="2400" b="1" baseline="-25000" dirty="0"/>
              <a:t>12</a:t>
            </a:r>
            <a:r>
              <a:rPr lang="pt-BR" sz="2400" b="1" dirty="0"/>
              <a:t>O</a:t>
            </a:r>
            <a:r>
              <a:rPr lang="pt-BR" sz="2400" b="1" baseline="-25000" dirty="0"/>
              <a:t>6</a:t>
            </a:r>
            <a:r>
              <a:rPr lang="pt-BR" sz="2400" b="1" dirty="0"/>
              <a:t> + 6 O</a:t>
            </a:r>
            <a:r>
              <a:rPr lang="pt-BR" sz="2400" b="1" baseline="-25000" dirty="0"/>
              <a:t>2</a:t>
            </a:r>
            <a:r>
              <a:rPr lang="pt-BR" sz="2400" b="1" dirty="0"/>
              <a:t> → 6 CO</a:t>
            </a:r>
            <a:r>
              <a:rPr lang="pt-BR" sz="2400" b="1" baseline="-25000" dirty="0"/>
              <a:t>2</a:t>
            </a:r>
            <a:r>
              <a:rPr lang="pt-BR" sz="2400" b="1" dirty="0"/>
              <a:t> + 6 H</a:t>
            </a:r>
            <a:r>
              <a:rPr lang="pt-BR" sz="2400" b="1" baseline="-25000" dirty="0"/>
              <a:t>2</a:t>
            </a:r>
            <a:r>
              <a:rPr lang="pt-BR" sz="2400" b="1" dirty="0"/>
              <a:t>O</a:t>
            </a:r>
            <a:endParaRPr lang="cs-CZ" sz="24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39552" y="4427820"/>
            <a:ext cx="208823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Hoření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39552" y="50131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</a:t>
            </a:r>
            <a:r>
              <a:rPr lang="cs-CZ" sz="2400" b="1" dirty="0" smtClean="0"/>
              <a:t> + 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 → </a:t>
            </a:r>
            <a:r>
              <a:rPr lang="cs-CZ" sz="2400" b="1" dirty="0" smtClean="0"/>
              <a:t>C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endParaRPr lang="cs-CZ" sz="24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539552" y="5589240"/>
            <a:ext cx="208823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Koroze</a:t>
            </a:r>
            <a:endParaRPr lang="cs-CZ" sz="24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39552" y="617459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4Fe + 3O</a:t>
            </a:r>
            <a:r>
              <a:rPr lang="cs-CZ" sz="2400" b="1" baseline="-25000" dirty="0"/>
              <a:t>2</a:t>
            </a:r>
            <a:r>
              <a:rPr lang="cs-CZ" sz="2400" b="1" dirty="0"/>
              <a:t> + 6H</a:t>
            </a:r>
            <a:r>
              <a:rPr lang="cs-CZ" sz="2400" b="1" baseline="-25000" dirty="0"/>
              <a:t>2</a:t>
            </a:r>
            <a:r>
              <a:rPr lang="cs-CZ" sz="2400" b="1" dirty="0"/>
              <a:t>O → 4Fe(OH)</a:t>
            </a:r>
            <a:r>
              <a:rPr lang="cs-CZ" sz="2400" b="1" baseline="-25000" dirty="0"/>
              <a:t>3</a:t>
            </a:r>
          </a:p>
        </p:txBody>
      </p:sp>
      <p:pic>
        <p:nvPicPr>
          <p:cNvPr id="2050" name="Picture 2" descr="Soubor:Large bonfi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6" y="4197955"/>
            <a:ext cx="2434696" cy="16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Rust03102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4008"/>
            <a:ext cx="2736304" cy="18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/>
          <p:cNvSpPr txBox="1"/>
          <p:nvPr/>
        </p:nvSpPr>
        <p:spPr>
          <a:xfrm>
            <a:off x="5508104" y="49199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</a:t>
            </a:r>
            <a:endParaRPr lang="cs-CZ" sz="12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4906640" y="55785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Obr.5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2054" name="Picture 6" descr="File:Diaphragmatic breath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6" y="1772816"/>
            <a:ext cx="1939615" cy="14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6372200" y="281008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</a:t>
            </a:r>
            <a:endParaRPr lang="cs-CZ" sz="1200" dirty="0"/>
          </a:p>
        </p:txBody>
      </p:sp>
      <p:pic>
        <p:nvPicPr>
          <p:cNvPr id="2056" name="Picture 8" descr="Soubor:Simple photosynthesis overview c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44603"/>
            <a:ext cx="1716179" cy="21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ovéPole 61"/>
          <p:cNvSpPr txBox="1"/>
          <p:nvPr/>
        </p:nvSpPr>
        <p:spPr>
          <a:xfrm>
            <a:off x="7077040" y="36141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</a:t>
            </a:r>
            <a:endParaRPr lang="cs-CZ" sz="1200" dirty="0"/>
          </a:p>
        </p:txBody>
      </p:sp>
      <p:pic>
        <p:nvPicPr>
          <p:cNvPr id="2058" name="Picture 10" descr="Soubor:Leaf 1 we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23539"/>
            <a:ext cx="1120717" cy="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ovéPole 62"/>
          <p:cNvSpPr txBox="1"/>
          <p:nvPr/>
        </p:nvSpPr>
        <p:spPr>
          <a:xfrm>
            <a:off x="2771800" y="297319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Obr.3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22" name="Šipka doprava se zářezem 21">
            <a:hlinkClick r:id="rId14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2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8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52" grpId="0"/>
      <p:bldP spid="57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3548" y="1177588"/>
            <a:ext cx="8136904" cy="523220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2800" dirty="0"/>
              <a:t>Redoxní </a:t>
            </a:r>
            <a:r>
              <a:rPr lang="cs-CZ" sz="2800" dirty="0" smtClean="0"/>
              <a:t>reakce probíhající při výrobě kovů</a:t>
            </a:r>
            <a:endParaRPr lang="cs-CZ" sz="28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39552" y="1844824"/>
            <a:ext cx="244827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železa</a:t>
            </a:r>
            <a:endParaRPr lang="cs-CZ" sz="2400" b="1" dirty="0"/>
          </a:p>
        </p:txBody>
      </p:sp>
      <p:pic>
        <p:nvPicPr>
          <p:cNvPr id="1026" name="Picture 2" descr="Soubor:Schema kopi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927907"/>
            <a:ext cx="4384162" cy="4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914253" y="194267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</a:t>
            </a:r>
            <a:endParaRPr lang="cs-CZ" sz="1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39552" y="2420888"/>
            <a:ext cx="244827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olova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39552" y="290727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2 </a:t>
            </a:r>
            <a:r>
              <a:rPr lang="cs-CZ" sz="2200" b="1" dirty="0" err="1"/>
              <a:t>PbS</a:t>
            </a:r>
            <a:r>
              <a:rPr lang="cs-CZ" sz="2200" b="1" dirty="0"/>
              <a:t> + 3 O</a:t>
            </a:r>
            <a:r>
              <a:rPr lang="cs-CZ" sz="2200" b="1" baseline="-25000" dirty="0"/>
              <a:t>2</a:t>
            </a:r>
            <a:r>
              <a:rPr lang="cs-CZ" sz="2200" b="1" dirty="0"/>
              <a:t> → 2 </a:t>
            </a:r>
            <a:r>
              <a:rPr lang="cs-CZ" sz="2200" b="1" dirty="0" err="1"/>
              <a:t>PbO</a:t>
            </a:r>
            <a:r>
              <a:rPr lang="cs-CZ" sz="2200" b="1" dirty="0"/>
              <a:t> </a:t>
            </a:r>
            <a:r>
              <a:rPr lang="cs-CZ" sz="2200" b="1" dirty="0" smtClean="0"/>
              <a:t>+2 </a:t>
            </a:r>
            <a:r>
              <a:rPr lang="cs-CZ" sz="2200" b="1" dirty="0"/>
              <a:t>SO</a:t>
            </a:r>
            <a:r>
              <a:rPr lang="cs-CZ" sz="2200" b="1" baseline="-25000" dirty="0"/>
              <a:t>2</a:t>
            </a:r>
            <a:endParaRPr lang="cs-CZ" sz="2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39552" y="3364496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err="1"/>
              <a:t>PbO</a:t>
            </a:r>
            <a:r>
              <a:rPr lang="cs-CZ" sz="2200" b="1" dirty="0"/>
              <a:t> + C → </a:t>
            </a:r>
            <a:r>
              <a:rPr lang="cs-CZ" sz="2200" b="1" dirty="0" err="1"/>
              <a:t>Pb</a:t>
            </a:r>
            <a:r>
              <a:rPr lang="cs-CZ" sz="2200" b="1" dirty="0"/>
              <a:t> + CO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31888" y="3933056"/>
            <a:ext cx="2743967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hliníku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31889" y="4419447"/>
            <a:ext cx="324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elektrolýza</a:t>
            </a:r>
            <a:endParaRPr lang="cs-CZ" sz="24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31889" y="4876664"/>
            <a:ext cx="3176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Al</a:t>
            </a:r>
            <a:r>
              <a:rPr lang="cs-CZ" sz="2200" b="1" baseline="-25000" dirty="0"/>
              <a:t>2</a:t>
            </a:r>
            <a:r>
              <a:rPr lang="cs-CZ" sz="2200" b="1" dirty="0"/>
              <a:t>O</a:t>
            </a:r>
            <a:r>
              <a:rPr lang="cs-CZ" sz="2200" b="1" baseline="-25000" dirty="0"/>
              <a:t>3</a:t>
            </a:r>
            <a:r>
              <a:rPr lang="cs-CZ" sz="2200" b="1" dirty="0" smtClean="0"/>
              <a:t> → 2Al + </a:t>
            </a:r>
            <a:r>
              <a:rPr lang="cs-CZ" sz="2200" b="1" dirty="0"/>
              <a:t>O</a:t>
            </a:r>
            <a:r>
              <a:rPr lang="cs-CZ" sz="2200" b="1" baseline="-25000" dirty="0"/>
              <a:t>3</a:t>
            </a:r>
            <a:endParaRPr lang="cs-CZ" sz="22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39552" y="5423111"/>
            <a:ext cx="2448272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mědi</a:t>
            </a:r>
            <a:endParaRPr lang="cs-CZ" sz="24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39552" y="5909502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2 Cu</a:t>
            </a:r>
            <a:r>
              <a:rPr lang="pt-BR" sz="2200" b="1" baseline="-25000" dirty="0"/>
              <a:t>2</a:t>
            </a:r>
            <a:r>
              <a:rPr lang="pt-BR" sz="2200" b="1" dirty="0"/>
              <a:t>S + 3 O</a:t>
            </a:r>
            <a:r>
              <a:rPr lang="pt-BR" sz="2200" b="1" baseline="-25000" dirty="0"/>
              <a:t>2</a:t>
            </a:r>
            <a:r>
              <a:rPr lang="pt-BR" sz="2200" b="1" dirty="0"/>
              <a:t> → 2 Cu</a:t>
            </a:r>
            <a:r>
              <a:rPr lang="pt-BR" sz="2200" b="1" baseline="-25000" dirty="0"/>
              <a:t>2</a:t>
            </a:r>
            <a:r>
              <a:rPr lang="pt-BR" sz="2200" b="1" dirty="0"/>
              <a:t>O + 2 SO</a:t>
            </a:r>
            <a:r>
              <a:rPr lang="pt-BR" sz="2200" b="1" baseline="-25000" dirty="0"/>
              <a:t>2</a:t>
            </a:r>
            <a:endParaRPr lang="cs-CZ" sz="2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39552" y="636671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2 Cu</a:t>
            </a:r>
            <a:r>
              <a:rPr lang="cs-CZ" sz="2200" b="1" baseline="-25000" dirty="0"/>
              <a:t>2</a:t>
            </a:r>
            <a:r>
              <a:rPr lang="cs-CZ" sz="2200" b="1" dirty="0"/>
              <a:t>O + Cu</a:t>
            </a:r>
            <a:r>
              <a:rPr lang="cs-CZ" sz="2200" b="1" baseline="-25000" dirty="0"/>
              <a:t>2</a:t>
            </a:r>
            <a:r>
              <a:rPr lang="cs-CZ" sz="2200" b="1" dirty="0"/>
              <a:t>S → 6 </a:t>
            </a:r>
            <a:r>
              <a:rPr lang="cs-CZ" sz="2200" b="1" dirty="0" err="1"/>
              <a:t>Cu</a:t>
            </a:r>
            <a:r>
              <a:rPr lang="cs-CZ" sz="2200" b="1" dirty="0"/>
              <a:t> + SO</a:t>
            </a:r>
            <a:r>
              <a:rPr lang="cs-CZ" sz="2200" b="1" baseline="-25000" dirty="0"/>
              <a:t>2</a:t>
            </a:r>
            <a:endParaRPr lang="cs-CZ" sz="2200" b="1" dirty="0"/>
          </a:p>
        </p:txBody>
      </p:sp>
      <p:sp>
        <p:nvSpPr>
          <p:cNvPr id="16" name="Šipka doprava se zářezem 15">
            <a:hlinkClick r:id="rId10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16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2" grpId="0" animBg="1"/>
      <p:bldP spid="23" grpId="0"/>
      <p:bldP spid="24" grpId="0" animBg="1"/>
      <p:bldP spid="35" grpId="0"/>
      <p:bldP spid="25" grpId="0"/>
      <p:bldP spid="30" grpId="0" animBg="1"/>
      <p:bldP spid="31" grpId="0"/>
      <p:bldP spid="38" grpId="0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File:Nitric-acid-3D-balls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38" y="4393852"/>
            <a:ext cx="3018234" cy="2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Ammonia-3D-balls-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08" y="3645024"/>
            <a:ext cx="2454022" cy="18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:Sulfuric-acid-Givan-et-al-1999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4" y="1668040"/>
            <a:ext cx="2775495" cy="22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3548" y="1177588"/>
            <a:ext cx="8136904" cy="461665"/>
          </a:xfrm>
          <a:prstGeom prst="rect">
            <a:avLst/>
          </a:prstGeom>
          <a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Redoxní </a:t>
            </a:r>
            <a:r>
              <a:rPr lang="cs-CZ" dirty="0" smtClean="0"/>
              <a:t>reakce probíhající při výrobě chemikálií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39552" y="1844824"/>
            <a:ext cx="4248472" cy="461665"/>
          </a:xfrm>
          <a:prstGeom prst="rect">
            <a:avLst/>
          </a:prstGeom>
          <a:blipFill>
            <a:blip r:embed="rId10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kyseliny sírové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29562" y="24208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 </a:t>
            </a:r>
            <a:r>
              <a:rPr lang="cs-CZ" sz="2400" b="1" dirty="0"/>
              <a:t>+ 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</a:t>
            </a:r>
            <a:r>
              <a:rPr lang="cs-CZ" sz="2400" b="1" dirty="0"/>
              <a:t>→ </a:t>
            </a:r>
            <a:r>
              <a:rPr lang="cs-CZ" sz="2400" b="1" dirty="0" smtClean="0"/>
              <a:t>SO</a:t>
            </a:r>
            <a:r>
              <a:rPr lang="cs-CZ" sz="2400" b="1" baseline="-25000" dirty="0" smtClean="0"/>
              <a:t>2</a:t>
            </a:r>
            <a:endParaRPr lang="cs-CZ" sz="2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29562" y="2878105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 </a:t>
            </a:r>
            <a:r>
              <a:rPr lang="de-DE" sz="2400" b="1" dirty="0" smtClean="0"/>
              <a:t>SO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</a:t>
            </a:r>
            <a:r>
              <a:rPr lang="de-DE" sz="2400" b="1" dirty="0"/>
              <a:t>+ </a:t>
            </a:r>
            <a:r>
              <a:rPr lang="de-DE" sz="2400" b="1" dirty="0" smtClean="0"/>
              <a:t>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</a:t>
            </a:r>
            <a:r>
              <a:rPr lang="de-DE" sz="2400" b="1" dirty="0"/>
              <a:t>→ 2 SO</a:t>
            </a:r>
            <a:r>
              <a:rPr lang="de-DE" sz="2400" b="1" baseline="-25000" dirty="0"/>
              <a:t>3</a:t>
            </a:r>
            <a:endParaRPr lang="cs-CZ" sz="22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31888" y="3933056"/>
            <a:ext cx="3248024" cy="461665"/>
          </a:xfrm>
          <a:prstGeom prst="rect">
            <a:avLst/>
          </a:prstGeom>
          <a:blipFill>
            <a:blip r:embed="rId10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amoniaku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31889" y="4419447"/>
            <a:ext cx="324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+ 3H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 </a:t>
            </a:r>
            <a:r>
              <a:rPr lang="de-DE" sz="2400" b="1" dirty="0" smtClean="0"/>
              <a:t>→</a:t>
            </a:r>
            <a:r>
              <a:rPr lang="cs-CZ" sz="2400" b="1" dirty="0" smtClean="0"/>
              <a:t> 2NH</a:t>
            </a:r>
            <a:r>
              <a:rPr lang="cs-CZ" sz="2400" b="1" baseline="-25000" dirty="0"/>
              <a:t>3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39551" y="5649296"/>
            <a:ext cx="4248473" cy="461665"/>
          </a:xfrm>
          <a:prstGeom prst="rect">
            <a:avLst/>
          </a:prstGeom>
          <a:blipFill>
            <a:blip r:embed="rId10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Výroba kyseliny dusičné</a:t>
            </a:r>
            <a:endParaRPr lang="cs-CZ" sz="24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39552" y="613568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 NH</a:t>
            </a:r>
            <a:r>
              <a:rPr lang="pt-BR" sz="2400" b="1" baseline="-25000" dirty="0"/>
              <a:t>3</a:t>
            </a:r>
            <a:r>
              <a:rPr lang="pt-BR" sz="2400" b="1" dirty="0"/>
              <a:t> + 5 O</a:t>
            </a:r>
            <a:r>
              <a:rPr lang="pt-BR" sz="2400" b="1" baseline="-25000" dirty="0"/>
              <a:t>2</a:t>
            </a:r>
            <a:r>
              <a:rPr lang="pt-BR" sz="2400" b="1" dirty="0"/>
              <a:t> → 4 NO + 6 H</a:t>
            </a:r>
            <a:r>
              <a:rPr lang="pt-BR" sz="2400" b="1" baseline="-25000" dirty="0"/>
              <a:t>2</a:t>
            </a:r>
            <a:r>
              <a:rPr lang="pt-BR" sz="2400" b="1" dirty="0"/>
              <a:t>O</a:t>
            </a:r>
            <a:endParaRPr lang="cs-CZ" sz="2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9562" y="3353256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+ 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 </a:t>
            </a:r>
            <a:r>
              <a:rPr lang="cs-CZ" sz="2400" b="1" dirty="0"/>
              <a:t>→ H</a:t>
            </a:r>
            <a:r>
              <a:rPr lang="cs-CZ" sz="2400" b="1" baseline="-25000" dirty="0"/>
              <a:t>2</a:t>
            </a:r>
            <a:r>
              <a:rPr lang="cs-CZ" sz="2400" b="1" dirty="0"/>
              <a:t>SO</a:t>
            </a:r>
            <a:r>
              <a:rPr lang="cs-CZ" sz="2400" b="1" baseline="-25000" dirty="0"/>
              <a:t>4</a:t>
            </a:r>
            <a:endParaRPr lang="cs-CZ" sz="22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265781" y="182626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Obr.8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506108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Obr.9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740352" y="492439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Obr.10</a:t>
            </a:r>
            <a:endParaRPr lang="cs-CZ" sz="1200" dirty="0"/>
          </a:p>
        </p:txBody>
      </p:sp>
      <p:sp>
        <p:nvSpPr>
          <p:cNvPr id="18" name="Šipka doprava se zářezem 17">
            <a:hlinkClick r:id="rId12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3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2" grpId="0" animBg="1"/>
      <p:bldP spid="35" grpId="0"/>
      <p:bldP spid="25" grpId="0"/>
      <p:bldP spid="30" grpId="0" animBg="1"/>
      <p:bldP spid="31" grpId="0"/>
      <p:bldP spid="39" grpId="0" animBg="1"/>
      <p:bldP spid="40" grpId="0"/>
      <p:bldP spid="16" grpId="0"/>
      <p:bldP spid="23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3548" y="1177588"/>
            <a:ext cx="8136904" cy="46166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Redoxní </a:t>
            </a:r>
            <a:r>
              <a:rPr lang="cs-CZ" dirty="0" smtClean="0"/>
              <a:t>reakce kovů ve vodném roztoku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29562" y="1844824"/>
            <a:ext cx="768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Reakce kovů s vodou a roztoky kyselin patří mezi důležité redoxní děje.</a:t>
            </a:r>
            <a:endParaRPr lang="cs-CZ" sz="2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29562" y="2878105"/>
            <a:ext cx="804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Některé kovy reagují s vodou za normální teploty.</a:t>
            </a:r>
            <a:endParaRPr lang="cs-CZ" sz="2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905037" y="3339770"/>
            <a:ext cx="362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</a:t>
            </a:r>
            <a:r>
              <a:rPr lang="cs-CZ" sz="2400" b="1" dirty="0" smtClean="0"/>
              <a:t>odík, draslík, vápník</a:t>
            </a:r>
            <a:endParaRPr lang="cs-CZ" sz="2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46573" y="3975447"/>
            <a:ext cx="790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Některé kovy reagují pouze s vodou párou.</a:t>
            </a:r>
            <a:endParaRPr lang="cs-CZ" sz="2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822048" y="4437112"/>
            <a:ext cx="362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zinek, železo</a:t>
            </a:r>
            <a:endParaRPr lang="cs-CZ" sz="2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46572" y="5054120"/>
            <a:ext cx="790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Některé kovy nereagují s vodou vůbec.</a:t>
            </a:r>
            <a:endParaRPr lang="cs-CZ" sz="2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22047" y="5515785"/>
            <a:ext cx="362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zlato, platina</a:t>
            </a:r>
            <a:endParaRPr lang="cs-CZ" sz="22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9561" y="6021288"/>
            <a:ext cx="822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V podstatě se jedná o schopnost kovu vytvářet </a:t>
            </a:r>
            <a:r>
              <a:rPr lang="cs-CZ" sz="2400" b="1" dirty="0" smtClean="0">
                <a:solidFill>
                  <a:srgbClr val="FF0000"/>
                </a:solidFill>
              </a:rPr>
              <a:t>kationty</a:t>
            </a:r>
            <a:r>
              <a:rPr lang="cs-CZ" sz="2400" b="1" dirty="0" smtClean="0"/>
              <a:t>.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12" name="Šipka doprava se zářezem 11">
            <a:hlinkClick r:id="rId7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4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5" grpId="0"/>
      <p:bldP spid="25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1177588"/>
            <a:ext cx="6624736" cy="46166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Redoxní </a:t>
            </a:r>
            <a:r>
              <a:rPr lang="cs-CZ" dirty="0" smtClean="0"/>
              <a:t>reakce kovů ve vodném roztoku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46055" y="1916832"/>
            <a:ext cx="3737913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Beketovova</a:t>
            </a:r>
            <a:r>
              <a:rPr lang="cs-CZ" sz="2400" b="1" dirty="0"/>
              <a:t> řada </a:t>
            </a:r>
            <a:r>
              <a:rPr lang="cs-CZ" sz="2400" b="1" dirty="0" smtClean="0"/>
              <a:t>kovů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46573" y="3284984"/>
            <a:ext cx="575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 této řady zařazen i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dirty="0" smtClean="0"/>
              <a:t> – vytváří kationty podobně jako kovy.</a:t>
            </a:r>
            <a:endParaRPr lang="cs-CZ" sz="2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24472" y="4005064"/>
            <a:ext cx="3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Nikolaj Nikolajevič </a:t>
            </a:r>
            <a:r>
              <a:rPr lang="cs-CZ" sz="1600" b="1" dirty="0" err="1"/>
              <a:t>Beketov</a:t>
            </a:r>
            <a:endParaRPr lang="cs-CZ" sz="16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23528" y="5517232"/>
            <a:ext cx="852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Kovy </a:t>
            </a:r>
            <a:r>
              <a:rPr lang="cs-CZ" sz="2400" b="1" dirty="0"/>
              <a:t>stojící před </a:t>
            </a:r>
            <a:r>
              <a:rPr lang="cs-CZ" sz="2400" b="1" dirty="0" smtClean="0"/>
              <a:t>vodíkem  jsou schopny </a:t>
            </a:r>
            <a:r>
              <a:rPr lang="cs-CZ" sz="2400" b="1" dirty="0"/>
              <a:t>redukovat </a:t>
            </a:r>
            <a:r>
              <a:rPr lang="cs-CZ" sz="2400" b="1" dirty="0" smtClean="0">
                <a:solidFill>
                  <a:srgbClr val="FF0000"/>
                </a:solidFill>
              </a:rPr>
              <a:t>p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 </a:t>
            </a:r>
            <a:r>
              <a:rPr lang="cs-CZ" sz="2400" b="1" dirty="0" smtClean="0">
                <a:solidFill>
                  <a:srgbClr val="FF0000"/>
                </a:solidFill>
              </a:rPr>
              <a:t>(H</a:t>
            </a:r>
            <a:r>
              <a:rPr lang="cs-CZ" sz="2400" b="1" baseline="30000" dirty="0">
                <a:solidFill>
                  <a:srgbClr val="FF0000"/>
                </a:solidFill>
              </a:rPr>
              <a:t> 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  <a:r>
              <a:rPr lang="cs-CZ" sz="2400" b="1" dirty="0" smtClean="0"/>
              <a:t> </a:t>
            </a:r>
            <a:r>
              <a:rPr lang="cs-CZ" sz="2400" b="1" dirty="0"/>
              <a:t>a </a:t>
            </a:r>
            <a:r>
              <a:rPr lang="cs-CZ" sz="2400" b="1" dirty="0" smtClean="0"/>
              <a:t>sami se přitom oxidují na kationty.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2564904"/>
            <a:ext cx="5760640" cy="461665"/>
          </a:xfrm>
          <a:prstGeom prst="rect">
            <a:avLst/>
          </a:prstGeom>
          <a:blipFill>
            <a:blip r:embed="rId9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bright="99000" contrast="1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elektrochemická řada napětí kovů</a:t>
            </a:r>
            <a:endParaRPr lang="cs-CZ" sz="2400" b="1" dirty="0"/>
          </a:p>
        </p:txBody>
      </p:sp>
      <p:pic>
        <p:nvPicPr>
          <p:cNvPr id="2050" name="Picture 2" descr="Soubor:Beketov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96" y="1672292"/>
            <a:ext cx="1714507" cy="23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740352" y="372806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Obr.11</a:t>
            </a:r>
            <a:endParaRPr lang="cs-CZ" sz="1200" dirty="0">
              <a:solidFill>
                <a:schemeClr val="bg1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67544" y="4885710"/>
            <a:ext cx="8280920" cy="415498"/>
            <a:chOff x="467544" y="4365104"/>
            <a:chExt cx="8280920" cy="415498"/>
          </a:xfrm>
        </p:grpSpPr>
        <p:sp>
          <p:nvSpPr>
            <p:cNvPr id="22" name="TextovéPole 21"/>
            <p:cNvSpPr txBox="1"/>
            <p:nvPr/>
          </p:nvSpPr>
          <p:spPr>
            <a:xfrm>
              <a:off x="467544" y="4365104"/>
              <a:ext cx="8280920" cy="415498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10800000" scaled="0"/>
              <a:tileRect/>
            </a:gra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r>
                <a:rPr lang="cs-CZ" sz="2100" dirty="0" err="1" smtClean="0"/>
                <a:t>Li</a:t>
              </a:r>
              <a:r>
                <a:rPr lang="cs-CZ" sz="2100" dirty="0"/>
                <a:t> </a:t>
              </a:r>
              <a:r>
                <a:rPr lang="cs-CZ" sz="2100" dirty="0" smtClean="0"/>
                <a:t> K  Ca</a:t>
              </a:r>
              <a:r>
                <a:rPr lang="cs-CZ" sz="2100" dirty="0"/>
                <a:t> </a:t>
              </a:r>
              <a:r>
                <a:rPr lang="cs-CZ" sz="2100" dirty="0" smtClean="0"/>
                <a:t> Na  Mg  Al  </a:t>
              </a:r>
              <a:r>
                <a:rPr lang="cs-CZ" sz="2100" dirty="0" err="1" smtClean="0"/>
                <a:t>Mn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Zn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Cr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Fe</a:t>
              </a:r>
              <a:r>
                <a:rPr lang="cs-CZ" sz="2100" dirty="0" smtClean="0"/>
                <a:t>  Ni  </a:t>
              </a:r>
              <a:r>
                <a:rPr lang="cs-CZ" sz="2100" dirty="0" err="1" smtClean="0"/>
                <a:t>Sn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Pb</a:t>
              </a:r>
              <a:r>
                <a:rPr lang="cs-CZ" sz="2100" dirty="0" smtClean="0"/>
                <a:t> </a:t>
              </a:r>
              <a:r>
                <a:rPr lang="cs-CZ" sz="2100" dirty="0"/>
                <a:t> </a:t>
              </a:r>
              <a:r>
                <a:rPr lang="cs-CZ" sz="2100" b="1" dirty="0" smtClean="0">
                  <a:solidFill>
                    <a:srgbClr val="FF0000"/>
                  </a:solidFill>
                </a:rPr>
                <a:t>H </a:t>
              </a:r>
              <a:r>
                <a:rPr lang="cs-CZ" sz="2100" dirty="0" smtClean="0"/>
                <a:t> </a:t>
              </a:r>
              <a:r>
                <a:rPr lang="cs-CZ" sz="2100" dirty="0" err="1" smtClean="0"/>
                <a:t>Cu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Ag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Hg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Pt</a:t>
              </a:r>
              <a:r>
                <a:rPr lang="cs-CZ" sz="2100" dirty="0" smtClean="0"/>
                <a:t>  Au</a:t>
              </a:r>
            </a:p>
          </p:txBody>
        </p:sp>
        <p:sp>
          <p:nvSpPr>
            <p:cNvPr id="6" name="Rámeček 5"/>
            <p:cNvSpPr/>
            <p:nvPr/>
          </p:nvSpPr>
          <p:spPr>
            <a:xfrm>
              <a:off x="6078335" y="4365104"/>
              <a:ext cx="364254" cy="415498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4" name="Šipka doprava se zářezem 13">
            <a:hlinkClick r:id="rId11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840252" y="4204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1827-1911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60463" y="4487839"/>
            <a:ext cx="259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r</a:t>
            </a:r>
            <a:r>
              <a:rPr lang="cs-CZ" sz="1600" b="1" dirty="0" smtClean="0"/>
              <a:t>uský fyzikální chemik </a:t>
            </a:r>
            <a:endParaRPr lang="cs-CZ" sz="1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6279703"/>
            <a:ext cx="626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Z roztoku uvolňují plynný vodík.</a:t>
            </a:r>
            <a:endParaRPr lang="cs-CZ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2" grpId="0" animBg="1"/>
      <p:bldP spid="18" grpId="0"/>
      <p:bldP spid="20" grpId="0"/>
      <p:bldP spid="24" grpId="0"/>
      <p:bldP spid="15" grpId="0" animBg="1"/>
      <p:bldP spid="23" grpId="0"/>
      <p:bldP spid="16" grpId="0"/>
      <p:bldP spid="1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511" y="908720"/>
            <a:ext cx="8784931" cy="5919664"/>
          </a:xfrm>
          <a:prstGeom prst="roundRect">
            <a:avLst>
              <a:gd name="adj" fmla="val 5850"/>
            </a:avLst>
          </a:prstGeom>
          <a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1141294"/>
            <a:ext cx="6624736" cy="46166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Redoxní </a:t>
            </a:r>
            <a:r>
              <a:rPr lang="cs-CZ" dirty="0" smtClean="0"/>
              <a:t>reakce kovů ve vodném roztoku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46055" y="1808530"/>
            <a:ext cx="3737913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Beketovova</a:t>
            </a:r>
            <a:r>
              <a:rPr lang="cs-CZ" sz="2400" b="1" dirty="0"/>
              <a:t> řada </a:t>
            </a:r>
            <a:r>
              <a:rPr lang="cs-CZ" sz="2400" b="1" dirty="0" smtClean="0"/>
              <a:t>kovů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62737" y="1854696"/>
            <a:ext cx="4385727" cy="369332"/>
          </a:xfrm>
          <a:prstGeom prst="rect">
            <a:avLst/>
          </a:prstGeom>
          <a:blipFill>
            <a:blip r:embed="rId9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bright="99000" contrast="1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b="1" dirty="0" smtClean="0"/>
              <a:t>- elektrochemická řada napětí kovů</a:t>
            </a:r>
            <a:endParaRPr lang="cs-CZ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467544" y="2509446"/>
            <a:ext cx="8280920" cy="415498"/>
            <a:chOff x="467544" y="4365104"/>
            <a:chExt cx="8280920" cy="415498"/>
          </a:xfrm>
        </p:grpSpPr>
        <p:sp>
          <p:nvSpPr>
            <p:cNvPr id="22" name="TextovéPole 21"/>
            <p:cNvSpPr txBox="1"/>
            <p:nvPr/>
          </p:nvSpPr>
          <p:spPr>
            <a:xfrm>
              <a:off x="467544" y="4365104"/>
              <a:ext cx="8280920" cy="415498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10800000" scaled="0"/>
              <a:tileRect/>
            </a:gra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r>
                <a:rPr lang="cs-CZ" sz="2100" dirty="0" err="1" smtClean="0"/>
                <a:t>Li</a:t>
              </a:r>
              <a:r>
                <a:rPr lang="cs-CZ" sz="2100" dirty="0"/>
                <a:t> </a:t>
              </a:r>
              <a:r>
                <a:rPr lang="cs-CZ" sz="2100" dirty="0" smtClean="0"/>
                <a:t> K  Ca</a:t>
              </a:r>
              <a:r>
                <a:rPr lang="cs-CZ" sz="2100" dirty="0"/>
                <a:t> </a:t>
              </a:r>
              <a:r>
                <a:rPr lang="cs-CZ" sz="2100" dirty="0" smtClean="0"/>
                <a:t> Na  Mg  Al  </a:t>
              </a:r>
              <a:r>
                <a:rPr lang="cs-CZ" sz="2100" dirty="0" err="1" smtClean="0"/>
                <a:t>Mn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Zn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Cr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Fe</a:t>
              </a:r>
              <a:r>
                <a:rPr lang="cs-CZ" sz="2100" dirty="0" smtClean="0"/>
                <a:t>  Ni  </a:t>
              </a:r>
              <a:r>
                <a:rPr lang="cs-CZ" sz="2100" dirty="0" err="1" smtClean="0"/>
                <a:t>Sn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Pb</a:t>
              </a:r>
              <a:r>
                <a:rPr lang="cs-CZ" sz="2100" dirty="0" smtClean="0"/>
                <a:t> </a:t>
              </a:r>
              <a:r>
                <a:rPr lang="cs-CZ" sz="2100" dirty="0"/>
                <a:t> </a:t>
              </a:r>
              <a:r>
                <a:rPr lang="cs-CZ" sz="2100" b="1" dirty="0" smtClean="0">
                  <a:solidFill>
                    <a:srgbClr val="FF0000"/>
                  </a:solidFill>
                </a:rPr>
                <a:t>H </a:t>
              </a:r>
              <a:r>
                <a:rPr lang="cs-CZ" sz="2100" dirty="0" smtClean="0"/>
                <a:t> </a:t>
              </a:r>
              <a:r>
                <a:rPr lang="cs-CZ" sz="2100" dirty="0" err="1" smtClean="0"/>
                <a:t>Cu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Ag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Hg</a:t>
              </a:r>
              <a:r>
                <a:rPr lang="cs-CZ" sz="2100" dirty="0" smtClean="0"/>
                <a:t>  </a:t>
              </a:r>
              <a:r>
                <a:rPr lang="cs-CZ" sz="2100" dirty="0" err="1" smtClean="0"/>
                <a:t>Pt</a:t>
              </a:r>
              <a:r>
                <a:rPr lang="cs-CZ" sz="2100" dirty="0" smtClean="0"/>
                <a:t>  Au</a:t>
              </a:r>
            </a:p>
          </p:txBody>
        </p:sp>
        <p:sp>
          <p:nvSpPr>
            <p:cNvPr id="6" name="Rámeček 5"/>
            <p:cNvSpPr/>
            <p:nvPr/>
          </p:nvSpPr>
          <p:spPr>
            <a:xfrm>
              <a:off x="6078335" y="4365104"/>
              <a:ext cx="364254" cy="415498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309870" y="3048048"/>
            <a:ext cx="805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Kovy stojící </a:t>
            </a:r>
            <a:r>
              <a:rPr lang="cs-CZ" sz="2400" b="1" dirty="0" smtClean="0"/>
              <a:t>za vodíkem tuto schopnost nemají. </a:t>
            </a:r>
            <a:r>
              <a:rPr lang="cs-CZ" sz="2400" b="1" dirty="0" smtClean="0">
                <a:solidFill>
                  <a:srgbClr val="FF0000"/>
                </a:solidFill>
              </a:rPr>
              <a:t>Vodík nevytěsňují.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7" y="387904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Reagují jen s kyselinami, které mají oxidační účinky (H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, HNO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).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5062" y="471004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S ostatními kyselinami reagují jen za přítomnosti oxidantů.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87693" y="5541038"/>
            <a:ext cx="846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Atomy kovu více vzdáleného od začátku řady se dají vyloučit kovem který je k začátku blíže</a:t>
            </a:r>
          </a:p>
          <a:p>
            <a:r>
              <a:rPr lang="cs-CZ" sz="2400" b="1" dirty="0" smtClean="0"/>
              <a:t>    (např. železo vytěsní z roztoku měďnaté soli měď).</a:t>
            </a:r>
            <a:endParaRPr lang="cs-CZ" sz="2400" b="1" dirty="0"/>
          </a:p>
        </p:txBody>
      </p:sp>
      <p:sp>
        <p:nvSpPr>
          <p:cNvPr id="13" name="Šipka doprava se zářezem 12">
            <a:hlinkClick r:id="rId10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94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2" grpId="0" animBg="1"/>
      <p:bldP spid="15" grpId="0" animBg="1"/>
      <p:bldP spid="9" grpId="0"/>
      <p:bldP spid="16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3" y="1085835"/>
            <a:ext cx="3744417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Elektrolýza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77923"/>
            <a:ext cx="8280920" cy="830997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Redoxní reakce vyvolaná průchodem stejnosměrného elektrického proudu elektrolytem.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3873572"/>
            <a:ext cx="187220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sz="2400" dirty="0"/>
              <a:t>elektrolyty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835696" y="2852936"/>
            <a:ext cx="5472608" cy="830997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Na </a:t>
            </a:r>
            <a:r>
              <a:rPr lang="cs-CZ" sz="2400" b="1" dirty="0"/>
              <a:t>katodě </a:t>
            </a:r>
            <a:r>
              <a:rPr lang="cs-CZ" sz="2400" b="1" dirty="0" smtClean="0"/>
              <a:t>probíhá redukce.</a:t>
            </a:r>
          </a:p>
          <a:p>
            <a:pPr algn="ctr"/>
            <a:r>
              <a:rPr lang="cs-CZ" sz="2400" b="1" dirty="0" smtClean="0"/>
              <a:t>Na anodě </a:t>
            </a:r>
            <a:r>
              <a:rPr lang="cs-CZ" sz="2400" b="1" dirty="0"/>
              <a:t>se uskutečňuje </a:t>
            </a:r>
            <a:r>
              <a:rPr lang="cs-CZ" sz="2400" b="1" dirty="0" smtClean="0"/>
              <a:t>oxidace.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5590401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 smtClean="0"/>
              <a:t>Roztoky </a:t>
            </a:r>
            <a:r>
              <a:rPr lang="cs-CZ" sz="2200" b="1" dirty="0"/>
              <a:t>nebo taveniny, které vedou elektrický </a:t>
            </a:r>
            <a:r>
              <a:rPr lang="cs-CZ" sz="2200" b="1" dirty="0" smtClean="0"/>
              <a:t>proud.</a:t>
            </a:r>
            <a:endParaRPr lang="cs-CZ" sz="2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36510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Vznikají obvykle rozpuštěním iontových sloučenin v polárních rozpouštědlech.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13454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200" b="1" dirty="0"/>
              <a:t> </a:t>
            </a:r>
            <a:r>
              <a:rPr lang="cs-CZ" sz="2200" b="1" dirty="0" smtClean="0"/>
              <a:t> Sloučenina se v roztoku rozpadá na ionty.</a:t>
            </a:r>
            <a:r>
              <a:rPr lang="cs-CZ" sz="2200" b="1" dirty="0"/>
              <a:t> 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602128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200" b="1" dirty="0"/>
              <a:t> </a:t>
            </a:r>
            <a:r>
              <a:rPr lang="cs-CZ" sz="2200" b="1" dirty="0" smtClean="0"/>
              <a:t> Elektrolyty jsou  </a:t>
            </a:r>
            <a:r>
              <a:rPr lang="cs-CZ" sz="2200" b="1" dirty="0"/>
              <a:t>vodiče </a:t>
            </a:r>
            <a:r>
              <a:rPr lang="cs-CZ" sz="2200" b="1" dirty="0" smtClean="0"/>
              <a:t>II. řádu.</a:t>
            </a:r>
            <a:r>
              <a:rPr lang="cs-CZ" sz="2200" b="1" dirty="0"/>
              <a:t> </a:t>
            </a:r>
          </a:p>
        </p:txBody>
      </p:sp>
      <p:sp>
        <p:nvSpPr>
          <p:cNvPr id="11" name="Šipka doprava se zářezem 10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3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8" grpId="0" animBg="1"/>
      <p:bldP spid="32" grpId="0" animBg="1"/>
      <p:bldP spid="3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3" y="1085835"/>
            <a:ext cx="3744417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Elektrolýza</a:t>
            </a:r>
            <a:endParaRPr lang="cs-CZ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3091"/>
            <a:ext cx="6624736" cy="493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164288" y="643177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Obr.12</a:t>
            </a:r>
            <a:endParaRPr lang="cs-CZ" sz="1200" dirty="0"/>
          </a:p>
        </p:txBody>
      </p:sp>
      <p:sp>
        <p:nvSpPr>
          <p:cNvPr id="6" name="Šipka doprava se zářezem 5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40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8757" y="908720"/>
            <a:ext cx="8946486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3" y="1085835"/>
            <a:ext cx="3744417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Elektrolýza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6055" y="1808530"/>
            <a:ext cx="3096000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Využití elektrolýzy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4502" y="2420888"/>
            <a:ext cx="78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Výroba </a:t>
            </a:r>
            <a:r>
              <a:rPr lang="cs-CZ" sz="2200" b="1" dirty="0" smtClean="0"/>
              <a:t>chemikálií Cl, </a:t>
            </a:r>
            <a:r>
              <a:rPr lang="cs-CZ" sz="2200" b="1" dirty="0" err="1" smtClean="0"/>
              <a:t>NaOH</a:t>
            </a:r>
            <a:r>
              <a:rPr lang="cs-CZ" sz="2200" b="1" dirty="0" smtClean="0"/>
              <a:t>, KOH </a:t>
            </a:r>
            <a:r>
              <a:rPr lang="cs-CZ" sz="2400" b="1" dirty="0"/>
              <a:t>…</a:t>
            </a:r>
            <a:r>
              <a:rPr lang="cs-CZ" sz="2200" b="1" dirty="0" smtClean="0"/>
              <a:t> </a:t>
            </a:r>
            <a:endParaRPr lang="cs-CZ" sz="2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4501" y="2887970"/>
            <a:ext cx="9354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 smtClean="0"/>
              <a:t>Elektrometalurgie </a:t>
            </a:r>
            <a:r>
              <a:rPr lang="cs-CZ" sz="2200" b="1" dirty="0"/>
              <a:t>- výroba čistých </a:t>
            </a:r>
            <a:r>
              <a:rPr lang="cs-CZ" sz="2200" b="1" dirty="0" smtClean="0"/>
              <a:t>kovů Na</a:t>
            </a:r>
            <a:r>
              <a:rPr lang="cs-CZ" sz="2200" b="1" dirty="0"/>
              <a:t>, K, H, Mg, 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4500" y="3360088"/>
            <a:ext cx="7842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Elektrolytické čištění kovů - rafinace </a:t>
            </a:r>
            <a:r>
              <a:rPr lang="cs-CZ" sz="2200" b="1" dirty="0" err="1" smtClean="0"/>
              <a:t>Cu</a:t>
            </a:r>
            <a:r>
              <a:rPr lang="cs-CZ" sz="2200" b="1" dirty="0" smtClean="0"/>
              <a:t>, </a:t>
            </a:r>
            <a:r>
              <a:rPr lang="cs-CZ" sz="2200" b="1" dirty="0" err="1" smtClean="0"/>
              <a:t>Zn</a:t>
            </a:r>
            <a:r>
              <a:rPr lang="cs-CZ" sz="2200" b="1" dirty="0" smtClean="0"/>
              <a:t>, Ni</a:t>
            </a:r>
            <a:endParaRPr lang="cs-CZ" sz="2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4500" y="3832206"/>
            <a:ext cx="8202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 smtClean="0"/>
              <a:t>Galvanoplastika- </a:t>
            </a:r>
            <a:r>
              <a:rPr lang="cs-CZ" sz="2200" b="1" dirty="0"/>
              <a:t>kovové obtisky předmětů, např. pro výrobu odlévacích </a:t>
            </a:r>
            <a:r>
              <a:rPr lang="cs-CZ" sz="2200" b="1" dirty="0" smtClean="0"/>
              <a:t>forem.</a:t>
            </a:r>
            <a:endParaRPr lang="cs-CZ" sz="2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4500" y="4618920"/>
            <a:ext cx="8202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Galvanické leptání - kovová elektroda se v některých místech pokryje nevodivou vrstvou, nepokrytá část se průchodem proudu elektrolytem </a:t>
            </a:r>
            <a:r>
              <a:rPr lang="cs-CZ" sz="2200" b="1" dirty="0" smtClean="0"/>
              <a:t>vyleptá.</a:t>
            </a:r>
            <a:endParaRPr lang="cs-CZ" sz="2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4502" y="5705380"/>
            <a:ext cx="8202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Polarografie - určování chemického složení látky pomocí změn elektrického proudu procházejícího roztokem zkoumané </a:t>
            </a:r>
            <a:r>
              <a:rPr lang="cs-CZ" sz="2200" b="1" dirty="0" smtClean="0"/>
              <a:t>látky.</a:t>
            </a:r>
            <a:endParaRPr lang="cs-CZ" sz="2200" b="1" dirty="0"/>
          </a:p>
        </p:txBody>
      </p:sp>
      <p:sp>
        <p:nvSpPr>
          <p:cNvPr id="11" name="Šipka doprava se zářezem 10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3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/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62782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3" y="1085835"/>
            <a:ext cx="3744417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Elektrolýza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6055" y="1808530"/>
            <a:ext cx="3096000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Využití elektrolýzy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6053" y="2420888"/>
            <a:ext cx="820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/>
              <a:t>Galvanické </a:t>
            </a:r>
            <a:r>
              <a:rPr lang="cs-CZ" sz="2000" b="1" dirty="0" smtClean="0"/>
              <a:t>pokovování</a:t>
            </a:r>
            <a:r>
              <a:rPr lang="cs-CZ" sz="2000" b="1" dirty="0"/>
              <a:t> </a:t>
            </a:r>
            <a:r>
              <a:rPr lang="cs-CZ" sz="2000" b="1" dirty="0" smtClean="0"/>
              <a:t>- </a:t>
            </a:r>
            <a:r>
              <a:rPr lang="cs-CZ" sz="2000" b="1" dirty="0"/>
              <a:t>pokrývání předmětů vrstvou </a:t>
            </a:r>
            <a:r>
              <a:rPr lang="cs-CZ" sz="2000" b="1" dirty="0" smtClean="0"/>
              <a:t>kovu</a:t>
            </a:r>
            <a:r>
              <a:rPr lang="cs-CZ" sz="2000" b="1" dirty="0"/>
              <a:t>(chromování, niklování, </a:t>
            </a:r>
            <a:r>
              <a:rPr lang="cs-CZ" sz="2000" b="1" dirty="0" smtClean="0"/>
              <a:t>zlacení, poměďování). </a:t>
            </a:r>
            <a:endParaRPr lang="cs-CZ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25" y="3157802"/>
            <a:ext cx="2505728" cy="34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308304" y="64317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Obr.13</a:t>
            </a:r>
            <a:endParaRPr lang="cs-CZ" sz="1200" dirty="0"/>
          </a:p>
        </p:txBody>
      </p:sp>
      <p:sp>
        <p:nvSpPr>
          <p:cNvPr id="8" name="Šipka doprava se zářezem 7">
            <a:hlinkClick r:id="rId10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717032"/>
            <a:ext cx="244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3212976"/>
            <a:ext cx="4256628" cy="3108543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Kationty </a:t>
            </a:r>
            <a:r>
              <a:rPr lang="cs-CZ" sz="2800" b="1" dirty="0" err="1" smtClean="0"/>
              <a:t>Cu</a:t>
            </a:r>
            <a:r>
              <a:rPr lang="cs-CZ" sz="2800" b="1" baseline="30000" dirty="0" err="1" smtClean="0"/>
              <a:t>+II</a:t>
            </a:r>
            <a:r>
              <a:rPr lang="cs-CZ" sz="2800" b="1" dirty="0" smtClean="0"/>
              <a:t> se při styku s katodou mění  na kovovou měď (přijmou 2 e</a:t>
            </a:r>
            <a:r>
              <a:rPr lang="cs-CZ" sz="2800" b="1" baseline="30000" dirty="0" smtClean="0"/>
              <a:t>-</a:t>
            </a:r>
            <a:r>
              <a:rPr lang="cs-CZ" sz="2800" b="1" dirty="0" smtClean="0"/>
              <a:t>)a pokryjí kovový předmět umístěný jako katoda.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4614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/>
      <p:bldP spid="1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640960" cy="2376264"/>
          </a:xfrm>
          <a:solidFill>
            <a:schemeClr val="bg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REDOXNÍ  REAKCE</a:t>
            </a:r>
            <a:r>
              <a:rPr lang="cs-CZ" dirty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/>
            </a:r>
            <a:br>
              <a:rPr lang="cs-CZ" dirty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</a:br>
            <a:r>
              <a:rPr lang="cs-CZ" sz="4900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(OXIDAČNĚ REDUKČNÍ) </a:t>
            </a:r>
            <a:endParaRPr lang="cs-CZ" sz="4900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7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1764" y="908720"/>
            <a:ext cx="882047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51720" y="980728"/>
            <a:ext cx="3744417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Elektrolýza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6055" y="1667709"/>
            <a:ext cx="3096000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Využití elektrolýzy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2148245"/>
            <a:ext cx="6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/>
              <a:t>Akumulátory</a:t>
            </a:r>
            <a:r>
              <a:rPr lang="cs-CZ" sz="2000" b="1" dirty="0"/>
              <a:t> </a:t>
            </a:r>
            <a:r>
              <a:rPr lang="cs-CZ" sz="2000" b="1" dirty="0" smtClean="0"/>
              <a:t>- </a:t>
            </a:r>
            <a:r>
              <a:rPr lang="cs-CZ" sz="2000" b="1" dirty="0"/>
              <a:t>technické zařízení na opakované uchovávání </a:t>
            </a:r>
            <a:r>
              <a:rPr lang="cs-CZ" sz="2000" b="1" dirty="0" smtClean="0"/>
              <a:t>elektrické energie.</a:t>
            </a:r>
            <a:r>
              <a:rPr lang="cs-CZ" sz="2000" b="1" dirty="0"/>
              <a:t> </a:t>
            </a:r>
          </a:p>
        </p:txBody>
      </p:sp>
      <p:pic>
        <p:nvPicPr>
          <p:cNvPr id="3076" name="Picture 4" descr="Soubor:Photo-CarBatte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5" y="4103582"/>
            <a:ext cx="2665853" cy="25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71013" y="636583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Obr.14</a:t>
            </a:r>
            <a:endParaRPr lang="cs-CZ" sz="12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43210"/>
            <a:ext cx="1882856" cy="17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444208" y="322400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</a:t>
            </a:r>
            <a:endParaRPr lang="cs-CZ" sz="12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42074"/>
            <a:ext cx="296488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75856" y="61043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Obr.15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756407"/>
            <a:ext cx="32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olověný akumulátor (</a:t>
            </a:r>
            <a:r>
              <a:rPr lang="cs-CZ" b="1" dirty="0" err="1" smtClean="0"/>
              <a:t>Pb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398810" y="6372036"/>
            <a:ext cx="295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gelový akumulátor (</a:t>
            </a:r>
            <a:r>
              <a:rPr lang="cs-CZ" b="1" dirty="0" err="1" smtClean="0"/>
              <a:t>Pb</a:t>
            </a:r>
            <a:r>
              <a:rPr lang="cs-CZ" b="1" dirty="0" smtClean="0"/>
              <a:t>)</a:t>
            </a:r>
            <a:endParaRPr lang="cs-CZ" b="1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93184"/>
            <a:ext cx="2098880" cy="168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823008" y="579976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Obr.17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156176" y="38180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Lithium-polymerový </a:t>
            </a:r>
            <a:r>
              <a:rPr lang="cs-CZ" b="1" dirty="0" smtClean="0"/>
              <a:t>akumulátor</a:t>
            </a:r>
            <a:r>
              <a:rPr lang="cs-CZ" b="1" dirty="0"/>
              <a:t>(</a:t>
            </a:r>
            <a:r>
              <a:rPr lang="cs-CZ" b="1" dirty="0" err="1"/>
              <a:t>Li-Pol</a:t>
            </a:r>
            <a:r>
              <a:rPr lang="cs-CZ" b="1" dirty="0"/>
              <a:t>)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349332" y="6023029"/>
            <a:ext cx="225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</a:t>
            </a:r>
            <a:r>
              <a:rPr lang="cs-CZ" b="1" dirty="0" smtClean="0"/>
              <a:t>obilní telefony</a:t>
            </a:r>
          </a:p>
          <a:p>
            <a:pPr algn="ctr"/>
            <a:r>
              <a:rPr lang="cs-CZ" b="1" dirty="0" smtClean="0"/>
              <a:t>fotoaparáty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032576" y="10550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Nikl-metal hydridový </a:t>
            </a:r>
            <a:r>
              <a:rPr lang="cs-CZ" b="1" dirty="0" smtClean="0"/>
              <a:t>akumulátor (</a:t>
            </a:r>
            <a:r>
              <a:rPr lang="cs-CZ" b="1" dirty="0" err="1" smtClean="0"/>
              <a:t>NiMH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747828" y="3429040"/>
            <a:ext cx="151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</a:t>
            </a:r>
            <a:r>
              <a:rPr lang="cs-CZ" b="1" dirty="0" smtClean="0"/>
              <a:t>elikost AA</a:t>
            </a:r>
            <a:endParaRPr lang="cs-CZ" b="1" dirty="0"/>
          </a:p>
        </p:txBody>
      </p:sp>
      <p:sp>
        <p:nvSpPr>
          <p:cNvPr id="21" name="Šipka doprava se zářezem 20">
            <a:hlinkClick r:id="rId13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80975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/>
              <a:t> </a:t>
            </a:r>
            <a:r>
              <a:rPr lang="cs-CZ" sz="2000" b="1" dirty="0" smtClean="0"/>
              <a:t>Primární </a:t>
            </a:r>
            <a:r>
              <a:rPr lang="cs-CZ" sz="2000" b="1" dirty="0"/>
              <a:t>články </a:t>
            </a:r>
            <a:r>
              <a:rPr lang="cs-CZ" sz="2000" b="1" dirty="0" smtClean="0"/>
              <a:t>- dodávají </a:t>
            </a:r>
            <a:r>
              <a:rPr lang="cs-CZ" sz="2000" b="1" dirty="0"/>
              <a:t>energii ihned po svém sestavení a </a:t>
            </a:r>
            <a:r>
              <a:rPr lang="cs-CZ" sz="2000" b="1" dirty="0" smtClean="0"/>
              <a:t>není je možné</a:t>
            </a:r>
            <a:r>
              <a:rPr lang="cs-CZ" sz="2000" b="1" dirty="0"/>
              <a:t> </a:t>
            </a:r>
            <a:r>
              <a:rPr lang="cs-CZ" sz="2000" b="1" dirty="0" smtClean="0"/>
              <a:t>dobíjet (</a:t>
            </a:r>
            <a:r>
              <a:rPr lang="cs-CZ" sz="2000" b="1" dirty="0" err="1" smtClean="0"/>
              <a:t>zinkouhlíkové</a:t>
            </a:r>
            <a:r>
              <a:rPr lang="cs-CZ" sz="2000" b="1" dirty="0" smtClean="0"/>
              <a:t> baterie).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5348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/>
      <p:bldP spid="11" grpId="0"/>
      <p:bldP spid="14" grpId="0"/>
      <p:bldP spid="12" grpId="0"/>
      <p:bldP spid="3" grpId="0"/>
      <p:bldP spid="20" grpId="0"/>
      <p:bldP spid="10" grpId="0"/>
      <p:bldP spid="22" grpId="0"/>
      <p:bldP spid="23" grpId="0"/>
      <p:bldP spid="24" grpId="0"/>
      <p:bldP spid="2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8807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Obr.3</a:t>
            </a:r>
            <a:r>
              <a:rPr lang="cs-CZ" sz="1200" dirty="0"/>
              <a:t> </a:t>
            </a:r>
            <a:r>
              <a:rPr lang="cs-CZ" sz="1200" dirty="0" smtClean="0"/>
              <a:t>  SULLIVAN</a:t>
            </a:r>
            <a:r>
              <a:rPr lang="cs-CZ" sz="1200" dirty="0"/>
              <a:t>, Jon. </a:t>
            </a:r>
            <a:r>
              <a:rPr lang="cs-CZ" sz="1200" i="1" dirty="0" err="1"/>
              <a:t>Soubor:Leaf</a:t>
            </a:r>
            <a:r>
              <a:rPr lang="cs-CZ" sz="1200" i="1" dirty="0"/>
              <a:t> 1 web.jpg - Wikipedie</a:t>
            </a:r>
            <a:r>
              <a:rPr lang="cs-CZ" sz="1200" dirty="0"/>
              <a:t> [online]. [cit. 12.5.2013]. Dostupný na WWW: http://cs.wikipedia.org/wiki/Soubor:Leaf_1_web.jpg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44973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  </a:t>
            </a:r>
            <a:r>
              <a:rPr lang="cs-CZ" sz="1200" dirty="0" smtClean="0"/>
              <a:t>PAJAST</a:t>
            </a:r>
            <a:r>
              <a:rPr lang="cs-CZ" sz="1200" dirty="0"/>
              <a:t>. </a:t>
            </a:r>
            <a:r>
              <a:rPr lang="cs-CZ" sz="1200" i="1" dirty="0" err="1"/>
              <a:t>Soubor:Simple</a:t>
            </a:r>
            <a:r>
              <a:rPr lang="cs-CZ" sz="1200" i="1" dirty="0"/>
              <a:t> </a:t>
            </a:r>
            <a:r>
              <a:rPr lang="cs-CZ" sz="1200" i="1" dirty="0" err="1"/>
              <a:t>photosynthesis</a:t>
            </a:r>
            <a:r>
              <a:rPr lang="cs-CZ" sz="1200" i="1" dirty="0"/>
              <a:t> </a:t>
            </a:r>
            <a:r>
              <a:rPr lang="cs-CZ" sz="1200" i="1" dirty="0" err="1"/>
              <a:t>overview</a:t>
            </a:r>
            <a:r>
              <a:rPr lang="cs-CZ" sz="1200" i="1" dirty="0"/>
              <a:t> cs.png - Wikipedie</a:t>
            </a:r>
            <a:r>
              <a:rPr lang="cs-CZ" sz="1200" dirty="0"/>
              <a:t> [online]. [cit. 12.5.2013]. Dostupný na WWW: http://</a:t>
            </a:r>
            <a:r>
              <a:rPr lang="cs-CZ" sz="1200" dirty="0" smtClean="0"/>
              <a:t>cs.wikipedia.org/wiki/Soubor:Simple_photosynthesis_overview_cs.png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91140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Obr.5  </a:t>
            </a:r>
            <a:r>
              <a:rPr lang="cs-CZ" sz="1200" dirty="0" smtClean="0"/>
              <a:t>FIR0002</a:t>
            </a:r>
            <a:r>
              <a:rPr lang="cs-CZ" sz="1200" dirty="0"/>
              <a:t>. </a:t>
            </a:r>
            <a:r>
              <a:rPr lang="cs-CZ" sz="1200" i="1" dirty="0" err="1"/>
              <a:t>Soubor:Large</a:t>
            </a:r>
            <a:r>
              <a:rPr lang="cs-CZ" sz="1200" i="1" dirty="0"/>
              <a:t> bonfire.jpg - Wikipedie</a:t>
            </a:r>
            <a:r>
              <a:rPr lang="cs-CZ" sz="1200" dirty="0"/>
              <a:t> [online]. [cit. 12.5.2013]. Dostupný na WWW: http://</a:t>
            </a:r>
            <a:r>
              <a:rPr lang="cs-CZ" sz="1200" dirty="0" smtClean="0"/>
              <a:t>cs.wikipedia.org/wiki/Soubor:Large_bonfire.jpg 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06474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   </a:t>
            </a:r>
            <a:r>
              <a:rPr lang="cs-CZ" sz="1200" dirty="0" smtClean="0"/>
              <a:t>WDCF</a:t>
            </a:r>
            <a:r>
              <a:rPr lang="cs-CZ" sz="1200" dirty="0"/>
              <a:t>. </a:t>
            </a:r>
            <a:r>
              <a:rPr lang="cs-CZ" sz="1200" i="1" dirty="0" err="1"/>
              <a:t>Soubor</a:t>
            </a:r>
            <a:r>
              <a:rPr lang="cs-CZ" sz="1200" i="1" dirty="0" err="1" smtClean="0"/>
              <a:t>:NaF.gif</a:t>
            </a:r>
            <a:r>
              <a:rPr lang="cs-CZ" sz="1200" i="1" dirty="0" smtClean="0"/>
              <a:t> </a:t>
            </a:r>
            <a:r>
              <a:rPr lang="cs-CZ" sz="1200" i="1" dirty="0"/>
              <a:t>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encyklopedia</a:t>
            </a:r>
            <a:r>
              <a:rPr lang="cs-CZ" sz="1200" dirty="0"/>
              <a:t> [online]. [cit. 12.5.2013]. Dostupný na WWW: http://en.wikipedia.org/wiki/File:NaF.gif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5264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 </a:t>
            </a:r>
            <a:r>
              <a:rPr lang="cs-CZ" sz="1200" dirty="0"/>
              <a:t>PIERCE, John. </a:t>
            </a:r>
            <a:r>
              <a:rPr lang="cs-CZ" sz="1200" i="1" dirty="0" err="1"/>
              <a:t>Soubor:Diaphragmatic</a:t>
            </a:r>
            <a:r>
              <a:rPr lang="cs-CZ" sz="1200" i="1" dirty="0"/>
              <a:t> breathing.gif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12.5.2013]. Dostupný na WWW: http://commons.wikimedia.org/wiki/File:Diaphragmatic_breathing.gif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337306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 </a:t>
            </a:r>
            <a:r>
              <a:rPr lang="en-US" sz="1200" dirty="0" smtClean="0"/>
              <a:t> </a:t>
            </a:r>
            <a:r>
              <a:rPr lang="en-US" sz="1200" dirty="0"/>
              <a:t>CORBY, David. </a:t>
            </a:r>
            <a:r>
              <a:rPr lang="en-US" sz="1200" i="1" dirty="0"/>
              <a:t>Soubor:Rust03102006.JPG - </a:t>
            </a:r>
            <a:r>
              <a:rPr lang="en-US" sz="1200" i="1" dirty="0" err="1"/>
              <a:t>Wikipedie</a:t>
            </a:r>
            <a:r>
              <a:rPr lang="en-US" sz="1200" dirty="0"/>
              <a:t> [online]. [cit. 12.5.2013].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cs-CZ" sz="1200" dirty="0" smtClean="0"/>
              <a:t> </a:t>
            </a:r>
            <a:r>
              <a:rPr lang="en-US" sz="1200" dirty="0" err="1" smtClean="0"/>
              <a:t>na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en-US" sz="1200" dirty="0"/>
              <a:t>WWW: http://cs.wikipedia.org/wiki/Soubor:Rust03102006.JPG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8347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  </a:t>
            </a:r>
            <a:r>
              <a:rPr lang="nl-NL" sz="1200" dirty="0" smtClean="0"/>
              <a:t>IVAK</a:t>
            </a:r>
            <a:r>
              <a:rPr lang="nl-NL" sz="1200" dirty="0"/>
              <a:t>. </a:t>
            </a:r>
            <a:r>
              <a:rPr lang="nl-NL" sz="1200" i="1" dirty="0"/>
              <a:t>Soubor:Schema kopie.jpg - Wikipedie</a:t>
            </a:r>
            <a:r>
              <a:rPr lang="nl-NL" sz="1200" dirty="0"/>
              <a:t> [online]. [cit. 13.5.2013]. Dostupný na WWW: http://cs.wikipedia.org/wiki/Soubor:Schema_kopie.jpg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42963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Obr.8  </a:t>
            </a:r>
            <a:r>
              <a:rPr lang="cs-CZ" sz="1200" dirty="0" smtClean="0"/>
              <a:t>MILLS</a:t>
            </a:r>
            <a:r>
              <a:rPr lang="cs-CZ" sz="1200" dirty="0"/>
              <a:t>, Ben. </a:t>
            </a:r>
            <a:r>
              <a:rPr lang="cs-CZ" sz="1200" i="1" dirty="0"/>
              <a:t>Soubor:Sulfuric-acid-Givan-et-al-1999-3D-balls.png - Wikipedie,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 free  </a:t>
            </a:r>
            <a:r>
              <a:rPr lang="cs-CZ" sz="1200" i="1" dirty="0" err="1" smtClean="0"/>
              <a:t>encyclopedia</a:t>
            </a:r>
            <a:r>
              <a:rPr lang="cs-CZ" sz="1200" dirty="0"/>
              <a:t> [online]. </a:t>
            </a:r>
            <a:endParaRPr lang="cs-CZ" sz="1200" dirty="0" smtClean="0"/>
          </a:p>
          <a:p>
            <a:r>
              <a:rPr lang="cs-CZ" sz="1200" dirty="0" smtClean="0"/>
              <a:t>[</a:t>
            </a:r>
            <a:r>
              <a:rPr lang="cs-CZ" sz="1200" dirty="0"/>
              <a:t>cit. 13.5.2013]. Dostupný na WWW: http://</a:t>
            </a:r>
            <a:r>
              <a:rPr lang="cs-CZ" sz="1200" dirty="0" smtClean="0"/>
              <a:t>en.wikipedia.org/wiki/File:Sulfuric-acid-Givan-et-al-1999-3D-balls.png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76714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Obr.9</a:t>
            </a:r>
            <a:r>
              <a:rPr lang="en-US" sz="1200" dirty="0"/>
              <a:t> </a:t>
            </a:r>
            <a:r>
              <a:rPr lang="cs-CZ" sz="1200" dirty="0" smtClean="0"/>
              <a:t>  </a:t>
            </a:r>
            <a:r>
              <a:rPr lang="en-US" sz="1200" dirty="0" smtClean="0"/>
              <a:t>MILLS</a:t>
            </a:r>
            <a:r>
              <a:rPr lang="en-US" sz="1200" dirty="0"/>
              <a:t>, Ben. </a:t>
            </a:r>
            <a:r>
              <a:rPr lang="en-US" sz="1200" i="1" dirty="0"/>
              <a:t>Soubor:Ammonia-3D-balls-A.png - </a:t>
            </a:r>
            <a:r>
              <a:rPr lang="en-US" sz="1200" i="1" dirty="0" err="1"/>
              <a:t>Wikipedie</a:t>
            </a:r>
            <a:r>
              <a:rPr lang="en-US" sz="1200" dirty="0"/>
              <a:t> [online]. [cit. 13.5.2013].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cs-CZ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cs-CZ" sz="1200" dirty="0" smtClean="0"/>
              <a:t> </a:t>
            </a:r>
            <a:r>
              <a:rPr lang="en-US" sz="1200" dirty="0" smtClean="0"/>
              <a:t>WWW</a:t>
            </a:r>
            <a:r>
              <a:rPr lang="en-US" sz="1200" dirty="0"/>
              <a:t>: http://cs.wikipedia.org/wiki/Soubor:Ammonia-3D-balls-A.png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522880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Obr.10  </a:t>
            </a:r>
            <a:r>
              <a:rPr lang="cs-CZ" sz="1200" dirty="0" smtClean="0"/>
              <a:t>MILLS</a:t>
            </a:r>
            <a:r>
              <a:rPr lang="cs-CZ" sz="1200" dirty="0"/>
              <a:t>, Ben. </a:t>
            </a:r>
            <a:r>
              <a:rPr lang="cs-CZ" sz="1200" i="1" dirty="0"/>
              <a:t>Soubor:Nitric-acid-3D-balls-B.png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[online]. [cit. 13.5.2013]. Dostupný na WWW: http://cs.wikipedia.org/wiki/Soubor:Ammonia-3D-balls-A.png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566676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Obr.11  </a:t>
            </a:r>
            <a:r>
              <a:rPr lang="cs-CZ" sz="1200" dirty="0" smtClean="0"/>
              <a:t>OCTAVIUM</a:t>
            </a:r>
            <a:r>
              <a:rPr lang="cs-CZ" sz="1200" dirty="0"/>
              <a:t>. </a:t>
            </a:r>
            <a:r>
              <a:rPr lang="cs-CZ" sz="1200" i="1" dirty="0"/>
              <a:t>Soubor:Soubor:Beketov01.jpg - Wikipedie</a:t>
            </a:r>
            <a:r>
              <a:rPr lang="cs-CZ" sz="1200" dirty="0"/>
              <a:t> [online]. [cit. 13.5.2013]. Dostupný na WWW: http://</a:t>
            </a:r>
            <a:r>
              <a:rPr lang="cs-CZ" sz="1200" dirty="0" smtClean="0"/>
              <a:t>cs.wikipedia.org/wiki/Soubor:Beketov01.jpg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612842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 </a:t>
            </a:r>
            <a:r>
              <a:rPr lang="cs-CZ" sz="1200" b="1" dirty="0" smtClean="0"/>
              <a:t>2  </a:t>
            </a:r>
            <a:r>
              <a:rPr lang="cs-CZ" sz="1200" dirty="0" smtClean="0"/>
              <a:t>ARTE</a:t>
            </a:r>
            <a:r>
              <a:rPr lang="cs-CZ" sz="1200" dirty="0"/>
              <a:t>. </a:t>
            </a:r>
            <a:r>
              <a:rPr lang="cs-CZ" sz="1200" i="1" dirty="0" err="1"/>
              <a:t>Soubor:Voltage</a:t>
            </a:r>
            <a:r>
              <a:rPr lang="cs-CZ" sz="1200" i="1" dirty="0"/>
              <a:t> source </a:t>
            </a:r>
            <a:r>
              <a:rPr lang="cs-CZ" sz="1200" i="1" dirty="0" err="1"/>
              <a:t>with</a:t>
            </a:r>
            <a:r>
              <a:rPr lang="cs-CZ" sz="1200" i="1" dirty="0"/>
              <a:t> </a:t>
            </a:r>
            <a:r>
              <a:rPr lang="cs-CZ" sz="1200" i="1" dirty="0" err="1"/>
              <a:t>electrolytic</a:t>
            </a:r>
            <a:r>
              <a:rPr lang="cs-CZ" sz="1200" i="1" dirty="0"/>
              <a:t> </a:t>
            </a:r>
            <a:r>
              <a:rPr lang="cs-CZ" sz="1200" i="1" dirty="0" err="1"/>
              <a:t>solution.svg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13.5.2013]. Dostupný na WWW: http://commons.wikimedia.org/wiki/File:Voltage_source_with_electrolytic_solution.svg</a:t>
            </a:r>
          </a:p>
        </p:txBody>
      </p:sp>
    </p:spTree>
    <p:extLst>
      <p:ext uri="{BB962C8B-B14F-4D97-AF65-F5344CB8AC3E}">
        <p14:creationId xmlns:p14="http://schemas.microsoft.com/office/powerpoint/2010/main" val="304355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4126" y="4366437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7733" y="3862381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4126" y="4678569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634126" y="5013208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98807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Obr.15  </a:t>
            </a:r>
            <a:r>
              <a:rPr lang="cs-CZ" sz="1200" dirty="0" smtClean="0"/>
              <a:t>SMIAL</a:t>
            </a:r>
            <a:r>
              <a:rPr lang="cs-CZ" sz="1200" dirty="0"/>
              <a:t>. </a:t>
            </a:r>
            <a:r>
              <a:rPr lang="cs-CZ" sz="1200" i="1" dirty="0" err="1"/>
              <a:t>Soubor:Soubor:Bleigelakku.jpg</a:t>
            </a:r>
            <a:r>
              <a:rPr lang="cs-CZ" sz="1200" i="1" dirty="0"/>
              <a:t> - Wikipedie</a:t>
            </a:r>
            <a:r>
              <a:rPr lang="cs-CZ" sz="1200" dirty="0"/>
              <a:t> [online]. [cit. 13.5.2013]. Dostupný na WWW: http://cs.wikipedia.org/wiki/Soubor:Bleigelakku.jpg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244973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  </a:t>
            </a:r>
            <a:r>
              <a:rPr lang="cs-CZ" sz="1200" dirty="0" smtClean="0"/>
              <a:t>FINKE</a:t>
            </a:r>
            <a:r>
              <a:rPr lang="cs-CZ" sz="1200" dirty="0"/>
              <a:t>, Marco. </a:t>
            </a:r>
            <a:r>
              <a:rPr lang="cs-CZ" sz="1200" i="1" dirty="0" err="1"/>
              <a:t>Soubor:Akku</a:t>
            </a:r>
            <a:r>
              <a:rPr lang="cs-CZ" sz="1200" i="1" dirty="0"/>
              <a:t> AA LR6 Mignon.jpg - Wikipedie</a:t>
            </a:r>
            <a:r>
              <a:rPr lang="cs-CZ" sz="1200" dirty="0"/>
              <a:t> [online]. [cit. 13.5.2013]. Dostupný na WWW: http://cs.wikipedia.org/wiki/Soubor:Akku_AA_LR6_Mignon.jpg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291140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Obr.17  </a:t>
            </a:r>
            <a:r>
              <a:rPr lang="cs-CZ" sz="1200" dirty="0"/>
              <a:t>KRISTOFERB. </a:t>
            </a:r>
            <a:r>
              <a:rPr lang="cs-CZ" sz="1200" i="1" dirty="0" err="1"/>
              <a:t>Soubor:Lipolybattery.jpg</a:t>
            </a:r>
            <a:r>
              <a:rPr lang="cs-CZ" sz="1200" i="1" dirty="0"/>
              <a:t> - Wikipedie</a:t>
            </a:r>
            <a:r>
              <a:rPr lang="cs-CZ" sz="1200" dirty="0"/>
              <a:t> [online]. [cit. 13.5.2013]. Dostupný na WWW: http://cs.wikipedia.org/wiki/Soubor:Lipolybattery.jpg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0647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Obr.13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Soubor:Copper</a:t>
            </a:r>
            <a:r>
              <a:rPr lang="cs-CZ" sz="1200" i="1" dirty="0"/>
              <a:t> </a:t>
            </a:r>
            <a:r>
              <a:rPr lang="cs-CZ" sz="1200" i="1" dirty="0" err="1"/>
              <a:t>electroplating.svg</a:t>
            </a:r>
            <a:r>
              <a:rPr lang="cs-CZ" sz="1200" i="1" dirty="0"/>
              <a:t> - Wikipedie</a:t>
            </a:r>
            <a:r>
              <a:rPr lang="cs-CZ" sz="1200" dirty="0"/>
              <a:t> [online]. [cit. 13.5.2013]. Dostupný na WWW: http://cs.wikipedia.org/wiki/Soubor:Copper_electroplating.svg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526406"/>
            <a:ext cx="674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Obr.14  </a:t>
            </a:r>
            <a:r>
              <a:rPr lang="cs-CZ" sz="1200" dirty="0" smtClean="0"/>
              <a:t>SHADDACK</a:t>
            </a:r>
            <a:r>
              <a:rPr lang="cs-CZ" sz="1200" dirty="0"/>
              <a:t>. </a:t>
            </a:r>
            <a:r>
              <a:rPr lang="cs-CZ" sz="1200" i="1" dirty="0" err="1"/>
              <a:t>Soubor:Photo-CarBattery.jpg</a:t>
            </a:r>
            <a:r>
              <a:rPr lang="cs-CZ" sz="1200" i="1" dirty="0"/>
              <a:t> - Wikipedie</a:t>
            </a:r>
            <a:r>
              <a:rPr lang="cs-CZ" sz="1200" dirty="0"/>
              <a:t> [online]. [cit. 13.5.2013]. Dostupný na WWW: http://cs.wikipedia.org/wiki/Soubor:Photo-CarBattery.jpg</a:t>
            </a:r>
          </a:p>
        </p:txBody>
      </p:sp>
    </p:spTree>
    <p:extLst>
      <p:ext uri="{BB962C8B-B14F-4D97-AF65-F5344CB8AC3E}">
        <p14:creationId xmlns:p14="http://schemas.microsoft.com/office/powerpoint/2010/main" val="287651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1881" y="1196751"/>
            <a:ext cx="9000238" cy="5040561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2" name="TextovéPole 1">
            <a:hlinkClick r:id="rId5" action="ppaction://hlinksldjump"/>
          </p:cNvPr>
          <p:cNvSpPr txBox="1"/>
          <p:nvPr/>
        </p:nvSpPr>
        <p:spPr>
          <a:xfrm>
            <a:off x="323528" y="1628800"/>
            <a:ext cx="763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REDOXNÍ REAKCE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hlinkClick r:id="rId6" action="ppaction://hlinksldjump"/>
          </p:cNvPr>
          <p:cNvSpPr txBox="1"/>
          <p:nvPr/>
        </p:nvSpPr>
        <p:spPr>
          <a:xfrm>
            <a:off x="328712" y="2290520"/>
            <a:ext cx="84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REDOXNÍ REAKCE PROBÍHAJÍCÍ V PŘÍRODĚ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hlinkClick r:id="rId7" action="ppaction://hlinksldjump"/>
          </p:cNvPr>
          <p:cNvSpPr txBox="1"/>
          <p:nvPr/>
        </p:nvSpPr>
        <p:spPr>
          <a:xfrm>
            <a:off x="363374" y="2969656"/>
            <a:ext cx="953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REDOXNÍ REAKCE PROBÍHAJÍCÍ </a:t>
            </a:r>
            <a:r>
              <a:rPr lang="cs-CZ" sz="2400" b="1" dirty="0" smtClean="0">
                <a:solidFill>
                  <a:srgbClr val="FF0000"/>
                </a:solidFill>
              </a:rPr>
              <a:t>PŘI VÝROBĚ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  KOVŮ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hlinkClick r:id="rId8" action="ppaction://hlinksldjump"/>
          </p:cNvPr>
          <p:cNvSpPr txBox="1"/>
          <p:nvPr/>
        </p:nvSpPr>
        <p:spPr>
          <a:xfrm>
            <a:off x="328711" y="4662428"/>
            <a:ext cx="914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REDOXNÍ REAKCE KOVŮ VE VODNÉM ROZTOKU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hlinkClick r:id="rId9" action="ppaction://hlinksldjump"/>
          </p:cNvPr>
          <p:cNvSpPr txBox="1"/>
          <p:nvPr/>
        </p:nvSpPr>
        <p:spPr>
          <a:xfrm>
            <a:off x="338294" y="3984739"/>
            <a:ext cx="9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REDOXNÍ REAKCE PROBÍHAJÍCÍ </a:t>
            </a:r>
            <a:r>
              <a:rPr lang="cs-CZ" sz="2400" b="1" dirty="0" smtClean="0">
                <a:solidFill>
                  <a:srgbClr val="FF0000"/>
                </a:solidFill>
              </a:rPr>
              <a:t>CHEMIKÁLIÍ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hlinkClick r:id="rId10" action="ppaction://hlinksldjump"/>
          </p:cNvPr>
          <p:cNvSpPr txBox="1"/>
          <p:nvPr/>
        </p:nvSpPr>
        <p:spPr>
          <a:xfrm>
            <a:off x="328711" y="5343599"/>
            <a:ext cx="914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ELEKTROLÝZA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38336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1301859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0" y="239441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Redoxní reakce </a:t>
            </a:r>
            <a:r>
              <a:rPr lang="cs-CZ" sz="2400" b="1" dirty="0" smtClean="0"/>
              <a:t>jsou</a:t>
            </a:r>
            <a:r>
              <a:rPr lang="cs-CZ" sz="2400" b="1" dirty="0"/>
              <a:t> chemické reakce, při kterých se </a:t>
            </a:r>
            <a:r>
              <a:rPr lang="cs-CZ" sz="2400" b="1" dirty="0" smtClean="0"/>
              <a:t>mění</a:t>
            </a:r>
            <a:r>
              <a:rPr lang="cs-CZ" sz="2400" b="1" dirty="0"/>
              <a:t> oxidační čísla </a:t>
            </a:r>
            <a:r>
              <a:rPr lang="cs-CZ" sz="2400" b="1" dirty="0" smtClean="0"/>
              <a:t>atomů některých reagujících částic. 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363424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/>
              <a:t>Každá redoxní reakce je tvořena dvěma </a:t>
            </a:r>
            <a:r>
              <a:rPr lang="cs-CZ" sz="2200" b="1" dirty="0" smtClean="0"/>
              <a:t>polo reakcemi, </a:t>
            </a:r>
            <a:r>
              <a:rPr lang="cs-CZ" sz="2200" b="1" dirty="0"/>
              <a:t>které probíhají </a:t>
            </a:r>
            <a:r>
              <a:rPr lang="cs-CZ" sz="2200" b="1" dirty="0" smtClean="0"/>
              <a:t>vždy současně</a:t>
            </a:r>
            <a:r>
              <a:rPr lang="cs-CZ" sz="2200" b="1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46625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Oxidace  -  </a:t>
            </a:r>
            <a:r>
              <a:rPr lang="cs-CZ" sz="2400" b="1" dirty="0"/>
              <a:t>oxidační číslo atomu zvyšuje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656251" y="51275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atom ztrácí elektrony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1567" y="563879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Redukce  -  </a:t>
            </a:r>
            <a:r>
              <a:rPr lang="cs-CZ" sz="2400" b="1" dirty="0"/>
              <a:t>oxidační číslo atomu </a:t>
            </a:r>
            <a:r>
              <a:rPr lang="cs-CZ" sz="2400" b="1" dirty="0" smtClean="0"/>
              <a:t>snižuje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51807" y="6103862"/>
            <a:ext cx="412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atom přijímá  elektrony</a:t>
            </a:r>
            <a:endParaRPr lang="cs-CZ" sz="2400" b="1" dirty="0"/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7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1301859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1540" y="2132856"/>
            <a:ext cx="8280920" cy="830997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Mechanismus redoxní reakce je založen na předávání elektronu e- mezi reagujícími částicemi.</a:t>
            </a:r>
          </a:p>
        </p:txBody>
      </p:sp>
      <p:pic>
        <p:nvPicPr>
          <p:cNvPr id="1026" name="Picture 2" descr="File:NaF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2" y="3212976"/>
            <a:ext cx="7529103" cy="32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49752" y="321297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</a:t>
            </a:r>
            <a:endParaRPr lang="cs-CZ" sz="1200" dirty="0"/>
          </a:p>
        </p:txBody>
      </p:sp>
      <p:sp>
        <p:nvSpPr>
          <p:cNvPr id="7" name="Šipka doprava se zářezem 6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0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175247"/>
            <a:ext cx="5904656" cy="461665"/>
          </a:xfrm>
          <a:prstGeom prst="rect">
            <a:avLst/>
          </a:prstGeom>
          <a:blipFill>
            <a:blip r:embed="rId5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 rovnici určete oxidaci a redukci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1301859"/>
            <a:ext cx="5760640" cy="584775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grpSp>
        <p:nvGrpSpPr>
          <p:cNvPr id="55" name="Skupina 54"/>
          <p:cNvGrpSpPr/>
          <p:nvPr/>
        </p:nvGrpSpPr>
        <p:grpSpPr>
          <a:xfrm>
            <a:off x="755576" y="3068960"/>
            <a:ext cx="7776864" cy="646331"/>
            <a:chOff x="755576" y="3068960"/>
            <a:chExt cx="7776864" cy="646331"/>
          </a:xfrm>
        </p:grpSpPr>
        <p:sp>
          <p:nvSpPr>
            <p:cNvPr id="6" name="TextovéPole 5"/>
            <p:cNvSpPr txBox="1"/>
            <p:nvPr/>
          </p:nvSpPr>
          <p:spPr>
            <a:xfrm>
              <a:off x="755576" y="3068960"/>
              <a:ext cx="777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ZnSO</a:t>
              </a:r>
              <a:r>
                <a:rPr lang="cs-CZ" sz="3600" b="1" baseline="-25000" dirty="0" smtClean="0"/>
                <a:t>4</a:t>
              </a:r>
              <a:r>
                <a:rPr lang="cs-CZ" sz="3600" b="1" dirty="0" smtClean="0"/>
                <a:t>  +  </a:t>
              </a:r>
              <a:r>
                <a:rPr lang="cs-CZ" sz="3600" b="1" dirty="0" err="1" smtClean="0"/>
                <a:t>Fe</a:t>
              </a:r>
              <a:r>
                <a:rPr lang="cs-CZ" sz="3600" b="1" dirty="0" smtClean="0"/>
                <a:t>             </a:t>
              </a:r>
              <a:r>
                <a:rPr lang="cs-CZ" sz="3600" b="1" dirty="0" err="1" smtClean="0"/>
                <a:t>Zn</a:t>
              </a:r>
              <a:r>
                <a:rPr lang="cs-CZ" sz="3600" b="1" dirty="0" smtClean="0"/>
                <a:t>  +  </a:t>
              </a:r>
              <a:r>
                <a:rPr lang="cs-CZ" sz="3600" b="1" dirty="0" err="1" smtClean="0"/>
                <a:t>Fe</a:t>
              </a:r>
              <a:r>
                <a:rPr lang="cs-CZ" sz="3600" b="1" dirty="0" smtClean="0"/>
                <a:t> SO</a:t>
              </a:r>
              <a:r>
                <a:rPr lang="cs-CZ" sz="3600" b="1" baseline="-25000" dirty="0" smtClean="0"/>
                <a:t>4</a:t>
              </a:r>
              <a:endParaRPr lang="cs-CZ" sz="3600" b="1" baseline="-25000" dirty="0"/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>
              <a:off x="4139952" y="3418008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>
            <a:off x="540463" y="4797152"/>
            <a:ext cx="8064896" cy="584775"/>
            <a:chOff x="540463" y="4797152"/>
            <a:chExt cx="8064896" cy="584775"/>
          </a:xfrm>
        </p:grpSpPr>
        <p:sp>
          <p:nvSpPr>
            <p:cNvPr id="8" name="TextovéPole 7"/>
            <p:cNvSpPr txBox="1"/>
            <p:nvPr/>
          </p:nvSpPr>
          <p:spPr>
            <a:xfrm>
              <a:off x="540463" y="4797152"/>
              <a:ext cx="8064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err="1" smtClean="0"/>
                <a:t>Zn</a:t>
              </a:r>
              <a:r>
                <a:rPr lang="cs-CZ" sz="3200" b="1" dirty="0" smtClean="0"/>
                <a:t>  S   O</a:t>
              </a:r>
              <a:r>
                <a:rPr lang="cs-CZ" sz="3200" b="1" baseline="-25000" dirty="0" smtClean="0"/>
                <a:t>4   </a:t>
              </a:r>
              <a:r>
                <a:rPr lang="cs-CZ" sz="3200" b="1" dirty="0" smtClean="0"/>
                <a:t> + </a:t>
              </a:r>
              <a:r>
                <a:rPr lang="cs-CZ" sz="3200" b="1" dirty="0" err="1" smtClean="0"/>
                <a:t>Fe</a:t>
              </a:r>
              <a:r>
                <a:rPr lang="cs-CZ" sz="3200" b="1" dirty="0" smtClean="0"/>
                <a:t>           </a:t>
              </a:r>
              <a:r>
                <a:rPr lang="cs-CZ" sz="3200" b="1" dirty="0" err="1" smtClean="0"/>
                <a:t>Zn</a:t>
              </a:r>
              <a:r>
                <a:rPr lang="cs-CZ" sz="3200" b="1" dirty="0" smtClean="0"/>
                <a:t>   + </a:t>
              </a:r>
              <a:r>
                <a:rPr lang="cs-CZ" sz="3200" b="1" dirty="0" err="1" smtClean="0"/>
                <a:t>Fe</a:t>
              </a:r>
              <a:r>
                <a:rPr lang="cs-CZ" sz="3200" b="1" dirty="0" smtClean="0"/>
                <a:t>  S   O</a:t>
              </a:r>
              <a:r>
                <a:rPr lang="cs-CZ" sz="3200" b="1" baseline="-25000" dirty="0" smtClean="0"/>
                <a:t>4</a:t>
              </a:r>
              <a:endParaRPr lang="cs-CZ" sz="3200" b="1" baseline="-25000" dirty="0"/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>
              <a:off x="4139952" y="5089539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ovéPole 9"/>
          <p:cNvSpPr txBox="1"/>
          <p:nvPr/>
        </p:nvSpPr>
        <p:spPr>
          <a:xfrm>
            <a:off x="1088368" y="479715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>
                <a:solidFill>
                  <a:srgbClr val="FF0000"/>
                </a:solidFill>
              </a:rPr>
              <a:t>II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467784" y="479715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>
                <a:solidFill>
                  <a:srgbClr val="FF0000"/>
                </a:solidFill>
              </a:rPr>
              <a:t>II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223032" y="4797152"/>
            <a:ext cx="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-II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30863" y="4797149"/>
            <a:ext cx="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-II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47971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VI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930063" y="4797152"/>
            <a:ext cx="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VI 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74664" y="4797152"/>
            <a:ext cx="3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0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77536" y="4797150"/>
            <a:ext cx="3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baseline="30000" dirty="0" smtClean="0">
                <a:solidFill>
                  <a:srgbClr val="FF0000"/>
                </a:solidFill>
              </a:rPr>
              <a:t>0</a:t>
            </a:r>
            <a:endParaRPr lang="cs-CZ" sz="3200" dirty="0"/>
          </a:p>
        </p:txBody>
      </p:sp>
      <p:grpSp>
        <p:nvGrpSpPr>
          <p:cNvPr id="52" name="Skupina 51"/>
          <p:cNvGrpSpPr/>
          <p:nvPr/>
        </p:nvGrpSpPr>
        <p:grpSpPr>
          <a:xfrm>
            <a:off x="899592" y="4365104"/>
            <a:ext cx="4248472" cy="504001"/>
            <a:chOff x="899592" y="4365104"/>
            <a:chExt cx="4248472" cy="504001"/>
          </a:xfrm>
        </p:grpSpPr>
        <p:cxnSp>
          <p:nvCxnSpPr>
            <p:cNvPr id="34" name="Přímá spojnice 33"/>
            <p:cNvCxnSpPr/>
            <p:nvPr/>
          </p:nvCxnSpPr>
          <p:spPr>
            <a:xfrm>
              <a:off x="901403" y="4365105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99592" y="4369868"/>
              <a:ext cx="42484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5144589" y="4365104"/>
              <a:ext cx="0" cy="50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Skupina 52"/>
          <p:cNvGrpSpPr/>
          <p:nvPr/>
        </p:nvGrpSpPr>
        <p:grpSpPr>
          <a:xfrm>
            <a:off x="3324170" y="5339308"/>
            <a:ext cx="2976022" cy="504000"/>
            <a:chOff x="3324170" y="5339308"/>
            <a:chExt cx="2976022" cy="504000"/>
          </a:xfrm>
        </p:grpSpPr>
        <p:cxnSp>
          <p:nvCxnSpPr>
            <p:cNvPr id="38" name="Přímá spojnice 37"/>
            <p:cNvCxnSpPr/>
            <p:nvPr/>
          </p:nvCxnSpPr>
          <p:spPr>
            <a:xfrm>
              <a:off x="3329484" y="5339308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V="1">
              <a:off x="3324170" y="5836982"/>
              <a:ext cx="2976022" cy="4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flipV="1">
              <a:off x="6298951" y="5339308"/>
              <a:ext cx="0" cy="502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ovéPole 48"/>
          <p:cNvSpPr txBox="1"/>
          <p:nvPr/>
        </p:nvSpPr>
        <p:spPr>
          <a:xfrm>
            <a:off x="2267744" y="3964994"/>
            <a:ext cx="129614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redukce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244749" y="5843308"/>
            <a:ext cx="129614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oxidace</a:t>
            </a:r>
          </a:p>
        </p:txBody>
      </p:sp>
      <p:sp>
        <p:nvSpPr>
          <p:cNvPr id="29" name="Šipka doprava se zářezem 28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2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1301859"/>
            <a:ext cx="5760640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539552" y="2622103"/>
            <a:ext cx="8136904" cy="461665"/>
            <a:chOff x="539552" y="2852936"/>
            <a:chExt cx="8136904" cy="461665"/>
          </a:xfrm>
        </p:grpSpPr>
        <p:sp>
          <p:nvSpPr>
            <p:cNvPr id="4" name="TextovéPole 3"/>
            <p:cNvSpPr txBox="1"/>
            <p:nvPr/>
          </p:nvSpPr>
          <p:spPr>
            <a:xfrm>
              <a:off x="539552" y="2852936"/>
              <a:ext cx="8136904" cy="461665"/>
            </a:xfrm>
            <a:prstGeom prst="rect">
              <a:avLst/>
            </a:prstGeom>
            <a:blipFill>
              <a:blip r:embed="rId7">
                <a:duotone>
                  <a:prstClr val="black"/>
                  <a:srgbClr val="EC1CE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Oxidace1  +  redukce2          redukce1  +  oxidace2 </a:t>
              </a:r>
              <a:endParaRPr lang="cs-CZ" sz="2400" b="1" dirty="0"/>
            </a:p>
          </p:txBody>
        </p:sp>
        <p:cxnSp>
          <p:nvCxnSpPr>
            <p:cNvPr id="31" name="Přímá spojnice se šipkou 30"/>
            <p:cNvCxnSpPr/>
            <p:nvPr/>
          </p:nvCxnSpPr>
          <p:spPr>
            <a:xfrm>
              <a:off x="4381252" y="3113208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539552" y="337354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Při redoxních reakcích se jedna částice oxiduje, zatím co jiná se redukuje.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67544" y="4293096"/>
            <a:ext cx="144016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oxidant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267744" y="42930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/>
              <a:t>oxidační činidlo – částice, která způsobuje oxidaci jiných částic, přičemž se sama redukuje.</a:t>
            </a:r>
            <a:endParaRPr lang="cs-CZ" sz="24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67544" y="5493425"/>
            <a:ext cx="18002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reduktant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267744" y="5493425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/>
              <a:t>redukční  činidlo – částice, která způsobuje redukci jiných částic, přičemž se sama oxiduje.</a:t>
            </a:r>
            <a:endParaRPr lang="cs-CZ" sz="2400" b="1" dirty="0"/>
          </a:p>
        </p:txBody>
      </p:sp>
      <p:sp>
        <p:nvSpPr>
          <p:cNvPr id="12" name="Šipka doprava se zářezem 11">
            <a:hlinkClick r:id="rId10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4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/>
      <p:bldP spid="35" grpId="0" animBg="1"/>
      <p:bldP spid="36" grpId="0"/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1052736"/>
            <a:ext cx="5760640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81408" y="1700808"/>
            <a:ext cx="7181185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Stanovení stechiometrických koeficientů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22048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Celkové zvýšení oxidačních čísel všech částic, které se oxidují, se musí rovnat celkovému snížení oxidačních čísel všech částic, které se redukují.</a:t>
            </a:r>
            <a:endParaRPr lang="cs-CZ" sz="2400" b="1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755576" y="3667767"/>
            <a:ext cx="7776864" cy="461665"/>
            <a:chOff x="755576" y="3667767"/>
            <a:chExt cx="7776864" cy="461665"/>
          </a:xfrm>
        </p:grpSpPr>
        <p:sp>
          <p:nvSpPr>
            <p:cNvPr id="14" name="TextovéPole 13"/>
            <p:cNvSpPr txBox="1"/>
            <p:nvPr/>
          </p:nvSpPr>
          <p:spPr>
            <a:xfrm>
              <a:off x="755576" y="3667767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err="1" smtClean="0"/>
                <a:t>a</a:t>
              </a:r>
              <a:r>
                <a:rPr lang="cs-CZ" sz="2400" b="1" dirty="0" err="1" smtClean="0"/>
                <a:t>P</a:t>
              </a:r>
              <a:r>
                <a:rPr lang="cs-CZ" sz="2400" b="1" dirty="0" smtClean="0"/>
                <a:t>  + </a:t>
              </a:r>
              <a:r>
                <a:rPr lang="cs-CZ" sz="2400" i="1" dirty="0" err="1" smtClean="0"/>
                <a:t>b</a:t>
              </a:r>
              <a:r>
                <a:rPr lang="cs-CZ" sz="2400" b="1" dirty="0" err="1" smtClean="0"/>
                <a:t>H</a:t>
              </a:r>
              <a:r>
                <a:rPr lang="cs-CZ" sz="2400" b="1" dirty="0" smtClean="0"/>
                <a:t> N  O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  +  </a:t>
              </a:r>
              <a:r>
                <a:rPr lang="cs-CZ" sz="2400" i="1" dirty="0" smtClean="0"/>
                <a:t>c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2 </a:t>
              </a:r>
              <a:r>
                <a:rPr lang="cs-CZ" sz="2400" b="1" dirty="0" smtClean="0"/>
                <a:t>O          </a:t>
              </a:r>
              <a:r>
                <a:rPr lang="cs-CZ" sz="2400" i="1" dirty="0" smtClean="0"/>
                <a:t>x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3 </a:t>
              </a:r>
              <a:r>
                <a:rPr lang="cs-CZ" sz="2400" b="1" dirty="0" smtClean="0"/>
                <a:t>P  O</a:t>
              </a:r>
              <a:r>
                <a:rPr lang="cs-CZ" sz="2400" b="1" baseline="-25000" dirty="0" smtClean="0"/>
                <a:t>4</a:t>
              </a:r>
              <a:r>
                <a:rPr lang="cs-CZ" sz="2400" b="1" dirty="0" smtClean="0"/>
                <a:t>  + </a:t>
              </a:r>
              <a:r>
                <a:rPr lang="cs-CZ" sz="2400" i="1" dirty="0" err="1" smtClean="0"/>
                <a:t>y</a:t>
              </a:r>
              <a:r>
                <a:rPr lang="cs-CZ" sz="2400" b="1" dirty="0" err="1" smtClean="0"/>
                <a:t>N</a:t>
              </a:r>
              <a:r>
                <a:rPr lang="cs-CZ" sz="2400" b="1" dirty="0" smtClean="0"/>
                <a:t>  O  </a:t>
              </a:r>
              <a:endParaRPr lang="cs-CZ" sz="2400" b="1" baseline="-25000" dirty="0"/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4716016" y="3929377"/>
              <a:ext cx="390416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1175096" y="3645024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0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27338" y="3645029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I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382892" y="3645028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V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784025" y="3645027"/>
            <a:ext cx="46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-II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887960" y="3667767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I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271056" y="3667767"/>
            <a:ext cx="48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-II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499596" y="3645026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I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81962" y="3645026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V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266288" y="36450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-II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300351" y="3645025"/>
            <a:ext cx="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V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84769" y="3645025"/>
            <a:ext cx="54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baseline="30000" dirty="0" smtClean="0">
                <a:solidFill>
                  <a:srgbClr val="FF0000"/>
                </a:solidFill>
              </a:rPr>
              <a:t>-II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08076" y="4890162"/>
            <a:ext cx="129614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redukce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21668" y="4272925"/>
            <a:ext cx="129614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oxidace</a:t>
            </a:r>
          </a:p>
        </p:txBody>
      </p:sp>
      <p:grpSp>
        <p:nvGrpSpPr>
          <p:cNvPr id="58" name="Skupina 57"/>
          <p:cNvGrpSpPr/>
          <p:nvPr/>
        </p:nvGrpSpPr>
        <p:grpSpPr>
          <a:xfrm>
            <a:off x="2847720" y="4272925"/>
            <a:ext cx="2484276" cy="400110"/>
            <a:chOff x="2847720" y="4272925"/>
            <a:chExt cx="2484276" cy="400110"/>
          </a:xfrm>
        </p:grpSpPr>
        <p:sp>
          <p:nvSpPr>
            <p:cNvPr id="30" name="TextovéPole 29"/>
            <p:cNvSpPr txBox="1"/>
            <p:nvPr/>
          </p:nvSpPr>
          <p:spPr>
            <a:xfrm>
              <a:off x="2847720" y="4272925"/>
              <a:ext cx="2484276" cy="40011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2000" b="1">
                  <a:solidFill>
                    <a:srgbClr val="FF0000"/>
                  </a:solidFill>
                </a:defRPr>
              </a:lvl1pPr>
            </a:lstStyle>
            <a:p>
              <a:r>
                <a:rPr lang="cs-CZ" dirty="0" smtClean="0"/>
                <a:t>P</a:t>
              </a:r>
              <a:r>
                <a:rPr lang="cs-CZ" baseline="30000" dirty="0" smtClean="0"/>
                <a:t>0</a:t>
              </a:r>
              <a:r>
                <a:rPr lang="cs-CZ" dirty="0" smtClean="0"/>
                <a:t> – 5e            P</a:t>
              </a:r>
              <a:r>
                <a:rPr lang="cs-CZ" baseline="30000" dirty="0" smtClean="0"/>
                <a:t>V</a:t>
              </a:r>
              <a:endParaRPr lang="cs-CZ" baseline="30000" dirty="0"/>
            </a:p>
          </p:txBody>
        </p:sp>
        <p:cxnSp>
          <p:nvCxnSpPr>
            <p:cNvPr id="33" name="Přímá spojnice se šipkou 32"/>
            <p:cNvCxnSpPr/>
            <p:nvPr/>
          </p:nvCxnSpPr>
          <p:spPr>
            <a:xfrm>
              <a:off x="3995936" y="4472624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/>
          <p:cNvGrpSpPr/>
          <p:nvPr/>
        </p:nvGrpSpPr>
        <p:grpSpPr>
          <a:xfrm>
            <a:off x="2848840" y="4890162"/>
            <a:ext cx="2484276" cy="400110"/>
            <a:chOff x="2848840" y="4890162"/>
            <a:chExt cx="2484276" cy="400110"/>
          </a:xfrm>
        </p:grpSpPr>
        <p:sp>
          <p:nvSpPr>
            <p:cNvPr id="34" name="TextovéPole 33"/>
            <p:cNvSpPr txBox="1"/>
            <p:nvPr/>
          </p:nvSpPr>
          <p:spPr>
            <a:xfrm>
              <a:off x="2848840" y="4890162"/>
              <a:ext cx="2484276" cy="40011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2000" b="1">
                  <a:solidFill>
                    <a:srgbClr val="FF0000"/>
                  </a:solidFill>
                </a:defRPr>
              </a:lvl1pPr>
            </a:lstStyle>
            <a:p>
              <a:r>
                <a:rPr lang="cs-CZ" dirty="0" smtClean="0"/>
                <a:t>N</a:t>
              </a:r>
              <a:r>
                <a:rPr lang="cs-CZ" baseline="30000" dirty="0" smtClean="0"/>
                <a:t>V</a:t>
              </a:r>
              <a:r>
                <a:rPr lang="cs-CZ" dirty="0" smtClean="0"/>
                <a:t> + 3e            N</a:t>
              </a:r>
              <a:r>
                <a:rPr lang="cs-CZ" baseline="30000" dirty="0" smtClean="0"/>
                <a:t>-II</a:t>
              </a:r>
              <a:endParaRPr lang="cs-CZ" baseline="30000" dirty="0"/>
            </a:p>
          </p:txBody>
        </p:sp>
        <p:cxnSp>
          <p:nvCxnSpPr>
            <p:cNvPr id="37" name="Přímá spojnice se šipkou 36"/>
            <p:cNvCxnSpPr/>
            <p:nvPr/>
          </p:nvCxnSpPr>
          <p:spPr>
            <a:xfrm>
              <a:off x="3995936" y="5089861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ovéPole 37"/>
          <p:cNvSpPr txBox="1"/>
          <p:nvPr/>
        </p:nvSpPr>
        <p:spPr>
          <a:xfrm>
            <a:off x="5601384" y="4274028"/>
            <a:ext cx="504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5e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01384" y="4875492"/>
            <a:ext cx="504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3e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0" idx="1"/>
          </p:cNvCxnSpPr>
          <p:nvPr/>
        </p:nvCxnSpPr>
        <p:spPr>
          <a:xfrm flipH="1" flipV="1">
            <a:off x="2862128" y="4453178"/>
            <a:ext cx="2739256" cy="6223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8" idx="1"/>
            <a:endCxn id="34" idx="1"/>
          </p:cNvCxnSpPr>
          <p:nvPr/>
        </p:nvCxnSpPr>
        <p:spPr>
          <a:xfrm flipH="1">
            <a:off x="2848840" y="4474083"/>
            <a:ext cx="2752544" cy="61613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83840" y="4274028"/>
            <a:ext cx="324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2483840" y="4890162"/>
            <a:ext cx="324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5</a:t>
            </a:r>
            <a:endParaRPr lang="cs-CZ" dirty="0"/>
          </a:p>
        </p:txBody>
      </p:sp>
      <p:grpSp>
        <p:nvGrpSpPr>
          <p:cNvPr id="60" name="Skupina 59"/>
          <p:cNvGrpSpPr/>
          <p:nvPr/>
        </p:nvGrpSpPr>
        <p:grpSpPr>
          <a:xfrm>
            <a:off x="742884" y="5466226"/>
            <a:ext cx="7776864" cy="461665"/>
            <a:chOff x="742884" y="5466226"/>
            <a:chExt cx="7776864" cy="461665"/>
          </a:xfrm>
        </p:grpSpPr>
        <p:sp>
          <p:nvSpPr>
            <p:cNvPr id="50" name="TextovéPole 49"/>
            <p:cNvSpPr txBox="1"/>
            <p:nvPr/>
          </p:nvSpPr>
          <p:spPr>
            <a:xfrm>
              <a:off x="742884" y="5466226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P  +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5</a:t>
              </a:r>
              <a:r>
                <a:rPr lang="cs-CZ" sz="2400" b="1" dirty="0" smtClean="0"/>
                <a:t>HNO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  +  </a:t>
              </a:r>
              <a:r>
                <a:rPr lang="cs-CZ" sz="2400" i="1" dirty="0" smtClean="0"/>
                <a:t>c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2 </a:t>
              </a:r>
              <a:r>
                <a:rPr lang="cs-CZ" sz="2400" b="1" dirty="0" smtClean="0"/>
                <a:t>O         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3 </a:t>
              </a:r>
              <a:r>
                <a:rPr lang="cs-CZ" sz="2400" b="1" dirty="0" smtClean="0"/>
                <a:t>PO</a:t>
              </a:r>
              <a:r>
                <a:rPr lang="cs-CZ" sz="2400" b="1" baseline="-25000" dirty="0" smtClean="0"/>
                <a:t>4</a:t>
              </a:r>
              <a:r>
                <a:rPr lang="cs-CZ" sz="2400" b="1" dirty="0" smtClean="0"/>
                <a:t>  +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5</a:t>
              </a:r>
              <a:r>
                <a:rPr lang="cs-CZ" sz="2400" b="1" dirty="0" smtClean="0"/>
                <a:t>NO  </a:t>
              </a:r>
              <a:endParaRPr lang="cs-CZ" sz="2400" b="1" baseline="-25000" dirty="0"/>
            </a:p>
          </p:txBody>
        </p:sp>
        <p:cxnSp>
          <p:nvCxnSpPr>
            <p:cNvPr id="51" name="Přímá spojnice se šipkou 50"/>
            <p:cNvCxnSpPr/>
            <p:nvPr/>
          </p:nvCxnSpPr>
          <p:spPr>
            <a:xfrm>
              <a:off x="4361604" y="5727836"/>
              <a:ext cx="390416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ovéPole 52"/>
          <p:cNvSpPr txBox="1"/>
          <p:nvPr/>
        </p:nvSpPr>
        <p:spPr>
          <a:xfrm>
            <a:off x="539552" y="592789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Koeficient </a:t>
            </a:r>
            <a:r>
              <a:rPr lang="cs-CZ" b="1" dirty="0" smtClean="0">
                <a:solidFill>
                  <a:srgbClr val="FF0000"/>
                </a:solidFill>
              </a:rPr>
              <a:t>c</a:t>
            </a:r>
            <a:r>
              <a:rPr lang="cs-CZ" b="1" dirty="0" smtClean="0"/>
              <a:t> vypočteme z rozdílu </a:t>
            </a:r>
            <a:r>
              <a:rPr lang="cs-CZ" b="1" dirty="0" smtClean="0">
                <a:solidFill>
                  <a:srgbClr val="FF0000"/>
                </a:solidFill>
              </a:rPr>
              <a:t>H</a:t>
            </a:r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na pravé a levé straně.</a:t>
            </a:r>
            <a:endParaRPr lang="cs-CZ" b="1" dirty="0"/>
          </a:p>
        </p:txBody>
      </p:sp>
      <p:grpSp>
        <p:nvGrpSpPr>
          <p:cNvPr id="61" name="Skupina 60"/>
          <p:cNvGrpSpPr/>
          <p:nvPr/>
        </p:nvGrpSpPr>
        <p:grpSpPr>
          <a:xfrm>
            <a:off x="755576" y="6281514"/>
            <a:ext cx="7776864" cy="461665"/>
            <a:chOff x="755576" y="6281514"/>
            <a:chExt cx="7776864" cy="461665"/>
          </a:xfrm>
        </p:grpSpPr>
        <p:sp>
          <p:nvSpPr>
            <p:cNvPr id="54" name="TextovéPole 53"/>
            <p:cNvSpPr txBox="1"/>
            <p:nvPr/>
          </p:nvSpPr>
          <p:spPr>
            <a:xfrm>
              <a:off x="755576" y="6281514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P  +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5</a:t>
              </a:r>
              <a:r>
                <a:rPr lang="cs-CZ" sz="2400" b="1" dirty="0" smtClean="0"/>
                <a:t>HNO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  +  </a:t>
              </a:r>
              <a:r>
                <a:rPr lang="cs-CZ" sz="2400" b="1" dirty="0" smtClean="0">
                  <a:solidFill>
                    <a:srgbClr val="C00000"/>
                  </a:solidFill>
                </a:rPr>
                <a:t>2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2</a:t>
              </a:r>
              <a:r>
                <a:rPr lang="cs-CZ" sz="2400" b="1" dirty="0" smtClean="0"/>
                <a:t>O         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3 </a:t>
              </a:r>
              <a:r>
                <a:rPr lang="cs-CZ" sz="2400" b="1" dirty="0" smtClean="0"/>
                <a:t>PO</a:t>
              </a:r>
              <a:r>
                <a:rPr lang="cs-CZ" sz="2400" b="1" baseline="-25000" dirty="0" smtClean="0"/>
                <a:t>4</a:t>
              </a:r>
              <a:r>
                <a:rPr lang="cs-CZ" sz="2400" b="1" dirty="0" smtClean="0"/>
                <a:t>  +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5</a:t>
              </a:r>
              <a:r>
                <a:rPr lang="cs-CZ" sz="2400" b="1" dirty="0" smtClean="0"/>
                <a:t>NO  </a:t>
              </a:r>
              <a:endParaRPr lang="cs-CZ" sz="2400" b="1" baseline="-25000" dirty="0"/>
            </a:p>
          </p:txBody>
        </p:sp>
        <p:cxnSp>
          <p:nvCxnSpPr>
            <p:cNvPr id="55" name="Přímá spojnice se šipkou 54"/>
            <p:cNvCxnSpPr/>
            <p:nvPr/>
          </p:nvCxnSpPr>
          <p:spPr>
            <a:xfrm>
              <a:off x="4436108" y="6543124"/>
              <a:ext cx="390416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Šipka doprava se zářezem 40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95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7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7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8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8" grpId="0" animBg="1"/>
      <p:bldP spid="40" grpId="0" animBg="1"/>
      <p:bldP spid="42" grpId="0" animBg="1"/>
      <p:bldP spid="43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1412776"/>
            <a:ext cx="5760640" cy="584775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/>
              <a:t>Redoxní reakce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9592" y="2165955"/>
            <a:ext cx="7344816" cy="461665"/>
          </a:xfrm>
          <a:prstGeom prst="rect">
            <a:avLst/>
          </a:prstGeom>
          <a:blipFill>
            <a:blip r:embed="rId7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Stanovení stechiometrických koeficientů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267001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 následujících rovnicích doplňte stechiometrické koeficienty.</a:t>
            </a:r>
            <a:endParaRPr lang="cs-CZ" sz="24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899592" y="3717032"/>
            <a:ext cx="7056784" cy="461665"/>
            <a:chOff x="899592" y="3717032"/>
            <a:chExt cx="7056784" cy="461665"/>
          </a:xfrm>
        </p:grpSpPr>
        <p:sp>
          <p:nvSpPr>
            <p:cNvPr id="3" name="TextovéPole 2"/>
            <p:cNvSpPr txBox="1"/>
            <p:nvPr/>
          </p:nvSpPr>
          <p:spPr>
            <a:xfrm>
              <a:off x="899592" y="3717032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/>
                <a:t>a </a:t>
              </a:r>
              <a:r>
                <a:rPr lang="cs-CZ" sz="2400" b="1" dirty="0" smtClean="0"/>
                <a:t>Al  +  </a:t>
              </a:r>
              <a:r>
                <a:rPr lang="cs-CZ" sz="2400" i="1" dirty="0"/>
                <a:t>b</a:t>
              </a:r>
              <a:r>
                <a:rPr lang="cs-CZ" sz="2400" b="1" dirty="0" smtClean="0"/>
                <a:t> AgNO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            </a:t>
              </a:r>
              <a:r>
                <a:rPr lang="cs-CZ" sz="2400" i="1" dirty="0"/>
                <a:t>x</a:t>
              </a:r>
              <a:r>
                <a:rPr lang="cs-CZ" sz="2400" b="1" dirty="0" smtClean="0"/>
                <a:t> Al(NO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)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   +  </a:t>
              </a:r>
              <a:r>
                <a:rPr lang="cs-CZ" sz="2400" i="1" dirty="0"/>
                <a:t>y</a:t>
              </a:r>
              <a:r>
                <a:rPr lang="cs-CZ" sz="2400" b="1" dirty="0" smtClean="0"/>
                <a:t> </a:t>
              </a:r>
              <a:r>
                <a:rPr lang="cs-CZ" sz="2400" b="1" dirty="0" err="1" smtClean="0"/>
                <a:t>Ag</a:t>
              </a:r>
              <a:r>
                <a:rPr lang="cs-CZ" sz="2400" b="1" dirty="0" smtClean="0"/>
                <a:t>  </a:t>
              </a:r>
              <a:endParaRPr lang="cs-CZ" sz="2400" b="1" dirty="0"/>
            </a:p>
          </p:txBody>
        </p:sp>
        <p:cxnSp>
          <p:nvCxnSpPr>
            <p:cNvPr id="44" name="Přímá spojnice se šipkou 43"/>
            <p:cNvCxnSpPr/>
            <p:nvPr/>
          </p:nvCxnSpPr>
          <p:spPr>
            <a:xfrm>
              <a:off x="3563888" y="3954610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899592" y="4178697"/>
            <a:ext cx="7056784" cy="461665"/>
            <a:chOff x="899592" y="4178697"/>
            <a:chExt cx="7056784" cy="461665"/>
          </a:xfrm>
        </p:grpSpPr>
        <p:sp>
          <p:nvSpPr>
            <p:cNvPr id="46" name="TextovéPole 45"/>
            <p:cNvSpPr txBox="1"/>
            <p:nvPr/>
          </p:nvSpPr>
          <p:spPr>
            <a:xfrm>
              <a:off x="899592" y="4178697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/>
                <a:t>a</a:t>
              </a:r>
              <a:r>
                <a:rPr lang="cs-CZ" sz="2400" b="1" dirty="0" smtClean="0"/>
                <a:t> </a:t>
              </a:r>
              <a:r>
                <a:rPr lang="cs-CZ" sz="2400" b="1" dirty="0" err="1" smtClean="0"/>
                <a:t>Fe</a:t>
              </a:r>
              <a:r>
                <a:rPr lang="cs-CZ" sz="2400" b="1" dirty="0" smtClean="0"/>
                <a:t>  +  </a:t>
              </a:r>
              <a:r>
                <a:rPr lang="cs-CZ" sz="2400" i="1" dirty="0"/>
                <a:t>b</a:t>
              </a:r>
              <a:r>
                <a:rPr lang="cs-CZ" sz="2400" b="1" dirty="0" smtClean="0"/>
                <a:t> Cl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                  </a:t>
              </a:r>
              <a:r>
                <a:rPr lang="cs-CZ" sz="2400" i="1" dirty="0"/>
                <a:t>x</a:t>
              </a:r>
              <a:r>
                <a:rPr lang="cs-CZ" sz="2400" b="1" dirty="0" smtClean="0"/>
                <a:t> FeCl</a:t>
              </a:r>
              <a:r>
                <a:rPr lang="cs-CZ" sz="2400" b="1" baseline="-25000" dirty="0"/>
                <a:t>3</a:t>
              </a:r>
            </a:p>
          </p:txBody>
        </p:sp>
        <p:cxnSp>
          <p:nvCxnSpPr>
            <p:cNvPr id="47" name="Přímá spojnice se šipkou 46"/>
            <p:cNvCxnSpPr/>
            <p:nvPr/>
          </p:nvCxnSpPr>
          <p:spPr>
            <a:xfrm>
              <a:off x="3563888" y="4416275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>
            <a:off x="899592" y="4632524"/>
            <a:ext cx="7992888" cy="461665"/>
            <a:chOff x="899592" y="4632524"/>
            <a:chExt cx="7992888" cy="461665"/>
          </a:xfrm>
        </p:grpSpPr>
        <p:sp>
          <p:nvSpPr>
            <p:cNvPr id="48" name="TextovéPole 47"/>
            <p:cNvSpPr txBox="1"/>
            <p:nvPr/>
          </p:nvSpPr>
          <p:spPr>
            <a:xfrm>
              <a:off x="899592" y="4632524"/>
              <a:ext cx="799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/>
                <a:t>a</a:t>
              </a:r>
              <a:r>
                <a:rPr lang="cs-CZ" sz="2400" b="1" dirty="0" smtClean="0"/>
                <a:t> </a:t>
              </a:r>
              <a:r>
                <a:rPr lang="cs-CZ" sz="2400" b="1" dirty="0" err="1" smtClean="0"/>
                <a:t>HCl</a:t>
              </a:r>
              <a:r>
                <a:rPr lang="cs-CZ" sz="2400" b="1" dirty="0" smtClean="0"/>
                <a:t> + </a:t>
              </a:r>
              <a:r>
                <a:rPr lang="cs-CZ" sz="2400" i="1" dirty="0"/>
                <a:t>b</a:t>
              </a:r>
              <a:r>
                <a:rPr lang="cs-CZ" sz="2400" b="1" dirty="0" smtClean="0"/>
                <a:t> MnO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           </a:t>
              </a:r>
              <a:r>
                <a:rPr lang="cs-CZ" sz="2400" i="1" dirty="0"/>
                <a:t>x</a:t>
              </a:r>
              <a:r>
                <a:rPr lang="cs-CZ" sz="2400" b="1" dirty="0" smtClean="0"/>
                <a:t> Cl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+  </a:t>
              </a:r>
              <a:r>
                <a:rPr lang="cs-CZ" sz="2400" i="1" dirty="0"/>
                <a:t>y</a:t>
              </a:r>
              <a:r>
                <a:rPr lang="cs-CZ" sz="2400" b="1" dirty="0" smtClean="0"/>
                <a:t> MnCl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 +  </a:t>
              </a:r>
              <a:r>
                <a:rPr lang="cs-CZ" sz="2400" i="1" dirty="0"/>
                <a:t>z</a:t>
              </a:r>
              <a:r>
                <a:rPr lang="cs-CZ" sz="2400" b="1" dirty="0" smtClean="0"/>
                <a:t> 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O  </a:t>
              </a:r>
              <a:endParaRPr lang="cs-CZ" sz="2400" b="1" dirty="0"/>
            </a:p>
          </p:txBody>
        </p:sp>
        <p:cxnSp>
          <p:nvCxnSpPr>
            <p:cNvPr id="49" name="Přímá spojnice se šipkou 48"/>
            <p:cNvCxnSpPr/>
            <p:nvPr/>
          </p:nvCxnSpPr>
          <p:spPr>
            <a:xfrm>
              <a:off x="3563888" y="4870102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899592" y="5301208"/>
            <a:ext cx="7056784" cy="461665"/>
            <a:chOff x="899592" y="5301208"/>
            <a:chExt cx="7056784" cy="461665"/>
          </a:xfrm>
        </p:grpSpPr>
        <p:sp>
          <p:nvSpPr>
            <p:cNvPr id="52" name="TextovéPole 51"/>
            <p:cNvSpPr txBox="1"/>
            <p:nvPr/>
          </p:nvSpPr>
          <p:spPr>
            <a:xfrm>
              <a:off x="899592" y="5301208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Al  </a:t>
              </a:r>
              <a:r>
                <a:rPr lang="cs-CZ" sz="2400" b="1" dirty="0"/>
                <a:t>+  </a:t>
              </a:r>
              <a:r>
                <a:rPr lang="cs-CZ" sz="2400" b="1" dirty="0">
                  <a:solidFill>
                    <a:srgbClr val="FF0000"/>
                  </a:solidFill>
                </a:rPr>
                <a:t>9</a:t>
              </a:r>
              <a:r>
                <a:rPr lang="cs-CZ" sz="2400" b="1" dirty="0" smtClean="0"/>
                <a:t>AgNO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              </a:t>
              </a:r>
              <a:r>
                <a:rPr lang="cs-CZ" sz="2400" b="1" dirty="0">
                  <a:solidFill>
                    <a:srgbClr val="FF0000"/>
                  </a:solidFill>
                </a:rPr>
                <a:t>3</a:t>
              </a:r>
              <a:r>
                <a:rPr lang="cs-CZ" sz="2400" b="1" dirty="0" smtClean="0"/>
                <a:t>Al(NO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)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   </a:t>
              </a:r>
              <a:r>
                <a:rPr lang="cs-CZ" sz="2400" b="1" dirty="0"/>
                <a:t>+  </a:t>
              </a:r>
              <a:r>
                <a:rPr lang="cs-CZ" sz="2400" b="1" dirty="0">
                  <a:solidFill>
                    <a:srgbClr val="FF0000"/>
                  </a:solidFill>
                </a:rPr>
                <a:t>9</a:t>
              </a:r>
              <a:r>
                <a:rPr lang="cs-CZ" sz="2400" b="1" dirty="0" smtClean="0"/>
                <a:t>Ag  </a:t>
              </a:r>
              <a:endParaRPr lang="cs-CZ" sz="2400" b="1" dirty="0"/>
            </a:p>
          </p:txBody>
        </p:sp>
        <p:cxnSp>
          <p:nvCxnSpPr>
            <p:cNvPr id="57" name="Přímá spojnice se šipkou 56"/>
            <p:cNvCxnSpPr/>
            <p:nvPr/>
          </p:nvCxnSpPr>
          <p:spPr>
            <a:xfrm>
              <a:off x="3563888" y="5538786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899592" y="5759946"/>
            <a:ext cx="7056784" cy="461665"/>
            <a:chOff x="899592" y="5759946"/>
            <a:chExt cx="7056784" cy="461665"/>
          </a:xfrm>
        </p:grpSpPr>
        <p:sp>
          <p:nvSpPr>
            <p:cNvPr id="62" name="TextovéPole 61"/>
            <p:cNvSpPr txBox="1"/>
            <p:nvPr/>
          </p:nvSpPr>
          <p:spPr>
            <a:xfrm>
              <a:off x="899592" y="5759946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</a:rPr>
                <a:t>2</a:t>
              </a:r>
              <a:r>
                <a:rPr lang="cs-CZ" sz="2400" b="1" dirty="0" smtClean="0"/>
                <a:t>Fe  </a:t>
              </a:r>
              <a:r>
                <a:rPr lang="cs-CZ" sz="2400" b="1" dirty="0"/>
                <a:t>+  </a:t>
              </a:r>
              <a:r>
                <a:rPr lang="cs-CZ" sz="2400" b="1" dirty="0">
                  <a:solidFill>
                    <a:srgbClr val="FF0000"/>
                  </a:solidFill>
                </a:rPr>
                <a:t>6</a:t>
              </a:r>
              <a:r>
                <a:rPr lang="cs-CZ" sz="2400" b="1" dirty="0" smtClean="0"/>
                <a:t>Cl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                    </a:t>
              </a:r>
              <a:r>
                <a:rPr lang="cs-CZ" sz="2400" b="1" dirty="0">
                  <a:solidFill>
                    <a:srgbClr val="FF0000"/>
                  </a:solidFill>
                </a:rPr>
                <a:t>2</a:t>
              </a:r>
              <a:r>
                <a:rPr lang="cs-CZ" sz="2400" b="1" dirty="0" smtClean="0"/>
                <a:t>FeCl</a:t>
              </a:r>
              <a:r>
                <a:rPr lang="cs-CZ" sz="2400" b="1" baseline="-25000" dirty="0" smtClean="0"/>
                <a:t>3</a:t>
              </a:r>
              <a:endParaRPr lang="cs-CZ" sz="2400" b="1" baseline="-25000" dirty="0"/>
            </a:p>
          </p:txBody>
        </p:sp>
        <p:cxnSp>
          <p:nvCxnSpPr>
            <p:cNvPr id="63" name="Přímá spojnice se šipkou 62"/>
            <p:cNvCxnSpPr/>
            <p:nvPr/>
          </p:nvCxnSpPr>
          <p:spPr>
            <a:xfrm>
              <a:off x="3563888" y="5997524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899592" y="6221611"/>
            <a:ext cx="7992888" cy="461665"/>
            <a:chOff x="899592" y="6221611"/>
            <a:chExt cx="7992888" cy="461665"/>
          </a:xfrm>
        </p:grpSpPr>
        <p:sp>
          <p:nvSpPr>
            <p:cNvPr id="64" name="TextovéPole 63"/>
            <p:cNvSpPr txBox="1"/>
            <p:nvPr/>
          </p:nvSpPr>
          <p:spPr>
            <a:xfrm>
              <a:off x="899592" y="6221611"/>
              <a:ext cx="799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</a:rPr>
                <a:t>4</a:t>
              </a:r>
              <a:r>
                <a:rPr lang="cs-CZ" sz="2400" b="1" dirty="0" smtClean="0"/>
                <a:t>HCl </a:t>
              </a:r>
              <a:r>
                <a:rPr lang="cs-CZ" sz="2400" b="1" dirty="0"/>
                <a:t>+ </a:t>
              </a:r>
              <a:r>
                <a:rPr lang="cs-CZ" sz="2400" b="1" dirty="0">
                  <a:solidFill>
                    <a:srgbClr val="065093"/>
                  </a:solidFill>
                </a:rPr>
                <a:t>1</a:t>
              </a:r>
              <a:r>
                <a:rPr lang="cs-CZ" sz="2400" b="1" dirty="0" smtClean="0"/>
                <a:t>MnO</a:t>
              </a:r>
              <a:r>
                <a:rPr lang="cs-CZ" sz="2400" b="1" baseline="-25000" dirty="0"/>
                <a:t>2 </a:t>
              </a:r>
              <a:r>
                <a:rPr lang="cs-CZ" sz="2400" b="1" dirty="0" smtClean="0"/>
                <a:t>              </a:t>
              </a:r>
              <a:r>
                <a:rPr lang="cs-CZ" sz="2400" b="1" dirty="0">
                  <a:solidFill>
                    <a:srgbClr val="065093"/>
                  </a:solidFill>
                </a:rPr>
                <a:t>1</a:t>
              </a:r>
              <a:r>
                <a:rPr lang="cs-CZ" sz="2400" b="1" dirty="0" smtClean="0"/>
                <a:t>Cl2 </a:t>
              </a:r>
              <a:r>
                <a:rPr lang="cs-CZ" sz="2400" b="1" dirty="0"/>
                <a:t>+  </a:t>
              </a:r>
              <a:r>
                <a:rPr lang="cs-CZ" sz="2400" b="1" dirty="0">
                  <a:solidFill>
                    <a:srgbClr val="065093"/>
                  </a:solidFill>
                </a:rPr>
                <a:t>1</a:t>
              </a:r>
              <a:r>
                <a:rPr lang="cs-CZ" sz="2400" b="1" dirty="0" smtClean="0"/>
                <a:t>MnCl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  </a:t>
              </a:r>
              <a:r>
                <a:rPr lang="cs-CZ" sz="2400" b="1" dirty="0"/>
                <a:t>+  </a:t>
              </a:r>
              <a:r>
                <a:rPr lang="cs-CZ" sz="2400" b="1" dirty="0">
                  <a:solidFill>
                    <a:srgbClr val="FF0000"/>
                  </a:solidFill>
                </a:rPr>
                <a:t>2</a:t>
              </a:r>
              <a:r>
                <a:rPr lang="cs-CZ" sz="2400" b="1" dirty="0" smtClean="0"/>
                <a:t>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O  </a:t>
              </a:r>
              <a:endParaRPr lang="cs-CZ" sz="2400" b="1" dirty="0"/>
            </a:p>
          </p:txBody>
        </p:sp>
        <p:cxnSp>
          <p:nvCxnSpPr>
            <p:cNvPr id="65" name="Přímá spojnice se šipkou 64"/>
            <p:cNvCxnSpPr/>
            <p:nvPr/>
          </p:nvCxnSpPr>
          <p:spPr>
            <a:xfrm>
              <a:off x="3563888" y="6459189"/>
              <a:ext cx="57606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Šipka doprava se zářezem 23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04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1000</Words>
  <Application>Microsoft Office PowerPoint</Application>
  <PresentationFormat>Předvádění na obrazovce (4:3)</PresentationFormat>
  <Paragraphs>234</Paragraphs>
  <Slides>22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Tok</vt:lpstr>
      <vt:lpstr>1_Tok</vt:lpstr>
      <vt:lpstr>Prezentace aplikace PowerPoint</vt:lpstr>
      <vt:lpstr>REDOXNÍ  REAKCE (OXIDAČNĚ REDUKČNÍ)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Oxidačně redukční reakce</dc:title>
  <dc:creator>Lenovo</dc:creator>
  <cp:lastModifiedBy>Lenovo</cp:lastModifiedBy>
  <cp:revision>188</cp:revision>
  <dcterms:created xsi:type="dcterms:W3CDTF">2013-01-15T07:03:01Z</dcterms:created>
  <dcterms:modified xsi:type="dcterms:W3CDTF">2013-05-24T06:02:11Z</dcterms:modified>
</cp:coreProperties>
</file>