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73" r:id="rId4"/>
    <p:sldId id="261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66"/>
    <a:srgbClr val="FF0000"/>
    <a:srgbClr val="065093"/>
    <a:srgbClr val="FFFF00"/>
    <a:srgbClr val="EC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8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2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04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04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7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82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93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80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54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53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12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9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17.6.2013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70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microsoft.com/office/2007/relationships/hdphoto" Target="../media/hdphoto1.wdp"/><Relationship Id="rId10" Type="http://schemas.openxmlformats.org/officeDocument/2006/relationships/image" Target="../media/image17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3.wdp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3.wdp"/><Relationship Id="rId7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17.04.2013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VY_32_INOVACE_13_Ch_ACH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Olovo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</a:t>
            </a:r>
            <a:r>
              <a:rPr lang="cs-CZ" sz="1800" b="1" dirty="0" smtClean="0">
                <a:solidFill>
                  <a:prstClr val="black"/>
                </a:solidFill>
              </a:rPr>
              <a:t>olova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SŠ, pro zopakování základních vlastností, reakcí a výskytu. Průmyslová výroba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6372200" y="194333"/>
            <a:ext cx="1802272" cy="1541407"/>
            <a:chOff x="6792295" y="1140044"/>
            <a:chExt cx="2042666" cy="199357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140044"/>
              <a:ext cx="1958705" cy="1993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ovéPole 9"/>
            <p:cNvSpPr txBox="1"/>
            <p:nvPr/>
          </p:nvSpPr>
          <p:spPr>
            <a:xfrm>
              <a:off x="6792295" y="1167336"/>
              <a:ext cx="979353" cy="358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Obr.25</a:t>
              </a:r>
              <a:endParaRPr lang="cs-CZ" sz="1200" b="1" dirty="0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6446280" y="4581394"/>
            <a:ext cx="2592288" cy="2176463"/>
            <a:chOff x="6446280" y="4581394"/>
            <a:chExt cx="2592288" cy="217646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446280" y="4581394"/>
              <a:ext cx="2424113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8174472" y="6480858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Obr.27</a:t>
              </a:r>
              <a:endParaRPr lang="cs-CZ" sz="1200" b="1" dirty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446280" y="2276872"/>
            <a:ext cx="2592288" cy="2286001"/>
            <a:chOff x="6446280" y="2363367"/>
            <a:chExt cx="2592288" cy="2286001"/>
          </a:xfrm>
        </p:grpSpPr>
        <p:pic>
          <p:nvPicPr>
            <p:cNvPr id="4098" name="Picture 2" descr="Soubor: BallBearing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280" y="2363367"/>
              <a:ext cx="2286000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8174472" y="4362110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Obr.26</a:t>
              </a:r>
              <a:endParaRPr lang="cs-CZ" sz="1200" b="1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898" y="1052736"/>
            <a:ext cx="273591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 výroba </a:t>
            </a:r>
            <a:r>
              <a:rPr lang="cs-CZ" dirty="0" smtClean="0"/>
              <a:t>slitin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897" y="1735740"/>
            <a:ext cx="8928599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 pájka </a:t>
            </a:r>
            <a:r>
              <a:rPr lang="cs-CZ" dirty="0" smtClean="0"/>
              <a:t>- slitina</a:t>
            </a:r>
            <a:r>
              <a:rPr lang="cs-CZ" dirty="0"/>
              <a:t> olova s </a:t>
            </a:r>
            <a:r>
              <a:rPr lang="cs-CZ" dirty="0" smtClean="0"/>
              <a:t>cínem - bod tání 250 - 400</a:t>
            </a:r>
            <a:r>
              <a:rPr lang="cs-CZ" dirty="0"/>
              <a:t> °C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8293" y="2498120"/>
            <a:ext cx="6263907" cy="1938992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 </a:t>
            </a:r>
            <a:r>
              <a:rPr lang="cs-CZ" dirty="0" smtClean="0"/>
              <a:t>Ložiskový </a:t>
            </a:r>
            <a:r>
              <a:rPr lang="cs-CZ" dirty="0"/>
              <a:t>kov je </a:t>
            </a:r>
            <a:r>
              <a:rPr lang="cs-CZ" dirty="0" smtClean="0"/>
              <a:t>slitina</a:t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/>
              <a:t>přibližným složením 80 </a:t>
            </a:r>
            <a:r>
              <a:rPr lang="cs-CZ" dirty="0" smtClean="0"/>
              <a:t>- </a:t>
            </a:r>
            <a:r>
              <a:rPr lang="cs-CZ" dirty="0"/>
              <a:t>90 % </a:t>
            </a:r>
            <a:r>
              <a:rPr lang="cs-CZ" dirty="0" err="1"/>
              <a:t>Sn</a:t>
            </a:r>
            <a:r>
              <a:rPr lang="cs-CZ" dirty="0"/>
              <a:t>, která obsahuje navíc </a:t>
            </a:r>
            <a:r>
              <a:rPr lang="cs-CZ" dirty="0" err="1" smtClean="0"/>
              <a:t>Cu</a:t>
            </a:r>
            <a:r>
              <a:rPr lang="cs-CZ" dirty="0" smtClean="0"/>
              <a:t>, </a:t>
            </a:r>
            <a:r>
              <a:rPr lang="cs-CZ" dirty="0" err="1" smtClean="0"/>
              <a:t>Pb</a:t>
            </a:r>
            <a:r>
              <a:rPr lang="cs-CZ" dirty="0" smtClean="0"/>
              <a:t> </a:t>
            </a:r>
            <a:r>
              <a:rPr lang="cs-CZ" dirty="0"/>
              <a:t>a </a:t>
            </a:r>
            <a:r>
              <a:rPr lang="cs-CZ" dirty="0" smtClean="0"/>
              <a:t>Sb. Vysoká odolnost </a:t>
            </a:r>
            <a:r>
              <a:rPr lang="cs-CZ" dirty="0"/>
              <a:t>proti </a:t>
            </a:r>
            <a:r>
              <a:rPr lang="cs-CZ" dirty="0" smtClean="0"/>
              <a:t>otěru - kluzná ložiska </a:t>
            </a:r>
            <a:r>
              <a:rPr lang="cs-CZ" dirty="0"/>
              <a:t>pro automobilový </a:t>
            </a:r>
            <a:r>
              <a:rPr lang="cs-CZ" dirty="0" smtClean="0"/>
              <a:t>průmysl.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7897" y="4874384"/>
            <a:ext cx="6292903" cy="156966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  </a:t>
            </a:r>
            <a:r>
              <a:rPr lang="cs-CZ" dirty="0" smtClean="0"/>
              <a:t>Liteřina - směs </a:t>
            </a:r>
            <a:r>
              <a:rPr lang="cs-CZ" dirty="0" err="1" smtClean="0"/>
              <a:t>Pb</a:t>
            </a:r>
            <a:r>
              <a:rPr lang="cs-CZ" dirty="0" smtClean="0"/>
              <a:t>, </a:t>
            </a:r>
            <a:r>
              <a:rPr lang="cs-CZ" dirty="0" err="1" smtClean="0"/>
              <a:t>Sn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 smtClean="0"/>
              <a:t>Sb</a:t>
            </a:r>
            <a:r>
              <a:rPr lang="cs-CZ" dirty="0" smtClean="0"/>
              <a:t> - odlévala </a:t>
            </a:r>
            <a:r>
              <a:rPr lang="cs-CZ" dirty="0"/>
              <a:t>se z ní jednotlivá písmena, která se v tiskárnách skládala do </a:t>
            </a:r>
            <a:r>
              <a:rPr lang="cs-CZ" dirty="0" smtClean="0"/>
              <a:t>stránek -</a:t>
            </a:r>
            <a:r>
              <a:rPr lang="cs-CZ" dirty="0"/>
              <a:t> </a:t>
            </a:r>
            <a:r>
              <a:rPr lang="cs-CZ" dirty="0" smtClean="0"/>
              <a:t>tisk </a:t>
            </a:r>
            <a:r>
              <a:rPr lang="cs-CZ" dirty="0"/>
              <a:t>knih, novin </a:t>
            </a:r>
            <a:r>
              <a:rPr lang="cs-CZ" dirty="0" smtClean="0"/>
              <a:t>a časopisů.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4" grpId="0" animBg="1"/>
      <p:bldP spid="22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323528" y="755993"/>
            <a:ext cx="8568952" cy="6072391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Doplňte tabulku pomocí PTP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OLOVO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731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PLUMBUM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err="1" smtClean="0">
                <a:solidFill>
                  <a:srgbClr val="FF0000"/>
                </a:solidFill>
              </a:rPr>
              <a:t>Pb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82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82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82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IV.A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49330" y="629393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207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1,5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>
                  <a:solidFill>
                    <a:prstClr val="white"/>
                  </a:solidFill>
                </a:rPr>
                <a:t>český název prvku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latinský název prvku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značka prvku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protonové číslo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protonů v jádře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elektronů v obalu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skupiny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periody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valenčních elektronů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elektronových vrstev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elektronegativita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15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</a:t>
            </a:r>
            <a:r>
              <a:rPr lang="cs-CZ" sz="1200" dirty="0"/>
              <a:t> </a:t>
            </a:r>
            <a:r>
              <a:rPr lang="cs-CZ" sz="1200" dirty="0" smtClean="0"/>
              <a:t>  MAYER</a:t>
            </a:r>
            <a:r>
              <a:rPr lang="cs-CZ" sz="1200" dirty="0"/>
              <a:t>, Daniel; DRBOB. </a:t>
            </a:r>
            <a:r>
              <a:rPr lang="cs-CZ" sz="1200" i="1" dirty="0"/>
              <a:t>Soubor: </a:t>
            </a:r>
            <a:r>
              <a:rPr lang="cs-CZ" sz="1200" i="1" dirty="0" err="1"/>
              <a:t>Cubic</a:t>
            </a:r>
            <a:r>
              <a:rPr lang="cs-CZ" sz="1200" i="1" dirty="0"/>
              <a:t>-face-</a:t>
            </a:r>
            <a:r>
              <a:rPr lang="cs-CZ" sz="1200" i="1" dirty="0" err="1"/>
              <a:t>centered.svg</a:t>
            </a:r>
            <a:r>
              <a:rPr lang="cs-CZ" sz="1200" i="1" dirty="0"/>
              <a:t>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http://http://commons.wikimedia.org/wiki/File:Cubic-face-centered.svg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prstClr val="black"/>
                </a:solidFill>
              </a:rPr>
              <a:t>Obr.4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</a:t>
            </a:r>
            <a:r>
              <a:rPr lang="cs-CZ" sz="1200" dirty="0"/>
              <a:t> </a:t>
            </a:r>
            <a:r>
              <a:rPr lang="cs-CZ" sz="1200" dirty="0" smtClean="0"/>
              <a:t>  HTTP</a:t>
            </a:r>
            <a:r>
              <a:rPr lang="cs-CZ" sz="1200" dirty="0"/>
              <a:t>://IMAGES-OF-ELEMENTS.COM/LEAD.PHP. </a:t>
            </a:r>
            <a:r>
              <a:rPr lang="cs-CZ" sz="1200" i="1" dirty="0"/>
              <a:t>Soubor: Lead-2.jpg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http://commons.wikimedia.org/wiki/File:Lead-2.jpg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cs.wikipedia.org/wiki/Soubor:GHS-pictogram-skull.svg</a:t>
            </a:r>
            <a:endParaRPr lang="cs-CZ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3317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cs.wikipedia.org/wiki/Soubor:GHS-pictogram-pollu.svg</a:t>
            </a:r>
            <a:endParaRPr lang="cs-CZ" sz="12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94843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KARELJ</a:t>
            </a:r>
            <a:r>
              <a:rPr lang="cs-CZ" sz="1200" dirty="0"/>
              <a:t>. </a:t>
            </a:r>
            <a:r>
              <a:rPr lang="cs-CZ" sz="1200" i="1" dirty="0"/>
              <a:t>Soubor: galenit 4.jpg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http://commons.wikimedia.org/wiki/File:Galenit_4.jpg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en-US" sz="1200" dirty="0" smtClean="0"/>
              <a:t>CHRIS</a:t>
            </a:r>
            <a:r>
              <a:rPr lang="en-US" sz="1200" dirty="0"/>
              <a:t>, Reno. </a:t>
            </a:r>
            <a:r>
              <a:rPr lang="en-US" sz="1200" i="1" dirty="0" err="1"/>
              <a:t>Soubor</a:t>
            </a:r>
            <a:r>
              <a:rPr lang="en-US" sz="1200" i="1" dirty="0"/>
              <a:t>: Cerussite09.jpg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6.4.2013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http://commons.wikimedia.org/wiki/File:Cerussite09.jpg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22725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 smtClean="0"/>
              <a:t>RAGESOSS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cerussite</a:t>
            </a:r>
            <a:r>
              <a:rPr lang="cs-CZ" sz="1200" i="1" dirty="0"/>
              <a:t>, </a:t>
            </a:r>
            <a:r>
              <a:rPr lang="cs-CZ" sz="1200" i="1" dirty="0" err="1"/>
              <a:t>Yale</a:t>
            </a:r>
            <a:r>
              <a:rPr lang="cs-CZ" sz="1200" i="1" dirty="0"/>
              <a:t> Geology.jpg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http://commons.wikimedia.org/wiki/File:Cerussite,_Yale_Geology.jpg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2841" y="6150584"/>
            <a:ext cx="723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en-US" sz="1200" dirty="0" smtClean="0"/>
              <a:t>MIRANDA1989</a:t>
            </a:r>
            <a:r>
              <a:rPr lang="en-US" sz="1200" dirty="0"/>
              <a:t>. </a:t>
            </a:r>
            <a:r>
              <a:rPr lang="en-US" sz="1200" i="1" dirty="0"/>
              <a:t>Light of the Desert.jpg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6.4.2013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http://commons.wikimedia.org/wiki/File:Light_of_the_Desert.jpg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2842" y="5688919"/>
            <a:ext cx="817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 smtClean="0"/>
              <a:t>DESCOUENS</a:t>
            </a:r>
            <a:r>
              <a:rPr lang="cs-CZ" sz="1200" dirty="0"/>
              <a:t>, </a:t>
            </a:r>
            <a:r>
              <a:rPr lang="cs-CZ" sz="1200" dirty="0" err="1"/>
              <a:t>Didier</a:t>
            </a:r>
            <a:r>
              <a:rPr lang="cs-CZ" sz="1200" dirty="0"/>
              <a:t> </a:t>
            </a:r>
            <a:r>
              <a:rPr lang="cs-CZ" sz="1200" dirty="0" smtClean="0"/>
              <a:t>.</a:t>
            </a:r>
            <a:r>
              <a:rPr lang="cs-CZ" sz="1200" dirty="0"/>
              <a:t> </a:t>
            </a:r>
            <a:r>
              <a:rPr lang="cs-CZ" sz="1200" i="1" dirty="0"/>
              <a:t>Soubor: Cerusite Les Frages.jpg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http://commons.wikimedia.org/wiki/File:Cerusite_Les_Frages.jpg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  </a:t>
            </a:r>
            <a:r>
              <a:rPr lang="cs-CZ" sz="1200" dirty="0" smtClean="0"/>
              <a:t>RATINCKX</a:t>
            </a:r>
            <a:r>
              <a:rPr lang="cs-CZ" sz="1200" dirty="0"/>
              <a:t>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</a:p>
          <a:p>
            <a:r>
              <a:rPr lang="cs-CZ" sz="1200" dirty="0"/>
              <a:t>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commons.wikimedia.org/wiki/File:Joseph_Leopold_Ratinckx_Der_Alchemist.jpg</a:t>
            </a:r>
            <a:endParaRPr lang="cs-CZ" sz="1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-36512" y="152640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Hubble</a:t>
            </a:r>
            <a:r>
              <a:rPr lang="cs-CZ" sz="1200" i="1" dirty="0"/>
              <a:t> </a:t>
            </a:r>
            <a:r>
              <a:rPr lang="cs-CZ" sz="1200" i="1" dirty="0" err="1"/>
              <a:t>Sees</a:t>
            </a:r>
            <a:r>
              <a:rPr lang="cs-CZ" sz="1200" i="1" dirty="0"/>
              <a:t> a </a:t>
            </a:r>
            <a:r>
              <a:rPr lang="cs-CZ" sz="1200" i="1" dirty="0" err="1"/>
              <a:t>Horsehead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a </a:t>
            </a:r>
            <a:r>
              <a:rPr lang="cs-CZ" sz="1200" i="1" dirty="0" err="1"/>
              <a:t>Different</a:t>
            </a:r>
            <a:r>
              <a:rPr lang="cs-CZ" sz="1200" i="1" dirty="0"/>
              <a:t> </a:t>
            </a:r>
            <a:r>
              <a:rPr lang="cs-CZ" sz="1200" i="1" dirty="0" err="1"/>
              <a:t>Color</a:t>
            </a:r>
            <a:r>
              <a:rPr lang="cs-CZ" sz="1200" dirty="0"/>
              <a:t>[online]. [cit. 6.4.2013]. Dostupný na WWW: http://hubblesite.org/gallery/album/nebula/pr2013012a/large_web/</a:t>
            </a:r>
            <a:r>
              <a:rPr lang="cs-CZ" sz="12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-36512" y="244818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 </a:t>
            </a:r>
            <a:r>
              <a:rPr lang="cs-CZ" sz="1200" dirty="0"/>
              <a:t>NIEHAUS, </a:t>
            </a:r>
            <a:r>
              <a:rPr lang="cs-CZ" sz="1200" dirty="0" err="1"/>
              <a:t>Carsten</a:t>
            </a:r>
            <a:r>
              <a:rPr lang="cs-CZ" sz="1200" dirty="0"/>
              <a:t>. </a:t>
            </a:r>
            <a:r>
              <a:rPr lang="cs-CZ" sz="1200" i="1" dirty="0" err="1"/>
              <a:t>Soubor:Metal</a:t>
            </a:r>
            <a:r>
              <a:rPr lang="cs-CZ" sz="1200" i="1" dirty="0"/>
              <a:t> </a:t>
            </a:r>
            <a:r>
              <a:rPr lang="cs-CZ" sz="1200" i="1" dirty="0" err="1"/>
              <a:t>cube</a:t>
            </a:r>
            <a:r>
              <a:rPr lang="cs-CZ" sz="1200" i="1" dirty="0"/>
              <a:t> lead.jpg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http://cs.wikipedia.org/wiki/Soubor:Metal_cube_lead.jpg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 smtClean="0"/>
              <a:t>SHADDACK</a:t>
            </a:r>
            <a:r>
              <a:rPr lang="cs-CZ" sz="1200" dirty="0"/>
              <a:t>. </a:t>
            </a:r>
            <a:r>
              <a:rPr lang="cs-CZ" sz="1200" i="1" dirty="0" err="1"/>
              <a:t>Soubor:Photo-CarBattery.jpg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cs.wikipedia.org/wiki/Soubor:Photo-CarBattery.jpg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</a:t>
            </a:r>
            <a:r>
              <a:rPr lang="cs-CZ" sz="1200" dirty="0"/>
              <a:t>SMIAL. </a:t>
            </a:r>
            <a:r>
              <a:rPr lang="cs-CZ" sz="1200" i="1" dirty="0" err="1"/>
              <a:t>Soubor:Soubor:Bleigelakku.jpg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13.4.2013</a:t>
            </a:r>
            <a:r>
              <a:rPr lang="cs-CZ" sz="1200" dirty="0"/>
              <a:t>]. Dostupný na WWW: http://cs.wikipedia.org/wiki/Soubor:Bleigelakku.jpg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24944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J </a:t>
            </a:r>
            <a:r>
              <a:rPr lang="cs-CZ" sz="1200" dirty="0"/>
              <a:t>AUTOR NEUVEDEN. </a:t>
            </a:r>
            <a:r>
              <a:rPr lang="cs-CZ" sz="1200" i="1" dirty="0"/>
              <a:t>Soubor: Canterbury </a:t>
            </a:r>
            <a:r>
              <a:rPr lang="cs-CZ" sz="1200" i="1" dirty="0" err="1"/>
              <a:t>Cathedral</a:t>
            </a:r>
            <a:r>
              <a:rPr lang="cs-CZ" sz="1200" i="1" dirty="0"/>
              <a:t> 012 zobrazení okna předních a support.JPG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http://commons.wikimedia.org/wiki/File:Canterbury_Cathedral_012_window_showing_leading_and_support.JPG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 smtClean="0"/>
              <a:t>LAVINSKY</a:t>
            </a:r>
            <a:r>
              <a:rPr lang="cs-CZ" sz="1200" dirty="0"/>
              <a:t>, Rob. </a:t>
            </a:r>
            <a:r>
              <a:rPr lang="cs-CZ" sz="1200" i="1" dirty="0"/>
              <a:t>Soubor: anglesite-113492.jpg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http://commons.wikimedia.org/wiki/File:Anglesite-113492.jpg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LAVINSKY</a:t>
            </a:r>
            <a:r>
              <a:rPr lang="cs-CZ" sz="1200" dirty="0"/>
              <a:t>, Rob. </a:t>
            </a:r>
            <a:r>
              <a:rPr lang="cs-CZ" sz="1200" i="1" dirty="0"/>
              <a:t>Soubor: anglesite-anglesitetoussitminemorocco.jpg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http://commons.wikimedia.org/wiki/File:Anglesite-anglesitetoussitminemorocco.jpg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60263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J </a:t>
            </a:r>
            <a:r>
              <a:rPr lang="cs-CZ" sz="1200" dirty="0"/>
              <a:t>POWELL &amp; SONS. </a:t>
            </a:r>
            <a:r>
              <a:rPr lang="cs-CZ" sz="1200" i="1" dirty="0"/>
              <a:t>Soubor: Vitráže Quarries.jpg-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commons.wikimedia.org/wiki/File:Stained_glass_Quarries.jpg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4045559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</a:t>
            </a:r>
            <a:r>
              <a:rPr lang="cs-CZ" sz="1200" dirty="0" smtClean="0"/>
              <a:t>  DORGAN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Roosvenster</a:t>
            </a:r>
            <a:r>
              <a:rPr lang="cs-CZ" sz="1200" i="1" dirty="0"/>
              <a:t> van de Notre Dame de Paris.jpg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http://commons.wikimedia.org/wiki/File:Roosvenster_van_de_notre_dame_de_paris.jpg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509120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</a:t>
            </a:r>
            <a:r>
              <a:rPr lang="cs-CZ" sz="1200" dirty="0"/>
              <a:t> JASON JUNIOR, John. </a:t>
            </a:r>
            <a:r>
              <a:rPr lang="cs-CZ" sz="1200" i="1" dirty="0"/>
              <a:t>Soubor: </a:t>
            </a:r>
            <a:r>
              <a:rPr lang="cs-CZ" sz="1200" i="1" dirty="0" err="1"/>
              <a:t>Leuchter</a:t>
            </a:r>
            <a:r>
              <a:rPr lang="cs-CZ" sz="1200" i="1" dirty="0"/>
              <a:t> </a:t>
            </a:r>
            <a:r>
              <a:rPr lang="cs-CZ" sz="1200" i="1" dirty="0" err="1"/>
              <a:t>auf</a:t>
            </a:r>
            <a:r>
              <a:rPr lang="cs-CZ" sz="1200" i="1" dirty="0"/>
              <a:t> </a:t>
            </a:r>
            <a:r>
              <a:rPr lang="cs-CZ" sz="1200" i="1" dirty="0" err="1"/>
              <a:t>Sockel</a:t>
            </a:r>
            <a:r>
              <a:rPr lang="cs-CZ" sz="1200" i="1" dirty="0"/>
              <a:t> </a:t>
            </a:r>
            <a:r>
              <a:rPr lang="cs-CZ" sz="1200" i="1" dirty="0" err="1"/>
              <a:t>mit</a:t>
            </a:r>
            <a:r>
              <a:rPr lang="cs-CZ" sz="1200" i="1" dirty="0"/>
              <a:t> </a:t>
            </a:r>
            <a:r>
              <a:rPr lang="cs-CZ" sz="1200" i="1" dirty="0" err="1"/>
              <a:t>Bleikristallbehang</a:t>
            </a:r>
            <a:r>
              <a:rPr lang="cs-CZ" sz="1200" i="1" dirty="0"/>
              <a:t>. </a:t>
            </a:r>
            <a:r>
              <a:rPr lang="cs-CZ" sz="1200" i="1" dirty="0" err="1"/>
              <a:t>Vergoldeter</a:t>
            </a:r>
            <a:r>
              <a:rPr lang="cs-CZ" sz="1200" i="1" dirty="0"/>
              <a:t> </a:t>
            </a:r>
            <a:r>
              <a:rPr lang="cs-CZ" sz="1200" i="1" dirty="0" err="1"/>
              <a:t>Rahmen</a:t>
            </a:r>
            <a:r>
              <a:rPr lang="cs-CZ" sz="1200" i="1" dirty="0"/>
              <a:t>, </a:t>
            </a:r>
            <a:r>
              <a:rPr lang="cs-CZ" sz="1200" i="1" dirty="0" err="1"/>
              <a:t>Frankreich</a:t>
            </a:r>
            <a:r>
              <a:rPr lang="cs-CZ" sz="1200" i="1" dirty="0"/>
              <a:t>, 19. Jahrhundert.jpg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http://commons.wikimedia.org/wiki/File:Leuchter_auf_Sockel_mit_Bleikristallbehang._Vergoldeter_Rahmen,_Frankreich,_19._Jahrhundert.jpg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5367295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 smtClean="0"/>
              <a:t>LOGOSPI</a:t>
            </a:r>
            <a:r>
              <a:rPr lang="cs-CZ" sz="1200" dirty="0"/>
              <a:t>. </a:t>
            </a:r>
            <a:r>
              <a:rPr lang="cs-CZ" sz="1200" i="1" dirty="0"/>
              <a:t>Soubor: Váza Médicis.jpg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http://commons.wikimedia.org/wiki/File:Vase_M%C3%A9dicis.jpg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83062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 smtClean="0"/>
              <a:t>ARTHURRH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Cartridge</a:t>
            </a:r>
            <a:r>
              <a:rPr lang="cs-CZ" sz="1200" i="1" dirty="0"/>
              <a:t> Sample 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en.wikipedia.org/wiki/File:Cartridge_Sample_2.jpg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36512" y="629073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  </a:t>
            </a:r>
            <a:r>
              <a:rPr lang="cs-CZ" sz="1200" dirty="0" smtClean="0"/>
              <a:t>FLUZWUP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Fiocchi</a:t>
            </a:r>
            <a:r>
              <a:rPr lang="cs-CZ" sz="1200" i="1" dirty="0"/>
              <a:t> guma buckshot.jpg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http://commons.wikimedia.org/wiki/File:Fiocchi_rubber_buckshot.jpg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Obr.27  </a:t>
            </a:r>
            <a:r>
              <a:rPr lang="cs-CZ" sz="1200" dirty="0" smtClean="0"/>
              <a:t> </a:t>
            </a:r>
            <a:r>
              <a:rPr lang="cs-CZ" sz="1200" dirty="0"/>
              <a:t>PLUSMINUS. </a:t>
            </a:r>
            <a:r>
              <a:rPr lang="cs-CZ" sz="1200" i="1" dirty="0"/>
              <a:t>Soubor: BallBearing.gif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http://commons.wikimedia.org/wiki/File:BallBearing.gif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Obr.28  </a:t>
            </a:r>
            <a:r>
              <a:rPr lang="cs-CZ" sz="1200" dirty="0" smtClean="0"/>
              <a:t>HEIDELBACH</a:t>
            </a:r>
            <a:r>
              <a:rPr lang="cs-CZ" sz="1200" dirty="0"/>
              <a:t>, </a:t>
            </a:r>
            <a:r>
              <a:rPr lang="cs-CZ" sz="1200" dirty="0" err="1"/>
              <a:t>Willi</a:t>
            </a:r>
            <a:r>
              <a:rPr lang="cs-CZ" sz="1200" dirty="0"/>
              <a:t>. </a:t>
            </a:r>
            <a:r>
              <a:rPr lang="cs-CZ" sz="1200" i="1" dirty="0"/>
              <a:t>Soubor: Kovové pohyblivé type.jpg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http://commons.wikimedia.org/wiki/File:Metal_movable_type.jpg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cs-CZ" sz="1200" dirty="0" smtClean="0"/>
              <a:t>RATSBEW</a:t>
            </a:r>
            <a:r>
              <a:rPr lang="cs-CZ" sz="1200" dirty="0"/>
              <a:t>. </a:t>
            </a:r>
            <a:r>
              <a:rPr lang="cs-CZ" sz="1200" i="1" dirty="0"/>
              <a:t>Soubor: Shotgun-shot-sekvence-1g.jpg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http://en.wikipedia.org/wiki/File:Shotgun-shot-sequence-1g.jpg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  </a:t>
            </a:r>
            <a:r>
              <a:rPr lang="en-US" sz="1200" dirty="0" smtClean="0"/>
              <a:t>AUTOR </a:t>
            </a:r>
            <a:r>
              <a:rPr lang="en-US" sz="1200" dirty="0"/>
              <a:t>NEUVEDEN. </a:t>
            </a:r>
            <a:r>
              <a:rPr lang="en-US" sz="1200" i="1" dirty="0" err="1"/>
              <a:t>Soubor</a:t>
            </a:r>
            <a:r>
              <a:rPr lang="en-US" sz="1200" i="1" dirty="0"/>
              <a:t>: Ex Lead freesolder.jpg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6.4.2013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</a:t>
            </a:r>
            <a:r>
              <a:rPr lang="en-US" sz="1200" dirty="0" smtClean="0"/>
              <a:t>commons.wikimedia.org/wiki/File:Ex_Lead_freesolder.jpg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62118" y="4870493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25" name="TextovéPole 2"/>
          <p:cNvSpPr txBox="1"/>
          <p:nvPr/>
        </p:nvSpPr>
        <p:spPr>
          <a:xfrm>
            <a:off x="1605725" y="4366437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562118" y="5182625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27" name="Obdélník 26"/>
          <p:cNvSpPr/>
          <p:nvPr/>
        </p:nvSpPr>
        <p:spPr>
          <a:xfrm>
            <a:off x="562118" y="5517264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Obr.29  </a:t>
            </a:r>
            <a:r>
              <a:rPr lang="cs-CZ" sz="1200" dirty="0"/>
              <a:t>NASA.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Jet in Carina</a:t>
            </a:r>
            <a:r>
              <a:rPr lang="cs-CZ" sz="1200" dirty="0"/>
              <a:t> [online]. [cit. 6.4.2013]. </a:t>
            </a:r>
          </a:p>
          <a:p>
            <a:r>
              <a:rPr lang="cs-CZ" sz="1200" dirty="0"/>
              <a:t>Dostupný na WWW: http://hubblesite.org/gallery/album/nebula/pr2009025e/large_web/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1833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99592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OLOVO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995935" y="4653136"/>
            <a:ext cx="4551835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/>
              <a:t>3000 př. </a:t>
            </a:r>
            <a:r>
              <a:rPr lang="cs-CZ" sz="2800" dirty="0" err="1" smtClean="0"/>
              <a:t>nl</a:t>
            </a:r>
            <a:r>
              <a:rPr lang="cs-CZ" sz="2800" dirty="0" smtClean="0"/>
              <a:t>. – 2000 př.nl.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" y="980728"/>
            <a:ext cx="9045851" cy="30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       207,2</a:t>
            </a:r>
          </a:p>
          <a:p>
            <a:pPr algn="ctr"/>
            <a:r>
              <a:rPr lang="cs-CZ" sz="4000" b="1" baseline="-25000" dirty="0" smtClean="0"/>
              <a:t>82</a:t>
            </a:r>
            <a:r>
              <a:rPr lang="cs-CZ" sz="4000" b="1" dirty="0" smtClean="0"/>
              <a:t>Pb</a:t>
            </a:r>
          </a:p>
          <a:p>
            <a:pPr algn="ctr"/>
            <a:r>
              <a:rPr lang="cs-CZ" dirty="0" smtClean="0"/>
              <a:t>OLOVO</a:t>
            </a:r>
          </a:p>
          <a:p>
            <a:pPr algn="ctr"/>
            <a:r>
              <a:rPr lang="cs-CZ" sz="1600" i="1" dirty="0" smtClean="0"/>
              <a:t>   </a:t>
            </a:r>
            <a:r>
              <a:rPr lang="cs-CZ" sz="1600" i="1" dirty="0" err="1" smtClean="0"/>
              <a:t>Plumbum</a:t>
            </a:r>
            <a:endParaRPr lang="cs-CZ" sz="1600" i="1" dirty="0" smtClean="0"/>
          </a:p>
          <a:p>
            <a:pPr algn="ctr"/>
            <a:r>
              <a:rPr lang="cs-CZ" dirty="0" smtClean="0"/>
              <a:t>1,5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995935" y="5589240"/>
            <a:ext cx="4968553" cy="64633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b="1" dirty="0">
                <a:solidFill>
                  <a:schemeClr val="dk1"/>
                </a:solidFill>
              </a:rPr>
              <a:t>Tento prvek je známý již od starověku. </a:t>
            </a:r>
          </a:p>
          <a:p>
            <a:pPr algn="ctr"/>
            <a:r>
              <a:rPr lang="cs-CZ" b="1" dirty="0">
                <a:solidFill>
                  <a:schemeClr val="dk1"/>
                </a:solidFill>
              </a:rPr>
              <a:t>Není znám konkrétní objevitel.</a:t>
            </a:r>
          </a:p>
        </p:txBody>
      </p:sp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634666"/>
            <a:ext cx="9144000" cy="610670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33" name="Skupina 32"/>
          <p:cNvGrpSpPr/>
          <p:nvPr/>
        </p:nvGrpSpPr>
        <p:grpSpPr>
          <a:xfrm>
            <a:off x="6355993" y="908720"/>
            <a:ext cx="1760779" cy="1462352"/>
            <a:chOff x="6296784" y="1262592"/>
            <a:chExt cx="1760779" cy="1462352"/>
          </a:xfrm>
        </p:grpSpPr>
        <p:sp>
          <p:nvSpPr>
            <p:cNvPr id="34" name="TextovéPole 33"/>
            <p:cNvSpPr txBox="1"/>
            <p:nvPr/>
          </p:nvSpPr>
          <p:spPr>
            <a:xfrm>
              <a:off x="7409491" y="244794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Obr.3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784" y="1262592"/>
              <a:ext cx="1201709" cy="140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Skupina 3"/>
          <p:cNvGrpSpPr/>
          <p:nvPr/>
        </p:nvGrpSpPr>
        <p:grpSpPr>
          <a:xfrm>
            <a:off x="6854123" y="2382366"/>
            <a:ext cx="2326389" cy="1529383"/>
            <a:chOff x="6438455" y="2260947"/>
            <a:chExt cx="2326389" cy="1529383"/>
          </a:xfrm>
        </p:grpSpPr>
        <p:sp>
          <p:nvSpPr>
            <p:cNvPr id="32" name="TextovéPole 31"/>
            <p:cNvSpPr txBox="1"/>
            <p:nvPr/>
          </p:nvSpPr>
          <p:spPr>
            <a:xfrm>
              <a:off x="8116772" y="350055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Obr.4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455" y="2260947"/>
              <a:ext cx="1722001" cy="1529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7085455" y="4626013"/>
            <a:ext cx="1850497" cy="1539291"/>
            <a:chOff x="7085455" y="4251995"/>
            <a:chExt cx="1850497" cy="1539291"/>
          </a:xfrm>
        </p:grpSpPr>
        <p:pic>
          <p:nvPicPr>
            <p:cNvPr id="1028" name="Picture 4" descr="Soubor: Lead-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416" y="4251995"/>
              <a:ext cx="1803536" cy="1539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ovéPole 20"/>
            <p:cNvSpPr txBox="1"/>
            <p:nvPr/>
          </p:nvSpPr>
          <p:spPr>
            <a:xfrm>
              <a:off x="7085455" y="551428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3832808" y="2420888"/>
            <a:ext cx="968708" cy="586234"/>
            <a:chOff x="3832808" y="2338710"/>
            <a:chExt cx="968708" cy="586234"/>
          </a:xfrm>
        </p:grpSpPr>
        <p:pic>
          <p:nvPicPr>
            <p:cNvPr id="37" name="Obrázek 36" descr="Soubor:GHS-pictogram-skull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808" y="23387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TextovéPole 37"/>
            <p:cNvSpPr txBox="1"/>
            <p:nvPr/>
          </p:nvSpPr>
          <p:spPr>
            <a:xfrm>
              <a:off x="4153444" y="264794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Obr.6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4788816" y="2420888"/>
            <a:ext cx="968747" cy="586234"/>
            <a:chOff x="4788816" y="2338710"/>
            <a:chExt cx="968747" cy="586234"/>
          </a:xfrm>
        </p:grpSpPr>
        <p:pic>
          <p:nvPicPr>
            <p:cNvPr id="40" name="Obrázek 39" descr="Soubor:GHS-pictogram-pollu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816" y="23387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TextovéPole 40"/>
            <p:cNvSpPr txBox="1"/>
            <p:nvPr/>
          </p:nvSpPr>
          <p:spPr>
            <a:xfrm>
              <a:off x="5109491" y="264794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Obr.7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899592" y="922698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1528379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1988840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měkký, velmi </a:t>
            </a:r>
            <a:r>
              <a:rPr lang="cs-CZ" sz="2400" b="1" dirty="0" smtClean="0">
                <a:solidFill>
                  <a:schemeClr val="bg1"/>
                </a:solidFill>
              </a:rPr>
              <a:t>těžký </a:t>
            </a:r>
            <a:r>
              <a:rPr lang="cs-CZ" sz="2400" b="1" dirty="0">
                <a:solidFill>
                  <a:schemeClr val="bg1"/>
                </a:solidFill>
              </a:rPr>
              <a:t>kov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2450505"/>
            <a:ext cx="32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white"/>
                </a:solidFill>
              </a:rPr>
              <a:t>olovo je jedovaté</a:t>
            </a:r>
            <a:r>
              <a:rPr lang="cs-CZ" sz="2400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39551" y="4350295"/>
            <a:ext cx="686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 smtClean="0">
                <a:solidFill>
                  <a:prstClr val="white"/>
                </a:solidFill>
              </a:rPr>
              <a:t>světle šedý, lesklý, krychlová struktura 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172400" y="84774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Obr.2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9552" y="2926978"/>
            <a:ext cx="63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t</a:t>
            </a:r>
            <a:r>
              <a:rPr lang="cs-CZ" sz="2400" b="1" dirty="0" smtClean="0">
                <a:solidFill>
                  <a:prstClr val="white"/>
                </a:solidFill>
              </a:rPr>
              <a:t>eplota tání     +</a:t>
            </a:r>
            <a:r>
              <a:rPr lang="cs-CZ" sz="2400" b="1" dirty="0">
                <a:solidFill>
                  <a:schemeClr val="bg1"/>
                </a:solidFill>
              </a:rPr>
              <a:t>327,5 °C (600,6 K)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9553" y="3388643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varu    +</a:t>
            </a:r>
            <a:r>
              <a:rPr lang="cs-CZ" sz="2400" b="1" dirty="0">
                <a:solidFill>
                  <a:schemeClr val="bg1"/>
                </a:solidFill>
              </a:rPr>
              <a:t>1 749 °C (2 022 </a:t>
            </a:r>
            <a:r>
              <a:rPr lang="cs-CZ" sz="2400" b="1" dirty="0" smtClean="0">
                <a:solidFill>
                  <a:schemeClr val="bg1"/>
                </a:solidFill>
              </a:rPr>
              <a:t>K)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4811960"/>
            <a:ext cx="6358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zvolna ztrácí lesk </a:t>
            </a:r>
            <a:r>
              <a:rPr lang="cs-CZ" sz="2400" b="1" dirty="0" smtClean="0">
                <a:solidFill>
                  <a:schemeClr val="bg1"/>
                </a:solidFill>
              </a:rPr>
              <a:t>- </a:t>
            </a:r>
            <a:r>
              <a:rPr lang="cs-CZ" sz="2400" b="1" dirty="0">
                <a:solidFill>
                  <a:schemeClr val="bg1"/>
                </a:solidFill>
              </a:rPr>
              <a:t>tvoří se na něm </a:t>
            </a:r>
            <a:r>
              <a:rPr lang="cs-CZ" sz="2400" b="1" dirty="0" smtClean="0">
                <a:solidFill>
                  <a:schemeClr val="bg1"/>
                </a:solidFill>
              </a:rPr>
              <a:t>šedobílá - brání další korozi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39552" y="3863082"/>
            <a:ext cx="755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 smtClean="0">
                <a:solidFill>
                  <a:prstClr val="white"/>
                </a:solidFill>
              </a:rPr>
              <a:t>rozpustné sloučeniny olova jsou jedovaté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35301" y="5638271"/>
            <a:ext cx="842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nevede elektrický proud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3548" y="6121762"/>
            <a:ext cx="842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 velmi dobře pohlcuje </a:t>
            </a:r>
            <a:r>
              <a:rPr lang="cs-CZ" sz="2400" b="1" dirty="0" smtClean="0">
                <a:solidFill>
                  <a:schemeClr val="bg1"/>
                </a:solidFill>
              </a:rPr>
              <a:t>rentgenové </a:t>
            </a:r>
            <a:r>
              <a:rPr lang="cs-CZ" sz="2400" b="1" dirty="0">
                <a:solidFill>
                  <a:schemeClr val="bg1"/>
                </a:solidFill>
              </a:rPr>
              <a:t>záření</a:t>
            </a:r>
          </a:p>
        </p:txBody>
      </p:sp>
    </p:spTree>
    <p:extLst>
      <p:ext uri="{BB962C8B-B14F-4D97-AF65-F5344CB8AC3E}">
        <p14:creationId xmlns:p14="http://schemas.microsoft.com/office/powerpoint/2010/main" val="33048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2" grpId="0"/>
      <p:bldP spid="19" grpId="0"/>
      <p:bldP spid="20" grpId="0"/>
      <p:bldP spid="16" grpId="0"/>
      <p:bldP spid="22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908720"/>
            <a:ext cx="9144000" cy="594928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1455080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2031144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CHEMICKÉ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88392" y="2520185"/>
            <a:ext cx="833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 </a:t>
            </a:r>
            <a:r>
              <a:rPr lang="cs-CZ" sz="2400" b="1" dirty="0" smtClean="0">
                <a:solidFill>
                  <a:schemeClr val="bg1"/>
                </a:solidFill>
              </a:rPr>
              <a:t>Odolné </a:t>
            </a:r>
            <a:r>
              <a:rPr lang="cs-CZ" sz="2400" b="1" dirty="0">
                <a:solidFill>
                  <a:schemeClr val="bg1"/>
                </a:solidFill>
              </a:rPr>
              <a:t>a stálé vůči atmosférickým </a:t>
            </a:r>
            <a:r>
              <a:rPr lang="cs-CZ" sz="2400" b="1" dirty="0" smtClean="0">
                <a:solidFill>
                  <a:schemeClr val="bg1"/>
                </a:solidFill>
              </a:rPr>
              <a:t>vlivům.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884368" y="108002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Obr.29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88393" y="3812847"/>
            <a:ext cx="7466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  Dobře </a:t>
            </a:r>
            <a:r>
              <a:rPr lang="cs-CZ" sz="2400" b="1" dirty="0">
                <a:solidFill>
                  <a:schemeClr val="bg1"/>
                </a:solidFill>
              </a:rPr>
              <a:t>se rozpouští především v kyselině dusičné, koncentrovaná kyselina sírová jej naopak pasivuje a olovo s ní nereaguje.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88392" y="5013176"/>
            <a:ext cx="895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V ostatních minerálních kyselinách se nerozpouští.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88392" y="2981850"/>
            <a:ext cx="8474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  </a:t>
            </a:r>
            <a:r>
              <a:rPr lang="cs-CZ" sz="2400" b="1" dirty="0" smtClean="0">
                <a:solidFill>
                  <a:schemeClr val="bg1"/>
                </a:solidFill>
              </a:rPr>
              <a:t>Tvoří </a:t>
            </a:r>
            <a:r>
              <a:rPr lang="cs-CZ" sz="2400" b="1" dirty="0">
                <a:solidFill>
                  <a:schemeClr val="bg1"/>
                </a:solidFill>
              </a:rPr>
              <a:t>se na něm </a:t>
            </a:r>
            <a:r>
              <a:rPr lang="cs-CZ" sz="2400" b="1" dirty="0" smtClean="0">
                <a:solidFill>
                  <a:schemeClr val="bg1"/>
                </a:solidFill>
              </a:rPr>
              <a:t>šedobílá vrstva</a:t>
            </a:r>
            <a:r>
              <a:rPr lang="cs-CZ" sz="2400" b="1" dirty="0">
                <a:solidFill>
                  <a:schemeClr val="bg1"/>
                </a:solidFill>
              </a:rPr>
              <a:t> oxidů, </a:t>
            </a:r>
            <a:r>
              <a:rPr lang="cs-CZ" sz="2400" b="1" dirty="0" smtClean="0">
                <a:solidFill>
                  <a:schemeClr val="bg1"/>
                </a:solidFill>
              </a:rPr>
              <a:t>hydroxidů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      </a:t>
            </a:r>
            <a:r>
              <a:rPr lang="cs-CZ" sz="2400" b="1" dirty="0">
                <a:solidFill>
                  <a:schemeClr val="bg1"/>
                </a:solidFill>
              </a:rPr>
              <a:t> a </a:t>
            </a:r>
            <a:r>
              <a:rPr lang="cs-CZ" sz="2400" b="1" dirty="0" smtClean="0">
                <a:solidFill>
                  <a:schemeClr val="bg1"/>
                </a:solidFill>
              </a:rPr>
              <a:t>uhličitanů.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5474841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 Za zvýšené teploty se přímo slučuje s fluorem, </a:t>
            </a:r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  chlorem,</a:t>
            </a:r>
            <a:r>
              <a:rPr lang="cs-CZ" sz="2400" b="1" dirty="0">
                <a:solidFill>
                  <a:schemeClr val="bg1"/>
                </a:solidFill>
              </a:rPr>
              <a:t> bromem</a:t>
            </a:r>
            <a:r>
              <a:rPr lang="cs-CZ" sz="2400" b="1" dirty="0" smtClean="0">
                <a:solidFill>
                  <a:schemeClr val="bg1"/>
                </a:solidFill>
              </a:rPr>
              <a:t>, jodem</a:t>
            </a:r>
            <a:r>
              <a:rPr lang="cs-CZ" sz="2400" b="1" dirty="0">
                <a:solidFill>
                  <a:schemeClr val="bg1"/>
                </a:solidFill>
              </a:rPr>
              <a:t>, sírou, selenem a </a:t>
            </a:r>
            <a:r>
              <a:rPr lang="cs-CZ" sz="2400" b="1" dirty="0" smtClean="0">
                <a:solidFill>
                  <a:schemeClr val="bg1"/>
                </a:solidFill>
              </a:rPr>
              <a:t>tellurem.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11" grpId="0"/>
      <p:bldP spid="19" grpId="0"/>
      <p:bldP spid="23" grpId="0"/>
      <p:bldP spid="2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179512" y="548680"/>
            <a:ext cx="8820474" cy="627970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411760" y="692696"/>
            <a:ext cx="2160240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5576" y="1226369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VOLNÝ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2348880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30" y="1844824"/>
            <a:ext cx="476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vzácně se vyskytuje ryzí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23531" y="3140968"/>
            <a:ext cx="244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dirty="0">
                <a:solidFill>
                  <a:prstClr val="black"/>
                </a:solidFill>
              </a:rPr>
              <a:t> </a:t>
            </a:r>
            <a:r>
              <a:rPr lang="cs-CZ" sz="2400" b="1" dirty="0" smtClean="0">
                <a:solidFill>
                  <a:prstClr val="black"/>
                </a:solidFill>
              </a:rPr>
              <a:t>minerály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60540" y="3602633"/>
            <a:ext cx="448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galenit </a:t>
            </a:r>
            <a:r>
              <a:rPr lang="cs-CZ" sz="2400" b="1" dirty="0" err="1" smtClean="0"/>
              <a:t>PbS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60540" y="4064298"/>
            <a:ext cx="455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cerusit PbCO</a:t>
            </a:r>
            <a:r>
              <a:rPr lang="cs-CZ" sz="2400" b="1" baseline="-25000" dirty="0" smtClean="0"/>
              <a:t>3</a:t>
            </a:r>
            <a:r>
              <a:rPr lang="cs-CZ" sz="2400" b="1" dirty="0"/>
              <a:t> 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56168" y="4516058"/>
            <a:ext cx="456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anglesit PbSO</a:t>
            </a:r>
            <a:r>
              <a:rPr lang="cs-CZ" sz="2400" b="1" baseline="-25000" dirty="0" smtClean="0"/>
              <a:t>4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56168" y="4977749"/>
            <a:ext cx="4563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často </a:t>
            </a:r>
            <a:r>
              <a:rPr lang="cs-CZ" sz="2400" b="1" dirty="0"/>
              <a:t>vyskytuje jako doprovodný </a:t>
            </a:r>
            <a:r>
              <a:rPr lang="cs-CZ" sz="2400" b="1" dirty="0" smtClean="0"/>
              <a:t>prvek</a:t>
            </a:r>
            <a:br>
              <a:rPr lang="cs-CZ" sz="2400" b="1" dirty="0" smtClean="0"/>
            </a:br>
            <a:r>
              <a:rPr lang="cs-CZ" sz="2400" b="1" dirty="0" smtClean="0"/>
              <a:t>v </a:t>
            </a:r>
            <a:r>
              <a:rPr lang="cs-CZ" sz="2400" b="1" dirty="0"/>
              <a:t>rudách zinku a stříbra</a:t>
            </a:r>
            <a:endParaRPr lang="cs-CZ" sz="2400" b="1" dirty="0">
              <a:solidFill>
                <a:prstClr val="white"/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6475939" y="5096743"/>
            <a:ext cx="2087088" cy="1594063"/>
            <a:chOff x="6475939" y="5096743"/>
            <a:chExt cx="2087088" cy="1594063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992" y="5096743"/>
              <a:ext cx="2027035" cy="155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ovéPole 45"/>
            <p:cNvSpPr txBox="1"/>
            <p:nvPr/>
          </p:nvSpPr>
          <p:spPr>
            <a:xfrm>
              <a:off x="6475939" y="6413807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Obr.14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144340" y="4767366"/>
            <a:ext cx="1391652" cy="1923440"/>
            <a:chOff x="5144340" y="4767366"/>
            <a:chExt cx="1391652" cy="1923440"/>
          </a:xfrm>
        </p:grpSpPr>
        <p:pic>
          <p:nvPicPr>
            <p:cNvPr id="1035" name="Picture 11" descr="Soubor: anglesite-11349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767366"/>
              <a:ext cx="1315920" cy="1884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ovéPole 48"/>
            <p:cNvSpPr txBox="1"/>
            <p:nvPr/>
          </p:nvSpPr>
          <p:spPr>
            <a:xfrm>
              <a:off x="5144340" y="6413807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Obr.13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660232" y="2850024"/>
            <a:ext cx="2251087" cy="2019136"/>
            <a:chOff x="6953075" y="4806464"/>
            <a:chExt cx="2002534" cy="1805556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075" y="4806464"/>
              <a:ext cx="1913954" cy="176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ovéPole 46"/>
            <p:cNvSpPr txBox="1"/>
            <p:nvPr/>
          </p:nvSpPr>
          <p:spPr>
            <a:xfrm>
              <a:off x="8146952" y="6335021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363392" y="2867694"/>
            <a:ext cx="1357448" cy="1787886"/>
            <a:chOff x="7626402" y="3371800"/>
            <a:chExt cx="1357448" cy="1787886"/>
          </a:xfrm>
        </p:grpSpPr>
        <p:pic>
          <p:nvPicPr>
            <p:cNvPr id="1032" name="Picture 8" descr="Soubor: Cerusite Les Frages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402" y="3371800"/>
              <a:ext cx="1237855" cy="1751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8175193" y="4882687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Obr.11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347864" y="2810545"/>
            <a:ext cx="1936922" cy="1414545"/>
            <a:chOff x="5471109" y="3570380"/>
            <a:chExt cx="1936922" cy="1414545"/>
          </a:xfrm>
        </p:grpSpPr>
        <p:pic>
          <p:nvPicPr>
            <p:cNvPr id="1030" name="Picture 6" descr="Soubor: cerussite, Yale Geology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574" y="3570380"/>
              <a:ext cx="1876457" cy="140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ovéPole 43"/>
            <p:cNvSpPr txBox="1"/>
            <p:nvPr/>
          </p:nvSpPr>
          <p:spPr>
            <a:xfrm>
              <a:off x="5471109" y="4707926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Obr.10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949779" y="1310562"/>
            <a:ext cx="1900752" cy="1442882"/>
            <a:chOff x="3708388" y="2967091"/>
            <a:chExt cx="1900752" cy="1442882"/>
          </a:xfrm>
        </p:grpSpPr>
        <p:pic>
          <p:nvPicPr>
            <p:cNvPr id="1028" name="Picture 4" descr="Soubor: Cerussite09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388" y="2967091"/>
              <a:ext cx="1762721" cy="1442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4800483" y="2967091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Obr.9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788024" y="936204"/>
            <a:ext cx="1971934" cy="1817240"/>
            <a:chOff x="4865348" y="1412874"/>
            <a:chExt cx="2843189" cy="2189759"/>
          </a:xfrm>
        </p:grpSpPr>
        <p:pic>
          <p:nvPicPr>
            <p:cNvPr id="1026" name="Picture 2" descr="Soubor: galenit 4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348" y="1412874"/>
              <a:ext cx="2840471" cy="2189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ovéPole 41"/>
            <p:cNvSpPr txBox="1"/>
            <p:nvPr/>
          </p:nvSpPr>
          <p:spPr>
            <a:xfrm>
              <a:off x="6734163" y="1423165"/>
              <a:ext cx="974374" cy="333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98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19" grpId="0" animBg="1"/>
      <p:bldP spid="20" grpId="0" animBg="1"/>
      <p:bldP spid="21" grpId="0"/>
      <p:bldP spid="26" grpId="0"/>
      <p:bldP spid="29" grpId="0"/>
      <p:bldP spid="31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692696"/>
            <a:ext cx="9144000" cy="6135688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963885"/>
            <a:ext cx="432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569765"/>
            <a:ext cx="842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smtClean="0">
                <a:solidFill>
                  <a:prstClr val="black"/>
                </a:solidFill>
              </a:rPr>
              <a:t>Vyrábí se z galenitu - sulfid </a:t>
            </a:r>
            <a:r>
              <a:rPr lang="cs-CZ" sz="2400" b="1" dirty="0" err="1" smtClean="0">
                <a:solidFill>
                  <a:prstClr val="black"/>
                </a:solidFill>
              </a:rPr>
              <a:t>PbS</a:t>
            </a:r>
            <a:r>
              <a:rPr lang="cs-CZ" sz="2400" b="1" dirty="0" smtClean="0">
                <a:solidFill>
                  <a:prstClr val="black"/>
                </a:solidFill>
              </a:rPr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6024" y="2874868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Flotace je </a:t>
            </a:r>
            <a:r>
              <a:rPr lang="cs-CZ" sz="2400" b="1" dirty="0" smtClean="0"/>
              <a:t>způsob </a:t>
            </a:r>
            <a:r>
              <a:rPr lang="cs-CZ" sz="2400" b="1" dirty="0"/>
              <a:t>třídění jemného </a:t>
            </a:r>
            <a:r>
              <a:rPr lang="cs-CZ" sz="2400" b="1" dirty="0" smtClean="0"/>
              <a:t>materiálu,</a:t>
            </a:r>
            <a:br>
              <a:rPr lang="cs-CZ" sz="2400" b="1" dirty="0" smtClean="0"/>
            </a:br>
            <a:r>
              <a:rPr lang="cs-CZ" sz="2400" b="1" dirty="0" smtClean="0"/>
              <a:t>o </a:t>
            </a:r>
            <a:r>
              <a:rPr lang="cs-CZ" sz="2400" b="1" dirty="0"/>
              <a:t>různém složení ve vzduchu či ve vodě. 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3" y="2043871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</a:t>
            </a:r>
            <a:r>
              <a:rPr lang="cs-CZ" sz="2400" b="1" dirty="0" smtClean="0"/>
              <a:t>Hornina je jemně </a:t>
            </a:r>
            <a:r>
              <a:rPr lang="cs-CZ" sz="2400" b="1" dirty="0"/>
              <a:t>namleta a flotací oddělena složka s vysokým zastoupením kovu.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42759" y="4516888"/>
            <a:ext cx="456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2PbS </a:t>
            </a:r>
            <a:r>
              <a:rPr lang="cs-CZ" sz="2400" b="1" dirty="0"/>
              <a:t>+ </a:t>
            </a:r>
            <a:r>
              <a:rPr lang="cs-CZ" sz="2400" b="1" dirty="0" smtClean="0"/>
              <a:t>3O</a:t>
            </a:r>
            <a:r>
              <a:rPr lang="cs-CZ" sz="2400" b="1" baseline="-25000" dirty="0" smtClean="0"/>
              <a:t>2</a:t>
            </a:r>
            <a:r>
              <a:rPr lang="cs-CZ" sz="2400" b="1" dirty="0"/>
              <a:t> → </a:t>
            </a:r>
            <a:r>
              <a:rPr lang="cs-CZ" sz="2400" b="1" dirty="0" smtClean="0"/>
              <a:t>2PbO </a:t>
            </a:r>
            <a:r>
              <a:rPr lang="cs-CZ" sz="2400" b="1" dirty="0"/>
              <a:t>+ </a:t>
            </a:r>
            <a:r>
              <a:rPr lang="cs-CZ" sz="2400" b="1" dirty="0" smtClean="0"/>
              <a:t>2SO</a:t>
            </a:r>
            <a:r>
              <a:rPr lang="cs-CZ" sz="2400" b="1" baseline="-25000" dirty="0" smtClean="0"/>
              <a:t>2</a:t>
            </a:r>
            <a:r>
              <a:rPr lang="cs-CZ" sz="2400" b="1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16024" y="4978553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/>
              <a:t>Kovové olovo se pak z praženého koncentrátu rud získává běžnou žárovou redukcí elementárním uhlíkem (obvykle koks).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42759" y="6225089"/>
            <a:ext cx="362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 err="1"/>
              <a:t>PbO</a:t>
            </a:r>
            <a:r>
              <a:rPr lang="cs-CZ" sz="2400" b="1" dirty="0"/>
              <a:t> + C → </a:t>
            </a:r>
            <a:r>
              <a:rPr lang="cs-CZ" sz="2400" b="1" dirty="0" err="1"/>
              <a:t>Pb</a:t>
            </a:r>
            <a:r>
              <a:rPr lang="cs-CZ" sz="2400" b="1" dirty="0"/>
              <a:t> + CO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3" y="3685891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 Následuje pražení rudy, které převede přítomné sulfidy olova na oxidy. 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12" grpId="0"/>
      <p:bldP spid="15" grpId="0"/>
      <p:bldP spid="17" grpId="0"/>
      <p:bldP spid="18" grpId="0"/>
      <p:bldP spid="1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6859687" y="2640318"/>
            <a:ext cx="1858608" cy="2917663"/>
            <a:chOff x="6859687" y="2640318"/>
            <a:chExt cx="1858608" cy="2917663"/>
          </a:xfrm>
        </p:grpSpPr>
        <p:pic>
          <p:nvPicPr>
            <p:cNvPr id="2052" name="Picture 4" descr="Soubor: Vitráže Quarrie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008" y="2640318"/>
              <a:ext cx="1182287" cy="2917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6859687" y="2646348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Obr.18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3049207" y="2613105"/>
            <a:ext cx="3267554" cy="2113724"/>
            <a:chOff x="3049207" y="2613105"/>
            <a:chExt cx="3267554" cy="211372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207" y="2613105"/>
              <a:ext cx="2530906" cy="211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5508104" y="4425261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Obr.19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67347" y="2645844"/>
            <a:ext cx="2293726" cy="2094346"/>
            <a:chOff x="467347" y="2645844"/>
            <a:chExt cx="2293726" cy="2094346"/>
          </a:xfrm>
        </p:grpSpPr>
        <p:sp>
          <p:nvSpPr>
            <p:cNvPr id="16" name="TextovéPole 15"/>
            <p:cNvSpPr txBox="1"/>
            <p:nvPr/>
          </p:nvSpPr>
          <p:spPr>
            <a:xfrm>
              <a:off x="1952416" y="2645844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2050" name="Picture 2" descr="Soubor: Canterbury Cathedral 012 zobrazení okna předních a suppor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47" y="2645844"/>
              <a:ext cx="1570759" cy="209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Skupina 9"/>
          <p:cNvGrpSpPr/>
          <p:nvPr/>
        </p:nvGrpSpPr>
        <p:grpSpPr>
          <a:xfrm>
            <a:off x="7234682" y="78823"/>
            <a:ext cx="1483614" cy="1310880"/>
            <a:chOff x="6933355" y="133963"/>
            <a:chExt cx="2086267" cy="1933607"/>
          </a:xfrm>
        </p:grpSpPr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355" y="133963"/>
              <a:ext cx="2086267" cy="1786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6933356" y="1658984"/>
              <a:ext cx="1043134" cy="40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895784" y="54132"/>
            <a:ext cx="1727799" cy="1321494"/>
            <a:chOff x="4572393" y="133964"/>
            <a:chExt cx="2160241" cy="2260620"/>
          </a:xfrm>
        </p:grpSpPr>
        <p:pic>
          <p:nvPicPr>
            <p:cNvPr id="21" name="Picture 4" descr="Soubor:Photo-CarBattery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394" y="133964"/>
              <a:ext cx="2160240" cy="206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4572393" y="1920734"/>
              <a:ext cx="1080120" cy="473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Obr.15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898" y="764704"/>
            <a:ext cx="4392487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/>
              <a:t>elektrické akumulátory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8293" y="1412776"/>
            <a:ext cx="7633719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S</a:t>
            </a:r>
            <a:r>
              <a:rPr lang="cs-CZ" dirty="0" smtClean="0"/>
              <a:t>taré katedrály </a:t>
            </a:r>
            <a:r>
              <a:rPr lang="cs-CZ" dirty="0"/>
              <a:t>a </a:t>
            </a:r>
            <a:r>
              <a:rPr lang="cs-CZ" dirty="0" smtClean="0"/>
              <a:t>středověké hrady – </a:t>
            </a:r>
            <a:r>
              <a:rPr lang="cs-CZ" dirty="0" smtClean="0"/>
              <a:t>okna</a:t>
            </a:r>
            <a:br>
              <a:rPr lang="cs-CZ" dirty="0" smtClean="0"/>
            </a:br>
            <a:r>
              <a:rPr lang="cs-CZ" dirty="0" smtClean="0"/>
              <a:t>se </a:t>
            </a:r>
            <a:r>
              <a:rPr lang="cs-CZ" dirty="0"/>
              <a:t>zhotovovala z malých skleněných tabulek, zalévaných k sobě roztaveným </a:t>
            </a:r>
            <a:r>
              <a:rPr lang="cs-CZ" dirty="0" smtClean="0"/>
              <a:t>olovem.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21414" y="5613047"/>
            <a:ext cx="8784188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/>
              <a:t>Velkoobjemové nádoby </a:t>
            </a:r>
            <a:r>
              <a:rPr lang="cs-CZ" dirty="0"/>
              <a:t>na uchovávání koncentrované kyseliny </a:t>
            </a:r>
            <a:r>
              <a:rPr lang="cs-CZ" dirty="0" smtClean="0"/>
              <a:t>sírové –</a:t>
            </a:r>
            <a:r>
              <a:rPr lang="cs-CZ" dirty="0"/>
              <a:t> </a:t>
            </a:r>
            <a:r>
              <a:rPr lang="cs-CZ" dirty="0" err="1" smtClean="0"/>
              <a:t>Pb</a:t>
            </a:r>
            <a:r>
              <a:rPr lang="cs-CZ" dirty="0" smtClean="0"/>
              <a:t> slouží </a:t>
            </a:r>
            <a:r>
              <a:rPr lang="cs-CZ" dirty="0"/>
              <a:t>pouze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 </a:t>
            </a:r>
            <a:r>
              <a:rPr lang="cs-CZ" dirty="0"/>
              <a:t>pokrytí vnitřních stěn ocelových </a:t>
            </a:r>
            <a:r>
              <a:rPr lang="cs-CZ" dirty="0" smtClean="0"/>
              <a:t>nádrží.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71455" y="4740190"/>
            <a:ext cx="7229786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 </a:t>
            </a:r>
            <a:r>
              <a:rPr lang="cs-CZ" dirty="0" smtClean="0"/>
              <a:t>Ochrana </a:t>
            </a:r>
            <a:r>
              <a:rPr lang="cs-CZ" dirty="0"/>
              <a:t>na </a:t>
            </a:r>
            <a:r>
              <a:rPr lang="cs-CZ" dirty="0" smtClean="0"/>
              <a:t>pracovištích kde se </a:t>
            </a:r>
            <a:r>
              <a:rPr lang="cs-CZ" dirty="0" smtClean="0"/>
              <a:t>pracuje</a:t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 smtClean="0"/>
              <a:t>rentgenovým zářením</a:t>
            </a:r>
            <a:r>
              <a:rPr lang="cs-CZ" dirty="0"/>
              <a:t> a gama </a:t>
            </a:r>
            <a:r>
              <a:rPr lang="cs-CZ" dirty="0" smtClean="0"/>
              <a:t>paprsky.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2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4" grpId="0" animBg="1"/>
      <p:bldP spid="22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4445488" y="4698183"/>
            <a:ext cx="3717298" cy="1195156"/>
            <a:chOff x="4445488" y="4698183"/>
            <a:chExt cx="3717298" cy="1195156"/>
          </a:xfrm>
        </p:grpSpPr>
        <p:pic>
          <p:nvPicPr>
            <p:cNvPr id="3081" name="Picture 9" descr="Soubor: Shotgun-shot-sekvence-1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488" y="4698183"/>
              <a:ext cx="3635410" cy="1181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ovéPole 26"/>
            <p:cNvSpPr txBox="1"/>
            <p:nvPr/>
          </p:nvSpPr>
          <p:spPr>
            <a:xfrm>
              <a:off x="7354129" y="5616340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Obr.24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107898" y="4674041"/>
            <a:ext cx="3850382" cy="1219974"/>
            <a:chOff x="649807" y="4701337"/>
            <a:chExt cx="3850382" cy="121997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07" y="4701337"/>
              <a:ext cx="3850382" cy="121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ovéPole 18"/>
            <p:cNvSpPr txBox="1"/>
            <p:nvPr/>
          </p:nvSpPr>
          <p:spPr>
            <a:xfrm>
              <a:off x="649807" y="4711831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6810697" y="-1"/>
            <a:ext cx="1623526" cy="2954663"/>
            <a:chOff x="6810697" y="-1"/>
            <a:chExt cx="1623526" cy="295466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697" y="-1"/>
              <a:ext cx="1623526" cy="295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ovéPole 12"/>
            <p:cNvSpPr txBox="1"/>
            <p:nvPr/>
          </p:nvSpPr>
          <p:spPr>
            <a:xfrm>
              <a:off x="6810697" y="1"/>
              <a:ext cx="811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Obr.20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715694" y="994792"/>
            <a:ext cx="1095001" cy="1959871"/>
            <a:chOff x="5715696" y="1697729"/>
            <a:chExt cx="1095001" cy="195987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696" y="1954762"/>
              <a:ext cx="1095001" cy="170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5858867" y="1697729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93955" y="3473712"/>
            <a:ext cx="8928204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  </a:t>
            </a:r>
            <a:r>
              <a:rPr lang="cs-CZ" dirty="0" smtClean="0"/>
              <a:t>Náboje </a:t>
            </a:r>
            <a:r>
              <a:rPr lang="cs-CZ" dirty="0"/>
              <a:t>do </a:t>
            </a:r>
            <a:r>
              <a:rPr lang="cs-CZ" dirty="0" smtClean="0"/>
              <a:t>palných </a:t>
            </a:r>
            <a:r>
              <a:rPr lang="cs-CZ" dirty="0"/>
              <a:t>zbraní (pistole, revolvery, pušky, samopaly) se </a:t>
            </a:r>
            <a:r>
              <a:rPr lang="cs-CZ" dirty="0" smtClean="0"/>
              <a:t>skládají </a:t>
            </a:r>
            <a:r>
              <a:rPr lang="cs-CZ" dirty="0"/>
              <a:t>z olověného jádra, </a:t>
            </a:r>
            <a:r>
              <a:rPr lang="cs-CZ" dirty="0" smtClean="0"/>
              <a:t>které</a:t>
            </a:r>
            <a:br>
              <a:rPr lang="cs-CZ" dirty="0" smtClean="0"/>
            </a:br>
            <a:r>
              <a:rPr lang="cs-CZ" dirty="0" smtClean="0"/>
              <a:t>je </a:t>
            </a:r>
            <a:r>
              <a:rPr lang="cs-CZ" dirty="0"/>
              <a:t>kryto ocelovým nebo měděným </a:t>
            </a:r>
            <a:r>
              <a:rPr lang="cs-CZ" dirty="0" smtClean="0"/>
              <a:t>pláštěm.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7444326" y="4047161"/>
            <a:ext cx="1509830" cy="1038023"/>
            <a:chOff x="7444326" y="4047161"/>
            <a:chExt cx="1509830" cy="1038023"/>
          </a:xfrm>
        </p:grpSpPr>
        <p:pic>
          <p:nvPicPr>
            <p:cNvPr id="3079" name="Picture 7" descr="Soubor: Fiocchi guma buckshot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4326" y="4282136"/>
              <a:ext cx="1480379" cy="80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8145499" y="4047161"/>
              <a:ext cx="808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Obr.23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44624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898" y="556680"/>
            <a:ext cx="5607798" cy="2308324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 smtClean="0"/>
              <a:t>Olovnaté </a:t>
            </a:r>
            <a:r>
              <a:rPr lang="cs-CZ" dirty="0"/>
              <a:t>sklo je prakticky výhradní surovinou pro výrobu skleněných lustrů i řady dekorativních skleněných předmětů (vázy, popelníky, </a:t>
            </a:r>
            <a:r>
              <a:rPr lang="cs-CZ" dirty="0" smtClean="0"/>
              <a:t>těžítka …).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8293" y="2996952"/>
            <a:ext cx="309555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výroba</a:t>
            </a:r>
            <a:r>
              <a:rPr lang="cs-CZ" dirty="0"/>
              <a:t> střeliva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7898" y="5910371"/>
            <a:ext cx="8784582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 Střelivo pro brokové zbraně tvoří obvykle </a:t>
            </a:r>
            <a:r>
              <a:rPr lang="cs-CZ" dirty="0" smtClean="0"/>
              <a:t>broky</a:t>
            </a:r>
            <a:br>
              <a:rPr lang="cs-CZ" dirty="0" smtClean="0"/>
            </a:br>
            <a:r>
              <a:rPr lang="cs-CZ" dirty="0" smtClean="0"/>
              <a:t>z </a:t>
            </a:r>
            <a:r>
              <a:rPr lang="cs-CZ" dirty="0"/>
              <a:t>čistého </a:t>
            </a:r>
            <a:r>
              <a:rPr lang="cs-CZ" dirty="0" smtClean="0"/>
              <a:t>olova (popř. slitina </a:t>
            </a:r>
            <a:r>
              <a:rPr lang="cs-CZ" dirty="0" err="1" smtClean="0"/>
              <a:t>PbSb</a:t>
            </a:r>
            <a:r>
              <a:rPr lang="cs-CZ" dirty="0" smtClean="0"/>
              <a:t>).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3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3" grpId="0" animBg="1"/>
      <p:bldP spid="7" grpId="0" animBg="1"/>
      <p:bldP spid="14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Olovo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13Olovo</Template>
  <TotalTime>1554</TotalTime>
  <Words>371</Words>
  <Application>Microsoft Office PowerPoint</Application>
  <PresentationFormat>Předvádění na obrazovce (4:3)</PresentationFormat>
  <Paragraphs>166</Paragraphs>
  <Slides>14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13Olovo</vt:lpstr>
      <vt:lpstr>1_Tok</vt:lpstr>
      <vt:lpstr>Tok</vt:lpstr>
      <vt:lpstr>Prezentace aplikace PowerPoint</vt:lpstr>
      <vt:lpstr>OLOVO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Olovo</dc:title>
  <dc:creator>Lenovo</dc:creator>
  <cp:lastModifiedBy>Lenovo</cp:lastModifiedBy>
  <cp:revision>75</cp:revision>
  <dcterms:created xsi:type="dcterms:W3CDTF">2013-05-01T16:21:55Z</dcterms:created>
  <dcterms:modified xsi:type="dcterms:W3CDTF">2013-06-17T08:23:25Z</dcterms:modified>
</cp:coreProperties>
</file>