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1" r:id="rId6"/>
    <p:sldId id="262" r:id="rId7"/>
    <p:sldId id="263" r:id="rId8"/>
    <p:sldId id="264" r:id="rId9"/>
    <p:sldId id="260"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D2AEAD13-235C-4B05-A362-34AF5557D18B}"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A978E5D8-CFB4-4D9B-B01D-CAF223F1AFFC}" type="slidenum">
              <a:rPr lang="en-US" smtClean="0"/>
              <a:t>‹#›</a:t>
            </a:fld>
            <a:endParaRPr lang="en-US" dirty="0"/>
          </a:p>
        </p:txBody>
      </p:sp>
    </p:spTree>
    <p:extLst>
      <p:ext uri="{BB962C8B-B14F-4D97-AF65-F5344CB8AC3E}">
        <p14:creationId xmlns:p14="http://schemas.microsoft.com/office/powerpoint/2010/main" val="3512841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D2AEAD13-235C-4B05-A362-34AF5557D18B}"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A978E5D8-CFB4-4D9B-B01D-CAF223F1AFFC}" type="slidenum">
              <a:rPr lang="en-US" smtClean="0"/>
              <a:t>‹#›</a:t>
            </a:fld>
            <a:endParaRPr lang="en-US" dirty="0"/>
          </a:p>
        </p:txBody>
      </p:sp>
    </p:spTree>
    <p:extLst>
      <p:ext uri="{BB962C8B-B14F-4D97-AF65-F5344CB8AC3E}">
        <p14:creationId xmlns:p14="http://schemas.microsoft.com/office/powerpoint/2010/main" val="620557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D2AEAD13-235C-4B05-A362-34AF5557D18B}"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A978E5D8-CFB4-4D9B-B01D-CAF223F1AFFC}" type="slidenum">
              <a:rPr lang="en-US" smtClean="0"/>
              <a:t>‹#›</a:t>
            </a:fld>
            <a:endParaRPr lang="en-US" dirty="0"/>
          </a:p>
        </p:txBody>
      </p:sp>
    </p:spTree>
    <p:extLst>
      <p:ext uri="{BB962C8B-B14F-4D97-AF65-F5344CB8AC3E}">
        <p14:creationId xmlns:p14="http://schemas.microsoft.com/office/powerpoint/2010/main" val="2080850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D2AEAD13-235C-4B05-A362-34AF5557D18B}"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A978E5D8-CFB4-4D9B-B01D-CAF223F1AFFC}" type="slidenum">
              <a:rPr lang="en-US" smtClean="0"/>
              <a:t>‹#›</a:t>
            </a:fld>
            <a:endParaRPr lang="en-US" dirty="0"/>
          </a:p>
        </p:txBody>
      </p:sp>
    </p:spTree>
    <p:extLst>
      <p:ext uri="{BB962C8B-B14F-4D97-AF65-F5344CB8AC3E}">
        <p14:creationId xmlns:p14="http://schemas.microsoft.com/office/powerpoint/2010/main" val="854141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D2AEAD13-235C-4B05-A362-34AF5557D18B}"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A978E5D8-CFB4-4D9B-B01D-CAF223F1AFFC}" type="slidenum">
              <a:rPr lang="en-US" smtClean="0"/>
              <a:t>‹#›</a:t>
            </a:fld>
            <a:endParaRPr lang="en-US" dirty="0"/>
          </a:p>
        </p:txBody>
      </p:sp>
    </p:spTree>
    <p:extLst>
      <p:ext uri="{BB962C8B-B14F-4D97-AF65-F5344CB8AC3E}">
        <p14:creationId xmlns:p14="http://schemas.microsoft.com/office/powerpoint/2010/main" val="4266948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D2AEAD13-235C-4B05-A362-34AF5557D18B}"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A978E5D8-CFB4-4D9B-B01D-CAF223F1AFFC}" type="slidenum">
              <a:rPr lang="en-US" smtClean="0"/>
              <a:t>‹#›</a:t>
            </a:fld>
            <a:endParaRPr lang="en-US" dirty="0"/>
          </a:p>
        </p:txBody>
      </p:sp>
    </p:spTree>
    <p:extLst>
      <p:ext uri="{BB962C8B-B14F-4D97-AF65-F5344CB8AC3E}">
        <p14:creationId xmlns:p14="http://schemas.microsoft.com/office/powerpoint/2010/main" val="3616478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D2AEAD13-235C-4B05-A362-34AF5557D18B}" type="datetimeFigureOut">
              <a:rPr lang="en-US" smtClean="0"/>
              <a:t>11/14/2013</a:t>
            </a:fld>
            <a:endParaRPr lang="en-US" dirty="0"/>
          </a:p>
        </p:txBody>
      </p:sp>
      <p:sp>
        <p:nvSpPr>
          <p:cNvPr id="8" name="Zástupný symbol pro zápatí 7"/>
          <p:cNvSpPr>
            <a:spLocks noGrp="1"/>
          </p:cNvSpPr>
          <p:nvPr>
            <p:ph type="ftr" sz="quarter" idx="11"/>
          </p:nvPr>
        </p:nvSpPr>
        <p:spPr/>
        <p:txBody>
          <a:bodyPr/>
          <a:lstStyle/>
          <a:p>
            <a:endParaRPr lang="en-US" dirty="0"/>
          </a:p>
        </p:txBody>
      </p:sp>
      <p:sp>
        <p:nvSpPr>
          <p:cNvPr id="9" name="Zástupný symbol pro číslo snímku 8"/>
          <p:cNvSpPr>
            <a:spLocks noGrp="1"/>
          </p:cNvSpPr>
          <p:nvPr>
            <p:ph type="sldNum" sz="quarter" idx="12"/>
          </p:nvPr>
        </p:nvSpPr>
        <p:spPr/>
        <p:txBody>
          <a:bodyPr/>
          <a:lstStyle/>
          <a:p>
            <a:fld id="{A978E5D8-CFB4-4D9B-B01D-CAF223F1AFFC}" type="slidenum">
              <a:rPr lang="en-US" smtClean="0"/>
              <a:t>‹#›</a:t>
            </a:fld>
            <a:endParaRPr lang="en-US" dirty="0"/>
          </a:p>
        </p:txBody>
      </p:sp>
    </p:spTree>
    <p:extLst>
      <p:ext uri="{BB962C8B-B14F-4D97-AF65-F5344CB8AC3E}">
        <p14:creationId xmlns:p14="http://schemas.microsoft.com/office/powerpoint/2010/main" val="1930604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D2AEAD13-235C-4B05-A362-34AF5557D18B}" type="datetimeFigureOut">
              <a:rPr lang="en-US" smtClean="0"/>
              <a:t>11/14/2013</a:t>
            </a:fld>
            <a:endParaRPr lang="en-US" dirty="0"/>
          </a:p>
        </p:txBody>
      </p:sp>
      <p:sp>
        <p:nvSpPr>
          <p:cNvPr id="4" name="Zástupný symbol pro zápatí 3"/>
          <p:cNvSpPr>
            <a:spLocks noGrp="1"/>
          </p:cNvSpPr>
          <p:nvPr>
            <p:ph type="ftr" sz="quarter" idx="11"/>
          </p:nvPr>
        </p:nvSpPr>
        <p:spPr/>
        <p:txBody>
          <a:bodyPr/>
          <a:lstStyle/>
          <a:p>
            <a:endParaRPr lang="en-US" dirty="0"/>
          </a:p>
        </p:txBody>
      </p:sp>
      <p:sp>
        <p:nvSpPr>
          <p:cNvPr id="5" name="Zástupný symbol pro číslo snímku 4"/>
          <p:cNvSpPr>
            <a:spLocks noGrp="1"/>
          </p:cNvSpPr>
          <p:nvPr>
            <p:ph type="sldNum" sz="quarter" idx="12"/>
          </p:nvPr>
        </p:nvSpPr>
        <p:spPr/>
        <p:txBody>
          <a:bodyPr/>
          <a:lstStyle/>
          <a:p>
            <a:fld id="{A978E5D8-CFB4-4D9B-B01D-CAF223F1AFFC}" type="slidenum">
              <a:rPr lang="en-US" smtClean="0"/>
              <a:t>‹#›</a:t>
            </a:fld>
            <a:endParaRPr lang="en-US" dirty="0"/>
          </a:p>
        </p:txBody>
      </p:sp>
    </p:spTree>
    <p:extLst>
      <p:ext uri="{BB962C8B-B14F-4D97-AF65-F5344CB8AC3E}">
        <p14:creationId xmlns:p14="http://schemas.microsoft.com/office/powerpoint/2010/main" val="29898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2AEAD13-235C-4B05-A362-34AF5557D18B}" type="datetimeFigureOut">
              <a:rPr lang="en-US" smtClean="0"/>
              <a:t>11/14/2013</a:t>
            </a:fld>
            <a:endParaRPr lang="en-US" dirty="0"/>
          </a:p>
        </p:txBody>
      </p:sp>
      <p:sp>
        <p:nvSpPr>
          <p:cNvPr id="3" name="Zástupný symbol pro zápatí 2"/>
          <p:cNvSpPr>
            <a:spLocks noGrp="1"/>
          </p:cNvSpPr>
          <p:nvPr>
            <p:ph type="ftr" sz="quarter" idx="11"/>
          </p:nvPr>
        </p:nvSpPr>
        <p:spPr/>
        <p:txBody>
          <a:bodyPr/>
          <a:lstStyle/>
          <a:p>
            <a:endParaRPr lang="en-US" dirty="0"/>
          </a:p>
        </p:txBody>
      </p:sp>
      <p:sp>
        <p:nvSpPr>
          <p:cNvPr id="4" name="Zástupný symbol pro číslo snímku 3"/>
          <p:cNvSpPr>
            <a:spLocks noGrp="1"/>
          </p:cNvSpPr>
          <p:nvPr>
            <p:ph type="sldNum" sz="quarter" idx="12"/>
          </p:nvPr>
        </p:nvSpPr>
        <p:spPr/>
        <p:txBody>
          <a:bodyPr/>
          <a:lstStyle/>
          <a:p>
            <a:fld id="{A978E5D8-CFB4-4D9B-B01D-CAF223F1AFFC}" type="slidenum">
              <a:rPr lang="en-US" smtClean="0"/>
              <a:t>‹#›</a:t>
            </a:fld>
            <a:endParaRPr lang="en-US" dirty="0"/>
          </a:p>
        </p:txBody>
      </p:sp>
    </p:spTree>
    <p:extLst>
      <p:ext uri="{BB962C8B-B14F-4D97-AF65-F5344CB8AC3E}">
        <p14:creationId xmlns:p14="http://schemas.microsoft.com/office/powerpoint/2010/main" val="1927903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2AEAD13-235C-4B05-A362-34AF5557D18B}"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A978E5D8-CFB4-4D9B-B01D-CAF223F1AFFC}" type="slidenum">
              <a:rPr lang="en-US" smtClean="0"/>
              <a:t>‹#›</a:t>
            </a:fld>
            <a:endParaRPr lang="en-US" dirty="0"/>
          </a:p>
        </p:txBody>
      </p:sp>
    </p:spTree>
    <p:extLst>
      <p:ext uri="{BB962C8B-B14F-4D97-AF65-F5344CB8AC3E}">
        <p14:creationId xmlns:p14="http://schemas.microsoft.com/office/powerpoint/2010/main" val="1731342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D2AEAD13-235C-4B05-A362-34AF5557D18B}"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A978E5D8-CFB4-4D9B-B01D-CAF223F1AFFC}" type="slidenum">
              <a:rPr lang="en-US" smtClean="0"/>
              <a:t>‹#›</a:t>
            </a:fld>
            <a:endParaRPr lang="en-US" dirty="0"/>
          </a:p>
        </p:txBody>
      </p:sp>
    </p:spTree>
    <p:extLst>
      <p:ext uri="{BB962C8B-B14F-4D97-AF65-F5344CB8AC3E}">
        <p14:creationId xmlns:p14="http://schemas.microsoft.com/office/powerpoint/2010/main" val="4287389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AEAD13-235C-4B05-A362-34AF5557D18B}" type="datetimeFigureOut">
              <a:rPr lang="en-US" smtClean="0"/>
              <a:t>11/14/2013</a:t>
            </a:fld>
            <a:endParaRPr lang="en-US"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78E5D8-CFB4-4D9B-B01D-CAF223F1AFFC}" type="slidenum">
              <a:rPr lang="en-US" smtClean="0"/>
              <a:t>‹#›</a:t>
            </a:fld>
            <a:endParaRPr lang="en-US" dirty="0"/>
          </a:p>
        </p:txBody>
      </p:sp>
    </p:spTree>
    <p:extLst>
      <p:ext uri="{BB962C8B-B14F-4D97-AF65-F5344CB8AC3E}">
        <p14:creationId xmlns:p14="http://schemas.microsoft.com/office/powerpoint/2010/main" val="2759247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en.wikipedia.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File:Penicillium_Spp..jpg" TargetMode="External"/><Relationship Id="rId2" Type="http://schemas.openxmlformats.org/officeDocument/2006/relationships/hyperlink" Target="http://en.wikipedia.org/wiki/File:Four_3-day_old_Aspergillus_colonies_on_a_Petri_dish.p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pPr marL="0" indent="0">
              <a:buNone/>
            </a:pPr>
            <a:r>
              <a:rPr lang="cs-CZ" sz="1400" dirty="0" smtClean="0"/>
              <a:t>Jméno autora: 	Mgr. Mária Filipová</a:t>
            </a:r>
          </a:p>
          <a:p>
            <a:pPr marL="0" indent="0">
              <a:buNone/>
            </a:pPr>
            <a:r>
              <a:rPr lang="cs-CZ" sz="1400" dirty="0" smtClean="0"/>
              <a:t>Datum vytvoření:	</a:t>
            </a:r>
            <a:r>
              <a:rPr lang="cs-CZ" sz="1400" dirty="0" smtClean="0"/>
              <a:t>1</a:t>
            </a:r>
            <a:r>
              <a:rPr lang="en-US" sz="1400" dirty="0" smtClean="0"/>
              <a:t>6</a:t>
            </a:r>
            <a:r>
              <a:rPr lang="cs-CZ" sz="1400" dirty="0" smtClean="0"/>
              <a:t>. </a:t>
            </a:r>
            <a:r>
              <a:rPr lang="cs-CZ" sz="1400" dirty="0" smtClean="0"/>
              <a:t>09. 2013</a:t>
            </a:r>
          </a:p>
          <a:p>
            <a:pPr marL="0" indent="0">
              <a:buNone/>
            </a:pPr>
            <a:r>
              <a:rPr lang="cs-CZ" sz="1400" dirty="0" smtClean="0"/>
              <a:t>Číslo </a:t>
            </a:r>
            <a:r>
              <a:rPr lang="cs-CZ" sz="1400" dirty="0" err="1"/>
              <a:t>DUMu</a:t>
            </a:r>
            <a:r>
              <a:rPr lang="cs-CZ" sz="1400" dirty="0"/>
              <a:t>: 	</a:t>
            </a:r>
            <a:r>
              <a:rPr lang="cs-CZ" sz="1400" dirty="0" smtClean="0"/>
              <a:t>VY_32_INOVACE_13_AJ_FT</a:t>
            </a:r>
            <a:endParaRPr lang="cs-CZ" sz="1400" dirty="0"/>
          </a:p>
          <a:p>
            <a:pPr marL="0" indent="0">
              <a:buNone/>
            </a:pPr>
            <a:endParaRPr lang="cs-CZ" sz="1400" dirty="0" smtClean="0"/>
          </a:p>
          <a:p>
            <a:pPr marL="0" indent="0">
              <a:buNone/>
            </a:pPr>
            <a:r>
              <a:rPr lang="cs-CZ" sz="1400" dirty="0" smtClean="0"/>
              <a:t>Ročník:                	1. – 4. ročník </a:t>
            </a:r>
          </a:p>
          <a:p>
            <a:pPr marL="0" indent="0">
              <a:buNone/>
            </a:pPr>
            <a:r>
              <a:rPr lang="cs-CZ" sz="1400" dirty="0" smtClean="0"/>
              <a:t>Vzdělávací oblast:	Jazyk a jazyková komunikace</a:t>
            </a:r>
          </a:p>
          <a:p>
            <a:pPr marL="0" indent="0">
              <a:buNone/>
            </a:pPr>
            <a:r>
              <a:rPr lang="cs-CZ" sz="1400" dirty="0" smtClean="0"/>
              <a:t>Vzdělávací obor:     	Anglický jazyk</a:t>
            </a:r>
          </a:p>
          <a:p>
            <a:pPr marL="0" indent="0">
              <a:buNone/>
            </a:pPr>
            <a:r>
              <a:rPr lang="cs-CZ" sz="1400" dirty="0" smtClean="0"/>
              <a:t>Tematický okruh:  	odborná slovní zásoba a témata pro studenty oboru  Aplikovaná chemie</a:t>
            </a:r>
          </a:p>
          <a:p>
            <a:pPr marL="0" indent="0">
              <a:buNone/>
            </a:pPr>
            <a:r>
              <a:rPr lang="cs-CZ" sz="1400" dirty="0" smtClean="0"/>
              <a:t>Téma:		</a:t>
            </a:r>
            <a:r>
              <a:rPr lang="cs-CZ" sz="1400" dirty="0" err="1" smtClean="0"/>
              <a:t>Fungi</a:t>
            </a:r>
            <a:r>
              <a:rPr lang="cs-CZ" sz="1400" dirty="0" smtClean="0"/>
              <a:t> and </a:t>
            </a:r>
            <a:r>
              <a:rPr lang="cs-CZ" sz="1400" dirty="0" err="1" smtClean="0"/>
              <a:t>mold</a:t>
            </a:r>
            <a:r>
              <a:rPr lang="en-US" sz="1400" dirty="0"/>
              <a:t> </a:t>
            </a:r>
            <a:r>
              <a:rPr lang="en-US" sz="1400" dirty="0" smtClean="0"/>
              <a:t>– Aspergillum, Penicillium</a:t>
            </a:r>
            <a:endParaRPr lang="cs-CZ" sz="1400" dirty="0" smtClean="0"/>
          </a:p>
          <a:p>
            <a:pPr marL="0" indent="0">
              <a:buNone/>
            </a:pPr>
            <a:r>
              <a:rPr lang="cs-CZ" sz="1400" dirty="0" smtClean="0"/>
              <a:t>Klíčová slova:       	Penicillium, </a:t>
            </a:r>
            <a:r>
              <a:rPr lang="cs-CZ" sz="1400" dirty="0" err="1" smtClean="0"/>
              <a:t>Aspergilum</a:t>
            </a:r>
            <a:r>
              <a:rPr lang="cs-CZ" sz="1400" dirty="0" smtClean="0"/>
              <a:t>, </a:t>
            </a:r>
            <a:r>
              <a:rPr lang="cs-CZ" sz="1400" dirty="0" err="1" smtClean="0"/>
              <a:t>fungi</a:t>
            </a:r>
            <a:r>
              <a:rPr lang="cs-CZ" sz="1400" dirty="0" smtClean="0"/>
              <a:t>, </a:t>
            </a:r>
            <a:r>
              <a:rPr lang="cs-CZ" sz="1400" dirty="0" err="1" smtClean="0"/>
              <a:t>mold</a:t>
            </a:r>
            <a:r>
              <a:rPr lang="cs-CZ" sz="1400" dirty="0" smtClean="0"/>
              <a:t>, toxicity, aflatoxin</a:t>
            </a:r>
          </a:p>
          <a:p>
            <a:pPr marL="0" indent="0">
              <a:buNone/>
            </a:pPr>
            <a:endParaRPr lang="cs-CZ" sz="1400" dirty="0" smtClean="0"/>
          </a:p>
          <a:p>
            <a:pPr marL="0" indent="0">
              <a:buNone/>
            </a:pPr>
            <a:r>
              <a:rPr lang="cs-CZ" sz="1400" dirty="0" smtClean="0">
                <a:solidFill>
                  <a:prstClr val="black"/>
                </a:solidFill>
              </a:rPr>
              <a:t>Metodický </a:t>
            </a:r>
            <a:r>
              <a:rPr lang="cs-CZ" sz="1400" dirty="0">
                <a:solidFill>
                  <a:prstClr val="black"/>
                </a:solidFill>
              </a:rPr>
              <a:t>list/anotace</a:t>
            </a:r>
            <a:r>
              <a:rPr lang="cs-CZ" sz="1400" dirty="0" smtClean="0">
                <a:solidFill>
                  <a:prstClr val="black"/>
                </a:solidFill>
              </a:rPr>
              <a:t>:</a:t>
            </a:r>
            <a:endParaRPr lang="cs-CZ" sz="1400" dirty="0" smtClean="0"/>
          </a:p>
          <a:p>
            <a:pPr marL="0" indent="0">
              <a:buNone/>
            </a:pPr>
            <a:r>
              <a:rPr lang="cs-CZ" sz="1400" dirty="0" smtClean="0"/>
              <a:t>Materiál slouží k seznámení se základní odbornou slovní zásobou pro studenty oborů  Aplikovaná chemie. Jedná se zejména o termíny z oblasti biologie a chemie. </a:t>
            </a:r>
          </a:p>
          <a:p>
            <a:pPr marL="0" indent="0">
              <a:buNone/>
            </a:pPr>
            <a:r>
              <a:rPr lang="cs-CZ" sz="1400" dirty="0" smtClean="0"/>
              <a:t>Studenti odhadují na základě svých znalostí význam slov. V případě potřeby pracují se slovníkem. Důležité je pochopení obsahu  a aktivní slovní zásoba . Studenti využívají svých znalostí z oboru chemie, biologie a mikrobiologie.</a:t>
            </a:r>
          </a:p>
          <a:p>
            <a:pPr marL="0" indent="0">
              <a:buNone/>
            </a:pPr>
            <a:r>
              <a:rPr lang="cs-CZ" sz="1400" dirty="0" smtClean="0"/>
              <a:t>Připraví krátkou prezentaci  se zajímavými  informacemi.</a:t>
            </a:r>
          </a:p>
          <a:p>
            <a:pPr marL="0" indent="0">
              <a:buNone/>
            </a:pPr>
            <a:endParaRPr lang="cs-CZ" sz="1400" dirty="0"/>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04664"/>
            <a:ext cx="5761037"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13160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en-US" dirty="0"/>
          </a:p>
        </p:txBody>
      </p:sp>
      <p:sp>
        <p:nvSpPr>
          <p:cNvPr id="3" name="Zástupný symbol pro obsah 2"/>
          <p:cNvSpPr>
            <a:spLocks noGrp="1"/>
          </p:cNvSpPr>
          <p:nvPr>
            <p:ph idx="1"/>
          </p:nvPr>
        </p:nvSpPr>
        <p:spPr>
          <a:xfrm>
            <a:off x="457200" y="1412776"/>
            <a:ext cx="8229600" cy="4713387"/>
          </a:xfrm>
        </p:spPr>
        <p:txBody>
          <a:bodyPr anchor="t">
            <a:normAutofit/>
          </a:bodyPr>
          <a:lstStyle/>
          <a:p>
            <a:r>
              <a:rPr lang="cs-CZ" dirty="0">
                <a:solidFill>
                  <a:prstClr val="black"/>
                </a:solidFill>
              </a:rPr>
              <a:t>BETINA, Vladimír a kol. Malá encyklopédia Biologie. Bratislava: Obzor, 1975, ISBN 65-023-75. </a:t>
            </a:r>
            <a:endParaRPr lang="cs-CZ" dirty="0">
              <a:solidFill>
                <a:prstClr val="black"/>
              </a:solidFill>
              <a:hlinkClick r:id="rId2"/>
            </a:endParaRPr>
          </a:p>
          <a:p>
            <a:r>
              <a:rPr lang="cs-CZ" dirty="0" smtClean="0">
                <a:solidFill>
                  <a:prstClr val="black"/>
                </a:solidFill>
                <a:hlinkClick r:id="rId2"/>
              </a:rPr>
              <a:t>h</a:t>
            </a:r>
            <a:r>
              <a:rPr lang="it-IT" dirty="0">
                <a:solidFill>
                  <a:prstClr val="black"/>
                </a:solidFill>
                <a:hlinkClick r:id="rId2"/>
              </a:rPr>
              <a:t>ttp://</a:t>
            </a:r>
            <a:r>
              <a:rPr lang="cs-CZ" dirty="0">
                <a:solidFill>
                  <a:prstClr val="black"/>
                </a:solidFill>
                <a:hlinkClick r:id="rId2"/>
              </a:rPr>
              <a:t>en.</a:t>
            </a:r>
            <a:r>
              <a:rPr lang="it-IT" dirty="0">
                <a:solidFill>
                  <a:prstClr val="black"/>
                </a:solidFill>
                <a:hlinkClick r:id="rId2"/>
              </a:rPr>
              <a:t>wikipedia.org</a:t>
            </a:r>
            <a:endParaRPr lang="cs-CZ" dirty="0">
              <a:solidFill>
                <a:prstClr val="black"/>
              </a:solidFill>
            </a:endParaRPr>
          </a:p>
          <a:p>
            <a:r>
              <a:rPr lang="cs-CZ" dirty="0">
                <a:solidFill>
                  <a:prstClr val="black"/>
                </a:solidFill>
              </a:rPr>
              <a:t>PHILLIPS, Janet a kol. Oxford studijní slovník. Oxford: Oxford University Press, 2010, ISBN 978019 430655 3. </a:t>
            </a:r>
          </a:p>
          <a:p>
            <a:endParaRPr lang="en-US" dirty="0">
              <a:solidFill>
                <a:prstClr val="black"/>
              </a:solidFill>
            </a:endParaRPr>
          </a:p>
          <a:p>
            <a:endParaRPr lang="cs-CZ" dirty="0" smtClean="0">
              <a:solidFill>
                <a:prstClr val="black"/>
              </a:solidFill>
            </a:endParaRPr>
          </a:p>
        </p:txBody>
      </p:sp>
    </p:spTree>
    <p:extLst>
      <p:ext uri="{BB962C8B-B14F-4D97-AF65-F5344CB8AC3E}">
        <p14:creationId xmlns:p14="http://schemas.microsoft.com/office/powerpoint/2010/main" val="1061314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Fungi</a:t>
            </a:r>
            <a:r>
              <a:rPr lang="cs-CZ" dirty="0" smtClean="0"/>
              <a:t> and </a:t>
            </a:r>
            <a:r>
              <a:rPr lang="cs-CZ" dirty="0" err="1" smtClean="0"/>
              <a:t>mold</a:t>
            </a:r>
            <a:endParaRPr lang="en-US" dirty="0"/>
          </a:p>
        </p:txBody>
      </p:sp>
      <p:sp>
        <p:nvSpPr>
          <p:cNvPr id="3" name="Podnadpis 2"/>
          <p:cNvSpPr>
            <a:spLocks noGrp="1"/>
          </p:cNvSpPr>
          <p:nvPr>
            <p:ph type="subTitle" idx="1"/>
          </p:nvPr>
        </p:nvSpPr>
        <p:spPr/>
        <p:txBody>
          <a:bodyPr/>
          <a:lstStyle/>
          <a:p>
            <a:r>
              <a:rPr lang="cs-CZ" dirty="0" smtClean="0"/>
              <a:t>Penicillium </a:t>
            </a:r>
          </a:p>
          <a:p>
            <a:r>
              <a:rPr lang="cs-CZ" dirty="0" smtClean="0"/>
              <a:t>Aspergillus</a:t>
            </a:r>
            <a:endParaRPr lang="en-US" dirty="0"/>
          </a:p>
        </p:txBody>
      </p:sp>
    </p:spTree>
    <p:extLst>
      <p:ext uri="{BB962C8B-B14F-4D97-AF65-F5344CB8AC3E}">
        <p14:creationId xmlns:p14="http://schemas.microsoft.com/office/powerpoint/2010/main" val="1235337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Aspergillus</a:t>
            </a:r>
            <a:endParaRPr lang="en-US" dirty="0"/>
          </a:p>
        </p:txBody>
      </p:sp>
      <p:sp>
        <p:nvSpPr>
          <p:cNvPr id="3" name="Zástupný symbol pro obsah 2"/>
          <p:cNvSpPr>
            <a:spLocks noGrp="1"/>
          </p:cNvSpPr>
          <p:nvPr>
            <p:ph idx="1"/>
          </p:nvPr>
        </p:nvSpPr>
        <p:spPr/>
        <p:txBody>
          <a:bodyPr anchor="ctr">
            <a:normAutofit fontScale="77500" lnSpcReduction="20000"/>
          </a:bodyPr>
          <a:lstStyle/>
          <a:p>
            <a:r>
              <a:rPr lang="en-US" dirty="0" smtClean="0"/>
              <a:t>Aspergillus  is a genus consisting of several hundred </a:t>
            </a:r>
            <a:r>
              <a:rPr lang="en-US" dirty="0" err="1" smtClean="0"/>
              <a:t>mould</a:t>
            </a:r>
            <a:r>
              <a:rPr lang="en-US" dirty="0" smtClean="0"/>
              <a:t> species found in various climates worldwide.</a:t>
            </a:r>
          </a:p>
          <a:p>
            <a:r>
              <a:rPr lang="en-US" dirty="0" smtClean="0"/>
              <a:t>Aspergillus was first catalogued in 1729 by the Italian biologist Pier Antonio Micheli. Viewing the fungi under a microscope, Micheli was reminded of the shape of an aspergillum (holy water sprinkler), from Latin spargere (to sprinkle), and named the genus accordingly. </a:t>
            </a:r>
          </a:p>
          <a:p>
            <a:r>
              <a:rPr lang="en-US" dirty="0" smtClean="0"/>
              <a:t>Aspergillus species are highly aerobic and are found in almost all oxygen-rich environments, where they commonly grow as molds on the surface of a substrate. Fungi grow on substrates like glucose or amylose. Aspergillus species are common contaminants of starchy foods (such as bread and potatoes), and grow on many plants.</a:t>
            </a:r>
            <a:endParaRPr lang="en-US" dirty="0"/>
          </a:p>
        </p:txBody>
      </p:sp>
    </p:spTree>
    <p:extLst>
      <p:ext uri="{BB962C8B-B14F-4D97-AF65-F5344CB8AC3E}">
        <p14:creationId xmlns:p14="http://schemas.microsoft.com/office/powerpoint/2010/main" val="2555758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Aspergillus colonies – pic. 1</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85975" y="1628799"/>
            <a:ext cx="4972050" cy="44644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54927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Pathogens</a:t>
            </a:r>
            <a:endParaRPr lang="en-US" dirty="0"/>
          </a:p>
        </p:txBody>
      </p:sp>
      <p:sp>
        <p:nvSpPr>
          <p:cNvPr id="3" name="Zástupný symbol pro obsah 2"/>
          <p:cNvSpPr>
            <a:spLocks noGrp="1"/>
          </p:cNvSpPr>
          <p:nvPr>
            <p:ph idx="1"/>
          </p:nvPr>
        </p:nvSpPr>
        <p:spPr/>
        <p:txBody>
          <a:bodyPr anchor="ctr">
            <a:normAutofit/>
          </a:bodyPr>
          <a:lstStyle/>
          <a:p>
            <a:pPr marL="0" indent="0">
              <a:buNone/>
            </a:pPr>
            <a:r>
              <a:rPr lang="en-US" dirty="0" smtClean="0"/>
              <a:t>Some Aspergillus species cause serious disease in humans and animals. The most common pathogenic species are A. fumigatus and A. flavus, which produces </a:t>
            </a:r>
            <a:r>
              <a:rPr lang="en-US" i="1" dirty="0" smtClean="0"/>
              <a:t>aflatoxin </a:t>
            </a:r>
            <a:r>
              <a:rPr lang="en-US" dirty="0" smtClean="0"/>
              <a:t>which is both a toxin and a carcinogen, and which can contaminate foods such as nuts. </a:t>
            </a:r>
            <a:r>
              <a:rPr lang="cs-CZ" dirty="0" smtClean="0"/>
              <a:t>Some </a:t>
            </a:r>
            <a:r>
              <a:rPr lang="en-US" dirty="0" smtClean="0"/>
              <a:t>species </a:t>
            </a:r>
            <a:r>
              <a:rPr lang="en-US" dirty="0" err="1" smtClean="0"/>
              <a:t>caus</a:t>
            </a:r>
            <a:r>
              <a:rPr lang="cs-CZ" dirty="0" smtClean="0"/>
              <a:t>e</a:t>
            </a:r>
            <a:r>
              <a:rPr lang="en-US" dirty="0" smtClean="0"/>
              <a:t> allergic </a:t>
            </a:r>
            <a:r>
              <a:rPr lang="en-US" dirty="0" smtClean="0"/>
              <a:t>disease</a:t>
            </a:r>
            <a:r>
              <a:rPr lang="en-US" dirty="0" smtClean="0"/>
              <a:t>, </a:t>
            </a:r>
            <a:r>
              <a:rPr lang="cs-CZ" dirty="0" smtClean="0"/>
              <a:t>o</a:t>
            </a:r>
            <a:r>
              <a:rPr lang="en-US" dirty="0" smtClean="0"/>
              <a:t>ther species are agricultural pathogens</a:t>
            </a:r>
            <a:r>
              <a:rPr lang="cs-CZ" dirty="0" smtClean="0"/>
              <a:t>(</a:t>
            </a:r>
            <a:r>
              <a:rPr lang="en-US" dirty="0" smtClean="0"/>
              <a:t>cause disease on many grain crops, especially maize</a:t>
            </a:r>
            <a:r>
              <a:rPr lang="cs-CZ" dirty="0" smtClean="0"/>
              <a:t>). </a:t>
            </a:r>
            <a:endParaRPr lang="en-US" dirty="0"/>
          </a:p>
        </p:txBody>
      </p:sp>
    </p:spTree>
    <p:extLst>
      <p:ext uri="{BB962C8B-B14F-4D97-AF65-F5344CB8AC3E}">
        <p14:creationId xmlns:p14="http://schemas.microsoft.com/office/powerpoint/2010/main" val="2984725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Penicillium</a:t>
            </a:r>
            <a:endParaRPr lang="en-US" dirty="0"/>
          </a:p>
        </p:txBody>
      </p:sp>
      <p:sp>
        <p:nvSpPr>
          <p:cNvPr id="3" name="Zástupný symbol pro obsah 2"/>
          <p:cNvSpPr>
            <a:spLocks noGrp="1"/>
          </p:cNvSpPr>
          <p:nvPr>
            <p:ph idx="1"/>
          </p:nvPr>
        </p:nvSpPr>
        <p:spPr/>
        <p:txBody>
          <a:bodyPr anchor="ctr">
            <a:normAutofit/>
          </a:bodyPr>
          <a:lstStyle/>
          <a:p>
            <a:r>
              <a:rPr lang="en-US" dirty="0" smtClean="0"/>
              <a:t>Penicillium is a genus of fungi of major importance in the natural environment as well as food and drug production.</a:t>
            </a:r>
          </a:p>
          <a:p>
            <a:r>
              <a:rPr lang="en-US" dirty="0" smtClean="0"/>
              <a:t>Members of the genus produce penicillin, a molecule that is used as an antibiotic, which kills or stops the growth of certain kinds of bacteria inside the body</a:t>
            </a:r>
            <a:r>
              <a:rPr lang="cs-CZ" dirty="0" smtClean="0"/>
              <a:t>, </a:t>
            </a:r>
            <a:r>
              <a:rPr lang="en-US" dirty="0" smtClean="0"/>
              <a:t>the widespread genus contains over 300 species.</a:t>
            </a:r>
            <a:endParaRPr lang="en-US" dirty="0"/>
          </a:p>
        </p:txBody>
      </p:sp>
    </p:spTree>
    <p:extLst>
      <p:ext uri="{BB962C8B-B14F-4D97-AF65-F5344CB8AC3E}">
        <p14:creationId xmlns:p14="http://schemas.microsoft.com/office/powerpoint/2010/main" val="1902055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Penicillium </a:t>
            </a:r>
            <a:r>
              <a:rPr lang="en-US" dirty="0" smtClean="0"/>
              <a:t>under</a:t>
            </a:r>
            <a:r>
              <a:rPr lang="cs-CZ" dirty="0" smtClean="0"/>
              <a:t> </a:t>
            </a:r>
            <a:r>
              <a:rPr lang="cs-CZ" dirty="0" smtClean="0"/>
              <a:t>microscopy – pic.2</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6075" y="1484784"/>
            <a:ext cx="3371850" cy="4562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8791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Penicillium value</a:t>
            </a:r>
            <a:endParaRPr lang="en-US" dirty="0"/>
          </a:p>
        </p:txBody>
      </p:sp>
      <p:sp>
        <p:nvSpPr>
          <p:cNvPr id="3" name="Zástupný symbol pro obsah 2"/>
          <p:cNvSpPr>
            <a:spLocks noGrp="1"/>
          </p:cNvSpPr>
          <p:nvPr>
            <p:ph idx="1"/>
          </p:nvPr>
        </p:nvSpPr>
        <p:spPr/>
        <p:txBody>
          <a:bodyPr anchor="ctr">
            <a:noAutofit/>
          </a:bodyPr>
          <a:lstStyle/>
          <a:p>
            <a:r>
              <a:rPr lang="en-US" sz="2000" dirty="0" smtClean="0"/>
              <a:t>Penicillium molds are found in Blue cheese. Penicillium camemberti and Penicillium roqueforti are the molds on Camembert, Brie, Roquefort, and many other cheeses. Penicillium nalgiovense is used to improve the taste of sausages and hams, and to prevent colonization by other molds and bacteria.</a:t>
            </a:r>
          </a:p>
          <a:p>
            <a:r>
              <a:rPr lang="cs-CZ" sz="2000" dirty="0" smtClean="0"/>
              <a:t>S</a:t>
            </a:r>
            <a:r>
              <a:rPr lang="en-US" sz="2000" dirty="0" smtClean="0"/>
              <a:t>pecies of Penicillium and Aspergillus serve in the production of biotechnologically produced enzymes and citric, and tartaric acids,</a:t>
            </a:r>
            <a:r>
              <a:rPr lang="cs-CZ" sz="2000" dirty="0" smtClean="0"/>
              <a:t> also</a:t>
            </a:r>
            <a:r>
              <a:rPr lang="en-US" sz="2000" dirty="0" smtClean="0"/>
              <a:t> pectinases, lipase, amylases, cellulases, and proteases. </a:t>
            </a:r>
          </a:p>
          <a:p>
            <a:r>
              <a:rPr lang="en-US" sz="2000" dirty="0" smtClean="0"/>
              <a:t>The genus includes a wide variety of species molds that are the source molds of major antibiotics. Penicillin was accidentally discovered by Alexander Fleming in 1929, and found to inhibit the growth of Gram positive bacteria . </a:t>
            </a:r>
            <a:endParaRPr lang="en-US" sz="2000" dirty="0"/>
          </a:p>
        </p:txBody>
      </p:sp>
    </p:spTree>
    <p:extLst>
      <p:ext uri="{BB962C8B-B14F-4D97-AF65-F5344CB8AC3E}">
        <p14:creationId xmlns:p14="http://schemas.microsoft.com/office/powerpoint/2010/main" val="3013729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a:t>
            </a:r>
            <a:endParaRPr lang="en-US" dirty="0"/>
          </a:p>
        </p:txBody>
      </p:sp>
      <p:sp>
        <p:nvSpPr>
          <p:cNvPr id="3" name="Zástupný symbol pro obsah 2"/>
          <p:cNvSpPr>
            <a:spLocks noGrp="1"/>
          </p:cNvSpPr>
          <p:nvPr>
            <p:ph idx="1"/>
          </p:nvPr>
        </p:nvSpPr>
        <p:spPr/>
        <p:txBody>
          <a:bodyPr>
            <a:normAutofit fontScale="92500"/>
          </a:bodyPr>
          <a:lstStyle/>
          <a:p>
            <a:r>
              <a:rPr lang="cs-CZ" dirty="0" smtClean="0"/>
              <a:t>pic. 1 - HUNTER, Adrian J.. en.wikipedia.org [online]. [cit. </a:t>
            </a:r>
            <a:r>
              <a:rPr lang="en-US" dirty="0" smtClean="0"/>
              <a:t>16</a:t>
            </a:r>
            <a:r>
              <a:rPr lang="cs-CZ" dirty="0" smtClean="0"/>
              <a:t>.</a:t>
            </a:r>
            <a:r>
              <a:rPr lang="en-US" dirty="0" smtClean="0"/>
              <a:t>09</a:t>
            </a:r>
            <a:r>
              <a:rPr lang="cs-CZ" dirty="0" smtClean="0"/>
              <a:t>.2013</a:t>
            </a:r>
            <a:r>
              <a:rPr lang="cs-CZ" dirty="0" smtClean="0"/>
              <a:t>]. Dostupný na WWW: </a:t>
            </a:r>
            <a:r>
              <a:rPr lang="cs-CZ" dirty="0" smtClean="0">
                <a:hlinkClick r:id="rId2"/>
              </a:rPr>
              <a:t>http://en.wikipedia.org/wiki/File:Four_3-day_old_Aspergillus_colonies_on_a_Petri_dish.png </a:t>
            </a:r>
            <a:endParaRPr lang="cs-CZ" dirty="0" smtClean="0"/>
          </a:p>
          <a:p>
            <a:r>
              <a:rPr lang="cs-CZ" dirty="0" smtClean="0"/>
              <a:t>pic.2 - </a:t>
            </a:r>
            <a:r>
              <a:rPr lang="es-ES" dirty="0" smtClean="0"/>
              <a:t>DR. SAHAY. en.wikipedia.org [online]. [cit. </a:t>
            </a:r>
            <a:r>
              <a:rPr lang="es-ES" dirty="0" smtClean="0"/>
              <a:t>16</a:t>
            </a:r>
            <a:r>
              <a:rPr lang="es-ES" dirty="0" smtClean="0"/>
              <a:t>.09.2013</a:t>
            </a:r>
            <a:r>
              <a:rPr lang="es-ES" dirty="0" smtClean="0"/>
              <a:t>]. Dostupný na WWW: </a:t>
            </a:r>
            <a:r>
              <a:rPr lang="es-ES" dirty="0" smtClean="0">
                <a:hlinkClick r:id="rId3"/>
              </a:rPr>
              <a:t>http://en.wikipedia.org/wiki/File:Penicillium_Spp..jpg </a:t>
            </a:r>
            <a:endParaRPr lang="en-US" dirty="0"/>
          </a:p>
        </p:txBody>
      </p:sp>
    </p:spTree>
    <p:extLst>
      <p:ext uri="{BB962C8B-B14F-4D97-AF65-F5344CB8AC3E}">
        <p14:creationId xmlns:p14="http://schemas.microsoft.com/office/powerpoint/2010/main" val="225812443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499</Words>
  <Application>Microsoft Office PowerPoint</Application>
  <PresentationFormat>Předvádění na obrazovce (4:3)</PresentationFormat>
  <Paragraphs>40</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Prezentace aplikace PowerPoint</vt:lpstr>
      <vt:lpstr>Fungi and mold</vt:lpstr>
      <vt:lpstr>Aspergillus</vt:lpstr>
      <vt:lpstr>Aspergillus colonies – pic. 1</vt:lpstr>
      <vt:lpstr>Pathogens</vt:lpstr>
      <vt:lpstr>Penicillium</vt:lpstr>
      <vt:lpstr>Penicillium under microscopy – pic.2</vt:lpstr>
      <vt:lpstr>Penicillium value</vt:lpstr>
      <vt:lpstr>Zdroje</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Lenovo</dc:creator>
  <cp:lastModifiedBy>Lenovo</cp:lastModifiedBy>
  <cp:revision>6</cp:revision>
  <dcterms:created xsi:type="dcterms:W3CDTF">2013-11-10T17:23:02Z</dcterms:created>
  <dcterms:modified xsi:type="dcterms:W3CDTF">2013-11-14T21:04:39Z</dcterms:modified>
</cp:coreProperties>
</file>