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7" r:id="rId4"/>
    <p:sldId id="256" r:id="rId5"/>
    <p:sldId id="258" r:id="rId6"/>
    <p:sldId id="259" r:id="rId7"/>
    <p:sldId id="260" r:id="rId8"/>
    <p:sldId id="261" r:id="rId9"/>
    <p:sldId id="264" r:id="rId1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8C52B617-8C53-4AC9-B92E-BD9053EB14B5}" type="datetimeFigureOut">
              <a:rPr lang="en-US" smtClean="0"/>
              <a:t>6/24/2013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D35CE256-3F50-4F73-9CCE-B6246ADA3602}" type="slidenum">
              <a:rPr lang="en-US" smtClean="0"/>
              <a:t>‹#›</a:t>
            </a:fld>
            <a:endParaRPr lang="en-US"/>
          </a:p>
        </p:txBody>
      </p:sp>
    </p:spTree>
    <p:extLst>
      <p:ext uri="{BB962C8B-B14F-4D97-AF65-F5344CB8AC3E}">
        <p14:creationId xmlns:p14="http://schemas.microsoft.com/office/powerpoint/2010/main" val="3730924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8C52B617-8C53-4AC9-B92E-BD9053EB14B5}" type="datetimeFigureOut">
              <a:rPr lang="en-US" smtClean="0"/>
              <a:t>6/24/2013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D35CE256-3F50-4F73-9CCE-B6246ADA3602}" type="slidenum">
              <a:rPr lang="en-US" smtClean="0"/>
              <a:t>‹#›</a:t>
            </a:fld>
            <a:endParaRPr lang="en-US"/>
          </a:p>
        </p:txBody>
      </p:sp>
    </p:spTree>
    <p:extLst>
      <p:ext uri="{BB962C8B-B14F-4D97-AF65-F5344CB8AC3E}">
        <p14:creationId xmlns:p14="http://schemas.microsoft.com/office/powerpoint/2010/main" val="3318685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8C52B617-8C53-4AC9-B92E-BD9053EB14B5}" type="datetimeFigureOut">
              <a:rPr lang="en-US" smtClean="0"/>
              <a:t>6/24/2013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D35CE256-3F50-4F73-9CCE-B6246ADA3602}" type="slidenum">
              <a:rPr lang="en-US" smtClean="0"/>
              <a:t>‹#›</a:t>
            </a:fld>
            <a:endParaRPr lang="en-US"/>
          </a:p>
        </p:txBody>
      </p:sp>
    </p:spTree>
    <p:extLst>
      <p:ext uri="{BB962C8B-B14F-4D97-AF65-F5344CB8AC3E}">
        <p14:creationId xmlns:p14="http://schemas.microsoft.com/office/powerpoint/2010/main" val="2832583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4C76728A-95B5-4D06-BDD1-59D7212BF12D}" type="datetimeFigureOut">
              <a:rPr lang="en-US" smtClean="0">
                <a:solidFill>
                  <a:prstClr val="black">
                    <a:tint val="75000"/>
                  </a:prstClr>
                </a:solidFill>
              </a:rPr>
              <a:pPr/>
              <a:t>6/24/2013</a:t>
            </a:fld>
            <a:endParaRPr lang="en-US">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en-US">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54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4C76728A-95B5-4D06-BDD1-59D7212BF12D}" type="datetimeFigureOut">
              <a:rPr lang="en-US" smtClean="0">
                <a:solidFill>
                  <a:prstClr val="black">
                    <a:tint val="75000"/>
                  </a:prstClr>
                </a:solidFill>
              </a:rPr>
              <a:pPr/>
              <a:t>6/24/2013</a:t>
            </a:fld>
            <a:endParaRPr lang="en-US">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en-US">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7899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C76728A-95B5-4D06-BDD1-59D7212BF12D}" type="datetimeFigureOut">
              <a:rPr lang="en-US" smtClean="0">
                <a:solidFill>
                  <a:prstClr val="black">
                    <a:tint val="75000"/>
                  </a:prstClr>
                </a:solidFill>
              </a:rPr>
              <a:pPr/>
              <a:t>6/24/2013</a:t>
            </a:fld>
            <a:endParaRPr lang="en-US">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en-US">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34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4C76728A-95B5-4D06-BDD1-59D7212BF12D}" type="datetimeFigureOut">
              <a:rPr lang="en-US" smtClean="0">
                <a:solidFill>
                  <a:prstClr val="black">
                    <a:tint val="75000"/>
                  </a:prstClr>
                </a:solidFill>
              </a:rPr>
              <a:pPr/>
              <a:t>6/24/2013</a:t>
            </a:fld>
            <a:endParaRPr lang="en-US">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en-US">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2930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4C76728A-95B5-4D06-BDD1-59D7212BF12D}" type="datetimeFigureOut">
              <a:rPr lang="en-US" smtClean="0">
                <a:solidFill>
                  <a:prstClr val="black">
                    <a:tint val="75000"/>
                  </a:prstClr>
                </a:solidFill>
              </a:rPr>
              <a:pPr/>
              <a:t>6/24/2013</a:t>
            </a:fld>
            <a:endParaRPr lang="en-US">
              <a:solidFill>
                <a:prstClr val="black">
                  <a:tint val="75000"/>
                </a:prstClr>
              </a:solidFill>
            </a:endParaRPr>
          </a:p>
        </p:txBody>
      </p:sp>
      <p:sp>
        <p:nvSpPr>
          <p:cNvPr id="8" name="Zástupný symbol pro zápatí 7"/>
          <p:cNvSpPr>
            <a:spLocks noGrp="1"/>
          </p:cNvSpPr>
          <p:nvPr>
            <p:ph type="ftr" sz="quarter" idx="11"/>
          </p:nvPr>
        </p:nvSpPr>
        <p:spPr/>
        <p:txBody>
          <a:bodyPr/>
          <a:lstStyle/>
          <a:p>
            <a:endParaRPr lang="en-US">
              <a:solidFill>
                <a:prstClr val="black">
                  <a:tint val="75000"/>
                </a:prstClr>
              </a:solidFill>
            </a:endParaRPr>
          </a:p>
        </p:txBody>
      </p:sp>
      <p:sp>
        <p:nvSpPr>
          <p:cNvPr id="9" name="Zástupný symbol pro číslo snímku 8"/>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78115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4C76728A-95B5-4D06-BDD1-59D7212BF12D}" type="datetimeFigureOut">
              <a:rPr lang="en-US" smtClean="0">
                <a:solidFill>
                  <a:prstClr val="black">
                    <a:tint val="75000"/>
                  </a:prstClr>
                </a:solidFill>
              </a:rPr>
              <a:pPr/>
              <a:t>6/24/2013</a:t>
            </a:fld>
            <a:endParaRPr lang="en-US">
              <a:solidFill>
                <a:prstClr val="black">
                  <a:tint val="75000"/>
                </a:prstClr>
              </a:solidFill>
            </a:endParaRPr>
          </a:p>
        </p:txBody>
      </p:sp>
      <p:sp>
        <p:nvSpPr>
          <p:cNvPr id="4" name="Zástupný symbol pro zápatí 3"/>
          <p:cNvSpPr>
            <a:spLocks noGrp="1"/>
          </p:cNvSpPr>
          <p:nvPr>
            <p:ph type="ftr" sz="quarter" idx="11"/>
          </p:nvPr>
        </p:nvSpPr>
        <p:spPr/>
        <p:txBody>
          <a:bodyPr/>
          <a:lstStyle/>
          <a:p>
            <a:endParaRPr lang="en-US">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628025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76728A-95B5-4D06-BDD1-59D7212BF12D}" type="datetimeFigureOut">
              <a:rPr lang="en-US" smtClean="0">
                <a:solidFill>
                  <a:prstClr val="black">
                    <a:tint val="75000"/>
                  </a:prstClr>
                </a:solidFill>
              </a:rPr>
              <a:pPr/>
              <a:t>6/24/2013</a:t>
            </a:fld>
            <a:endParaRPr lang="en-US">
              <a:solidFill>
                <a:prstClr val="black">
                  <a:tint val="75000"/>
                </a:prstClr>
              </a:solidFill>
            </a:endParaRPr>
          </a:p>
        </p:txBody>
      </p:sp>
      <p:sp>
        <p:nvSpPr>
          <p:cNvPr id="3" name="Zástupný symbol pro zápatí 2"/>
          <p:cNvSpPr>
            <a:spLocks noGrp="1"/>
          </p:cNvSpPr>
          <p:nvPr>
            <p:ph type="ftr" sz="quarter" idx="11"/>
          </p:nvPr>
        </p:nvSpPr>
        <p:spPr/>
        <p:txBody>
          <a:bodyPr/>
          <a:lstStyle/>
          <a:p>
            <a:endParaRPr lang="en-US">
              <a:solidFill>
                <a:prstClr val="black">
                  <a:tint val="75000"/>
                </a:prstClr>
              </a:solidFill>
            </a:endParaRPr>
          </a:p>
        </p:txBody>
      </p:sp>
      <p:sp>
        <p:nvSpPr>
          <p:cNvPr id="4" name="Zástupný symbol pro číslo snímku 3"/>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04627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C76728A-95B5-4D06-BDD1-59D7212BF12D}" type="datetimeFigureOut">
              <a:rPr lang="en-US" smtClean="0">
                <a:solidFill>
                  <a:prstClr val="black">
                    <a:tint val="75000"/>
                  </a:prstClr>
                </a:solidFill>
              </a:rPr>
              <a:pPr/>
              <a:t>6/24/2013</a:t>
            </a:fld>
            <a:endParaRPr lang="en-US">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en-US">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7930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8C52B617-8C53-4AC9-B92E-BD9053EB14B5}" type="datetimeFigureOut">
              <a:rPr lang="en-US" smtClean="0"/>
              <a:t>6/24/2013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D35CE256-3F50-4F73-9CCE-B6246ADA3602}" type="slidenum">
              <a:rPr lang="en-US" smtClean="0"/>
              <a:t>‹#›</a:t>
            </a:fld>
            <a:endParaRPr lang="en-US"/>
          </a:p>
        </p:txBody>
      </p:sp>
    </p:spTree>
    <p:extLst>
      <p:ext uri="{BB962C8B-B14F-4D97-AF65-F5344CB8AC3E}">
        <p14:creationId xmlns:p14="http://schemas.microsoft.com/office/powerpoint/2010/main" val="9053699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C76728A-95B5-4D06-BDD1-59D7212BF12D}" type="datetimeFigureOut">
              <a:rPr lang="en-US" smtClean="0">
                <a:solidFill>
                  <a:prstClr val="black">
                    <a:tint val="75000"/>
                  </a:prstClr>
                </a:solidFill>
              </a:rPr>
              <a:pPr/>
              <a:t>6/24/2013</a:t>
            </a:fld>
            <a:endParaRPr lang="en-US">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en-US">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74243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4C76728A-95B5-4D06-BDD1-59D7212BF12D}" type="datetimeFigureOut">
              <a:rPr lang="en-US" smtClean="0">
                <a:solidFill>
                  <a:prstClr val="black">
                    <a:tint val="75000"/>
                  </a:prstClr>
                </a:solidFill>
              </a:rPr>
              <a:pPr/>
              <a:t>6/24/2013</a:t>
            </a:fld>
            <a:endParaRPr lang="en-US">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en-US">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30125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4C76728A-95B5-4D06-BDD1-59D7212BF12D}" type="datetimeFigureOut">
              <a:rPr lang="en-US" smtClean="0">
                <a:solidFill>
                  <a:prstClr val="black">
                    <a:tint val="75000"/>
                  </a:prstClr>
                </a:solidFill>
              </a:rPr>
              <a:pPr/>
              <a:t>6/24/2013</a:t>
            </a:fld>
            <a:endParaRPr lang="en-US">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en-US">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431718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F76E418-EDAB-473B-A572-B4FB8B486BA5}" type="datetimeFigureOut">
              <a:rPr lang="cs-CZ" smtClean="0">
                <a:solidFill>
                  <a:prstClr val="black">
                    <a:tint val="75000"/>
                  </a:prstClr>
                </a:solidFill>
              </a:rPr>
              <a:pPr/>
              <a:t>24.6.2013</a:t>
            </a:fld>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28108231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76E418-EDAB-473B-A572-B4FB8B486BA5}" type="datetimeFigureOut">
              <a:rPr lang="cs-CZ" smtClean="0">
                <a:solidFill>
                  <a:prstClr val="black">
                    <a:tint val="75000"/>
                  </a:prstClr>
                </a:solidFill>
              </a:rPr>
              <a:pPr/>
              <a:t>24.6.2013</a:t>
            </a:fld>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4781096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F76E418-EDAB-473B-A572-B4FB8B486BA5}" type="datetimeFigureOut">
              <a:rPr lang="cs-CZ" smtClean="0">
                <a:solidFill>
                  <a:prstClr val="black">
                    <a:tint val="75000"/>
                  </a:prstClr>
                </a:solidFill>
              </a:rPr>
              <a:pPr/>
              <a:t>24.6.2013</a:t>
            </a:fld>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7775219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F76E418-EDAB-473B-A572-B4FB8B486BA5}" type="datetimeFigureOut">
              <a:rPr lang="cs-CZ" smtClean="0">
                <a:solidFill>
                  <a:prstClr val="black">
                    <a:tint val="75000"/>
                  </a:prstClr>
                </a:solidFill>
              </a:rPr>
              <a:pPr/>
              <a:t>24.6.2013</a:t>
            </a:fld>
            <a:endParaRPr lang="cs-CZ" dirty="0">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dirty="0">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50224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F76E418-EDAB-473B-A572-B4FB8B486BA5}" type="datetimeFigureOut">
              <a:rPr lang="cs-CZ" smtClean="0">
                <a:solidFill>
                  <a:prstClr val="black">
                    <a:tint val="75000"/>
                  </a:prstClr>
                </a:solidFill>
              </a:rPr>
              <a:pPr/>
              <a:t>24.6.2013</a:t>
            </a:fld>
            <a:endParaRPr lang="cs-CZ" dirty="0">
              <a:solidFill>
                <a:prstClr val="black">
                  <a:tint val="75000"/>
                </a:prstClr>
              </a:solidFill>
            </a:endParaRPr>
          </a:p>
        </p:txBody>
      </p:sp>
      <p:sp>
        <p:nvSpPr>
          <p:cNvPr id="8" name="Zástupný symbol pro zápatí 7"/>
          <p:cNvSpPr>
            <a:spLocks noGrp="1"/>
          </p:cNvSpPr>
          <p:nvPr>
            <p:ph type="ftr" sz="quarter" idx="11"/>
          </p:nvPr>
        </p:nvSpPr>
        <p:spPr/>
        <p:txBody>
          <a:bodyPr/>
          <a:lstStyle/>
          <a:p>
            <a:endParaRPr lang="cs-CZ" dirty="0">
              <a:solidFill>
                <a:prstClr val="black">
                  <a:tint val="75000"/>
                </a:prstClr>
              </a:solidFill>
            </a:endParaRPr>
          </a:p>
        </p:txBody>
      </p:sp>
      <p:sp>
        <p:nvSpPr>
          <p:cNvPr id="9" name="Zástupný symbol pro číslo snímku 8"/>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9824435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F76E418-EDAB-473B-A572-B4FB8B486BA5}" type="datetimeFigureOut">
              <a:rPr lang="cs-CZ" smtClean="0">
                <a:solidFill>
                  <a:prstClr val="black">
                    <a:tint val="75000"/>
                  </a:prstClr>
                </a:solidFill>
              </a:rPr>
              <a:pPr/>
              <a:t>24.6.2013</a:t>
            </a:fld>
            <a:endParaRPr lang="cs-CZ" dirty="0">
              <a:solidFill>
                <a:prstClr val="black">
                  <a:tint val="75000"/>
                </a:prstClr>
              </a:solidFill>
            </a:endParaRPr>
          </a:p>
        </p:txBody>
      </p:sp>
      <p:sp>
        <p:nvSpPr>
          <p:cNvPr id="4" name="Zástupný symbol pro zápatí 3"/>
          <p:cNvSpPr>
            <a:spLocks noGrp="1"/>
          </p:cNvSpPr>
          <p:nvPr>
            <p:ph type="ftr" sz="quarter" idx="11"/>
          </p:nvPr>
        </p:nvSpPr>
        <p:spPr/>
        <p:txBody>
          <a:bodyPr/>
          <a:lstStyle/>
          <a:p>
            <a:endParaRPr lang="cs-CZ" dirty="0">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41892028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F76E418-EDAB-473B-A572-B4FB8B486BA5}" type="datetimeFigureOut">
              <a:rPr lang="cs-CZ" smtClean="0">
                <a:solidFill>
                  <a:prstClr val="black">
                    <a:tint val="75000"/>
                  </a:prstClr>
                </a:solidFill>
              </a:rPr>
              <a:pPr/>
              <a:t>24.6.2013</a:t>
            </a:fld>
            <a:endParaRPr lang="cs-CZ" dirty="0">
              <a:solidFill>
                <a:prstClr val="black">
                  <a:tint val="75000"/>
                </a:prstClr>
              </a:solidFill>
            </a:endParaRPr>
          </a:p>
        </p:txBody>
      </p:sp>
      <p:sp>
        <p:nvSpPr>
          <p:cNvPr id="3" name="Zástupný symbol pro zápatí 2"/>
          <p:cNvSpPr>
            <a:spLocks noGrp="1"/>
          </p:cNvSpPr>
          <p:nvPr>
            <p:ph type="ftr" sz="quarter" idx="11"/>
          </p:nvPr>
        </p:nvSpPr>
        <p:spPr/>
        <p:txBody>
          <a:bodyPr/>
          <a:lstStyle/>
          <a:p>
            <a:endParaRPr lang="cs-CZ" dirty="0">
              <a:solidFill>
                <a:prstClr val="black">
                  <a:tint val="75000"/>
                </a:prstClr>
              </a:solidFill>
            </a:endParaRPr>
          </a:p>
        </p:txBody>
      </p:sp>
      <p:sp>
        <p:nvSpPr>
          <p:cNvPr id="4" name="Zástupný symbol pro číslo snímku 3"/>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1932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C52B617-8C53-4AC9-B92E-BD9053EB14B5}" type="datetimeFigureOut">
              <a:rPr lang="en-US" smtClean="0"/>
              <a:t>6/24/2013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D35CE256-3F50-4F73-9CCE-B6246ADA3602}" type="slidenum">
              <a:rPr lang="en-US" smtClean="0"/>
              <a:t>‹#›</a:t>
            </a:fld>
            <a:endParaRPr lang="en-US"/>
          </a:p>
        </p:txBody>
      </p:sp>
    </p:spTree>
    <p:extLst>
      <p:ext uri="{BB962C8B-B14F-4D97-AF65-F5344CB8AC3E}">
        <p14:creationId xmlns:p14="http://schemas.microsoft.com/office/powerpoint/2010/main" val="36733316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F76E418-EDAB-473B-A572-B4FB8B486BA5}" type="datetimeFigureOut">
              <a:rPr lang="cs-CZ" smtClean="0">
                <a:solidFill>
                  <a:prstClr val="black">
                    <a:tint val="75000"/>
                  </a:prstClr>
                </a:solidFill>
              </a:rPr>
              <a:pPr/>
              <a:t>24.6.2013</a:t>
            </a:fld>
            <a:endParaRPr lang="cs-CZ" dirty="0">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dirty="0">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41174728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F76E418-EDAB-473B-A572-B4FB8B486BA5}" type="datetimeFigureOut">
              <a:rPr lang="cs-CZ" smtClean="0">
                <a:solidFill>
                  <a:prstClr val="black">
                    <a:tint val="75000"/>
                  </a:prstClr>
                </a:solidFill>
              </a:rPr>
              <a:pPr/>
              <a:t>24.6.2013</a:t>
            </a:fld>
            <a:endParaRPr lang="cs-CZ" dirty="0">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dirty="0">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33291572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76E418-EDAB-473B-A572-B4FB8B486BA5}" type="datetimeFigureOut">
              <a:rPr lang="cs-CZ" smtClean="0">
                <a:solidFill>
                  <a:prstClr val="black">
                    <a:tint val="75000"/>
                  </a:prstClr>
                </a:solidFill>
              </a:rPr>
              <a:pPr/>
              <a:t>24.6.2013</a:t>
            </a:fld>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9557451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F76E418-EDAB-473B-A572-B4FB8B486BA5}" type="datetimeFigureOut">
              <a:rPr lang="cs-CZ" smtClean="0">
                <a:solidFill>
                  <a:prstClr val="black">
                    <a:tint val="75000"/>
                  </a:prstClr>
                </a:solidFill>
              </a:rPr>
              <a:pPr/>
              <a:t>24.6.2013</a:t>
            </a:fld>
            <a:endParaRPr lang="cs-CZ" dirty="0">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dirty="0">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333400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8C52B617-8C53-4AC9-B92E-BD9053EB14B5}" type="datetimeFigureOut">
              <a:rPr lang="en-US" smtClean="0"/>
              <a:t>6/24/2013</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D35CE256-3F50-4F73-9CCE-B6246ADA3602}" type="slidenum">
              <a:rPr lang="en-US" smtClean="0"/>
              <a:t>‹#›</a:t>
            </a:fld>
            <a:endParaRPr lang="en-US"/>
          </a:p>
        </p:txBody>
      </p:sp>
    </p:spTree>
    <p:extLst>
      <p:ext uri="{BB962C8B-B14F-4D97-AF65-F5344CB8AC3E}">
        <p14:creationId xmlns:p14="http://schemas.microsoft.com/office/powerpoint/2010/main" val="3284432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8C52B617-8C53-4AC9-B92E-BD9053EB14B5}" type="datetimeFigureOut">
              <a:rPr lang="en-US" smtClean="0"/>
              <a:t>6/24/2013</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D35CE256-3F50-4F73-9CCE-B6246ADA3602}" type="slidenum">
              <a:rPr lang="en-US" smtClean="0"/>
              <a:t>‹#›</a:t>
            </a:fld>
            <a:endParaRPr lang="en-US"/>
          </a:p>
        </p:txBody>
      </p:sp>
    </p:spTree>
    <p:extLst>
      <p:ext uri="{BB962C8B-B14F-4D97-AF65-F5344CB8AC3E}">
        <p14:creationId xmlns:p14="http://schemas.microsoft.com/office/powerpoint/2010/main" val="3720529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8C52B617-8C53-4AC9-B92E-BD9053EB14B5}" type="datetimeFigureOut">
              <a:rPr lang="en-US" smtClean="0"/>
              <a:t>6/24/2013</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D35CE256-3F50-4F73-9CCE-B6246ADA3602}" type="slidenum">
              <a:rPr lang="en-US" smtClean="0"/>
              <a:t>‹#›</a:t>
            </a:fld>
            <a:endParaRPr lang="en-US"/>
          </a:p>
        </p:txBody>
      </p:sp>
    </p:spTree>
    <p:extLst>
      <p:ext uri="{BB962C8B-B14F-4D97-AF65-F5344CB8AC3E}">
        <p14:creationId xmlns:p14="http://schemas.microsoft.com/office/powerpoint/2010/main" val="3945520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C52B617-8C53-4AC9-B92E-BD9053EB14B5}" type="datetimeFigureOut">
              <a:rPr lang="en-US" smtClean="0"/>
              <a:t>6/24/2013</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D35CE256-3F50-4F73-9CCE-B6246ADA3602}" type="slidenum">
              <a:rPr lang="en-US" smtClean="0"/>
              <a:t>‹#›</a:t>
            </a:fld>
            <a:endParaRPr lang="en-US"/>
          </a:p>
        </p:txBody>
      </p:sp>
    </p:spTree>
    <p:extLst>
      <p:ext uri="{BB962C8B-B14F-4D97-AF65-F5344CB8AC3E}">
        <p14:creationId xmlns:p14="http://schemas.microsoft.com/office/powerpoint/2010/main" val="4209891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C52B617-8C53-4AC9-B92E-BD9053EB14B5}" type="datetimeFigureOut">
              <a:rPr lang="en-US" smtClean="0"/>
              <a:t>6/24/2013</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D35CE256-3F50-4F73-9CCE-B6246ADA3602}" type="slidenum">
              <a:rPr lang="en-US" smtClean="0"/>
              <a:t>‹#›</a:t>
            </a:fld>
            <a:endParaRPr lang="en-US"/>
          </a:p>
        </p:txBody>
      </p:sp>
    </p:spTree>
    <p:extLst>
      <p:ext uri="{BB962C8B-B14F-4D97-AF65-F5344CB8AC3E}">
        <p14:creationId xmlns:p14="http://schemas.microsoft.com/office/powerpoint/2010/main" val="2580784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C52B617-8C53-4AC9-B92E-BD9053EB14B5}" type="datetimeFigureOut">
              <a:rPr lang="en-US" smtClean="0"/>
              <a:t>6/24/2013</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D35CE256-3F50-4F73-9CCE-B6246ADA3602}" type="slidenum">
              <a:rPr lang="en-US" smtClean="0"/>
              <a:t>‹#›</a:t>
            </a:fld>
            <a:endParaRPr lang="en-US"/>
          </a:p>
        </p:txBody>
      </p:sp>
    </p:spTree>
    <p:extLst>
      <p:ext uri="{BB962C8B-B14F-4D97-AF65-F5344CB8AC3E}">
        <p14:creationId xmlns:p14="http://schemas.microsoft.com/office/powerpoint/2010/main" val="2542805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52B617-8C53-4AC9-B92E-BD9053EB14B5}" type="datetimeFigureOut">
              <a:rPr lang="en-US" smtClean="0"/>
              <a:t>6/24/2013</a:t>
            </a:fld>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CE256-3F50-4F73-9CCE-B6246ADA3602}" type="slidenum">
              <a:rPr lang="en-US" smtClean="0"/>
              <a:t>‹#›</a:t>
            </a:fld>
            <a:endParaRPr lang="en-US"/>
          </a:p>
        </p:txBody>
      </p:sp>
    </p:spTree>
    <p:extLst>
      <p:ext uri="{BB962C8B-B14F-4D97-AF65-F5344CB8AC3E}">
        <p14:creationId xmlns:p14="http://schemas.microsoft.com/office/powerpoint/2010/main" val="2398368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76728A-95B5-4D06-BDD1-59D7212BF12D}" type="datetimeFigureOut">
              <a:rPr lang="en-US" smtClean="0">
                <a:solidFill>
                  <a:prstClr val="black">
                    <a:tint val="75000"/>
                  </a:prstClr>
                </a:solidFill>
              </a:rPr>
              <a:pPr/>
              <a:t>6/24/2013</a:t>
            </a:fld>
            <a:endParaRPr lang="en-US">
              <a:solidFill>
                <a:prstClr val="black">
                  <a:tint val="75000"/>
                </a:prstClr>
              </a:solidFill>
            </a:endParaRPr>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1A5798-2187-46C3-8895-4BE096AF50A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17070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76E418-EDAB-473B-A572-B4FB8B486BA5}" type="datetimeFigureOut">
              <a:rPr lang="cs-CZ" smtClean="0">
                <a:solidFill>
                  <a:prstClr val="black">
                    <a:tint val="75000"/>
                  </a:prstClr>
                </a:solidFill>
              </a:rPr>
              <a:pPr/>
              <a:t>24.6.2013</a:t>
            </a:fld>
            <a:endParaRPr lang="cs-CZ" dirty="0">
              <a:solidFill>
                <a:prstClr val="black">
                  <a:tint val="75000"/>
                </a:prstClr>
              </a:solidFill>
            </a:endParaRPr>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solidFill>
                <a:prstClr val="black">
                  <a:tint val="75000"/>
                </a:prstClr>
              </a:solidFill>
            </a:endParaRP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89CD2-0833-4936-897D-C9543DF10194}" type="slidenum">
              <a:rPr lang="cs-CZ" smtClean="0">
                <a:solidFill>
                  <a:prstClr val="black">
                    <a:tint val="75000"/>
                  </a:prstClr>
                </a:solidFill>
              </a:rPr>
              <a:pPr/>
              <a:t>‹#›</a:t>
            </a:fld>
            <a:endParaRPr lang="cs-CZ" dirty="0">
              <a:solidFill>
                <a:prstClr val="black">
                  <a:tint val="75000"/>
                </a:prstClr>
              </a:solidFill>
            </a:endParaRPr>
          </a:p>
        </p:txBody>
      </p:sp>
    </p:spTree>
    <p:extLst>
      <p:ext uri="{BB962C8B-B14F-4D97-AF65-F5344CB8AC3E}">
        <p14:creationId xmlns:p14="http://schemas.microsoft.com/office/powerpoint/2010/main" val="13539632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chemistry.about.com/" TargetMode="External"/><Relationship Id="rId2" Type="http://schemas.openxmlformats.org/officeDocument/2006/relationships/hyperlink" Target="http://en.wikipedia.org/wiki/Main_Page" TargetMode="Externa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1400" dirty="0" smtClean="0"/>
              <a:t>Jméno autora:	 Mgr. Mária Filipová</a:t>
            </a:r>
          </a:p>
          <a:p>
            <a:pPr marL="0" indent="0">
              <a:buNone/>
            </a:pPr>
            <a:r>
              <a:rPr lang="cs-CZ" sz="1400" dirty="0" smtClean="0"/>
              <a:t>Datum vytvoření:	 22. 3. 2013</a:t>
            </a:r>
          </a:p>
          <a:p>
            <a:pPr marL="0" indent="0">
              <a:buNone/>
            </a:pPr>
            <a:r>
              <a:rPr lang="cs-CZ" sz="1400" dirty="0" smtClean="0"/>
              <a:t>Číslo </a:t>
            </a:r>
            <a:r>
              <a:rPr lang="cs-CZ" sz="1400" dirty="0" err="1"/>
              <a:t>DUMu</a:t>
            </a:r>
            <a:r>
              <a:rPr lang="cs-CZ" sz="1400" dirty="0"/>
              <a:t>:	</a:t>
            </a:r>
            <a:r>
              <a:rPr lang="cs-CZ" sz="1400" dirty="0" smtClean="0"/>
              <a:t> VY_32_INOVACE_13_AJ_ACH</a:t>
            </a:r>
            <a:endParaRPr lang="cs-CZ" sz="1400" dirty="0"/>
          </a:p>
          <a:p>
            <a:pPr marL="0" indent="0">
              <a:buNone/>
            </a:pPr>
            <a:r>
              <a:rPr lang="cs-CZ" sz="1400" dirty="0" smtClean="0"/>
              <a:t>Ročník:		 1. – 4. ročník </a:t>
            </a:r>
          </a:p>
          <a:p>
            <a:pPr marL="0" indent="0">
              <a:buNone/>
            </a:pPr>
            <a:r>
              <a:rPr lang="cs-CZ" sz="1400" dirty="0" smtClean="0"/>
              <a:t>Vzdělávací oblast:	 Jazyk a jazyková komunikace</a:t>
            </a:r>
          </a:p>
          <a:p>
            <a:pPr marL="0" indent="0">
              <a:buNone/>
            </a:pPr>
            <a:r>
              <a:rPr lang="cs-CZ" sz="1400" dirty="0" smtClean="0"/>
              <a:t>Vzdělávací obor:	 Anglický jazyk</a:t>
            </a:r>
          </a:p>
          <a:p>
            <a:pPr marL="0" indent="0">
              <a:buNone/>
            </a:pPr>
            <a:r>
              <a:rPr lang="cs-CZ" sz="1400" dirty="0" smtClean="0"/>
              <a:t>Tematický okruh:	 odborná slovní zásoba pro studenty aplikované chemie </a:t>
            </a:r>
          </a:p>
          <a:p>
            <a:pPr marL="0" indent="0">
              <a:buNone/>
            </a:pPr>
            <a:r>
              <a:rPr lang="cs-CZ" sz="1400" dirty="0" smtClean="0"/>
              <a:t>Klíčová slova:	 olej, tuky, emulze, hydrogenace</a:t>
            </a:r>
          </a:p>
          <a:p>
            <a:endParaRPr lang="cs-CZ" sz="1400" dirty="0" smtClean="0"/>
          </a:p>
          <a:p>
            <a:pPr marL="0" indent="0">
              <a:buNone/>
            </a:pPr>
            <a:r>
              <a:rPr lang="cs-CZ" sz="1400" dirty="0" smtClean="0"/>
              <a:t>Metodický list/anotace:</a:t>
            </a:r>
          </a:p>
          <a:p>
            <a:pPr marL="0" indent="0">
              <a:buNone/>
            </a:pPr>
            <a:r>
              <a:rPr lang="cs-CZ" sz="1400" dirty="0" smtClean="0"/>
              <a:t>Materiál slouží k seznámení se základní odbornou slovní zásobou pro studenty oborů  Aplikovaná chemie. Jedná se zejména o termíny z oblasti biologie a chemie. </a:t>
            </a:r>
          </a:p>
          <a:p>
            <a:pPr marL="0" indent="0">
              <a:buNone/>
            </a:pPr>
            <a:r>
              <a:rPr lang="cs-CZ" sz="1400" dirty="0" smtClean="0"/>
              <a:t>Studenti odhadují na základě svých znalostí význam slov. V případě potřeby pracují se slovníkem.</a:t>
            </a:r>
            <a:r>
              <a:rPr lang="cs-CZ" dirty="0" smtClean="0"/>
              <a:t> </a:t>
            </a:r>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3915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O</a:t>
            </a:r>
            <a:r>
              <a:rPr lang="en-US" dirty="0" err="1" smtClean="0"/>
              <a:t>ils</a:t>
            </a:r>
            <a:r>
              <a:rPr lang="en-US" dirty="0" smtClean="0"/>
              <a:t>, emulsions and hydrogenation</a:t>
            </a:r>
            <a:endParaRPr lang="en-US" dirty="0"/>
          </a:p>
        </p:txBody>
      </p:sp>
    </p:spTree>
    <p:extLst>
      <p:ext uri="{BB962C8B-B14F-4D97-AF65-F5344CB8AC3E}">
        <p14:creationId xmlns:p14="http://schemas.microsoft.com/office/powerpoint/2010/main" val="2773068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Vegetable</a:t>
            </a:r>
            <a:r>
              <a:rPr lang="cs-CZ" dirty="0" smtClean="0"/>
              <a:t> </a:t>
            </a:r>
            <a:r>
              <a:rPr lang="cs-CZ" dirty="0" err="1" smtClean="0"/>
              <a:t>oils</a:t>
            </a:r>
            <a:endParaRPr lang="en-US" dirty="0"/>
          </a:p>
        </p:txBody>
      </p:sp>
      <p:sp>
        <p:nvSpPr>
          <p:cNvPr id="3" name="Zástupný symbol pro obsah 2"/>
          <p:cNvSpPr>
            <a:spLocks noGrp="1"/>
          </p:cNvSpPr>
          <p:nvPr>
            <p:ph idx="1"/>
          </p:nvPr>
        </p:nvSpPr>
        <p:spPr/>
        <p:txBody>
          <a:bodyPr>
            <a:normAutofit lnSpcReduction="10000"/>
          </a:bodyPr>
          <a:lstStyle/>
          <a:p>
            <a:pPr marL="0" indent="0">
              <a:buNone/>
            </a:pPr>
            <a:r>
              <a:rPr lang="en-US" dirty="0" smtClean="0"/>
              <a:t>Vegetable oils are natural oils found in seeds, nuts and some fruit. </a:t>
            </a:r>
            <a:r>
              <a:rPr lang="cs-CZ" dirty="0" err="1" smtClean="0"/>
              <a:t>They</a:t>
            </a:r>
            <a:r>
              <a:rPr lang="cs-CZ" dirty="0" smtClean="0"/>
              <a:t> </a:t>
            </a:r>
            <a:r>
              <a:rPr lang="en-US" dirty="0" smtClean="0"/>
              <a:t>can be extracted. </a:t>
            </a:r>
            <a:endParaRPr lang="cs-CZ" dirty="0" smtClean="0"/>
          </a:p>
          <a:p>
            <a:pPr marL="0" indent="0">
              <a:buNone/>
            </a:pPr>
            <a:r>
              <a:rPr lang="en-US" dirty="0" smtClean="0"/>
              <a:t>Molecules of vegetable oils consist of glycerol and fatty acids.</a:t>
            </a:r>
            <a:endParaRPr lang="cs-CZ" dirty="0" smtClean="0"/>
          </a:p>
          <a:p>
            <a:pPr marL="0" indent="0">
              <a:buNone/>
            </a:pPr>
            <a:r>
              <a:rPr lang="en-US" dirty="0" smtClean="0"/>
              <a:t>Vegetable oils have higher boiling points than water.</a:t>
            </a:r>
            <a:endParaRPr lang="cs-CZ" dirty="0" smtClean="0"/>
          </a:p>
          <a:p>
            <a:pPr marL="0" indent="0">
              <a:buNone/>
            </a:pPr>
            <a:r>
              <a:rPr lang="en-US" dirty="0" smtClean="0"/>
              <a:t>Saturated oils tend to be solid at room temperature</a:t>
            </a:r>
            <a:r>
              <a:rPr lang="cs-CZ" dirty="0" smtClean="0"/>
              <a:t>, </a:t>
            </a:r>
            <a:r>
              <a:rPr lang="cs-CZ" dirty="0"/>
              <a:t>u</a:t>
            </a:r>
            <a:r>
              <a:rPr lang="en-US" dirty="0" err="1" smtClean="0"/>
              <a:t>nsaturated</a:t>
            </a:r>
            <a:r>
              <a:rPr lang="en-US" dirty="0" smtClean="0"/>
              <a:t> oils tend to be liquid at room temperature</a:t>
            </a:r>
            <a:r>
              <a:rPr lang="cs-CZ" dirty="0" smtClean="0"/>
              <a:t>.</a:t>
            </a:r>
            <a:endParaRPr lang="en-US" dirty="0"/>
          </a:p>
        </p:txBody>
      </p:sp>
    </p:spTree>
    <p:extLst>
      <p:ext uri="{BB962C8B-B14F-4D97-AF65-F5344CB8AC3E}">
        <p14:creationId xmlns:p14="http://schemas.microsoft.com/office/powerpoint/2010/main" val="3803569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Emulsions</a:t>
            </a:r>
            <a:endParaRPr lang="en-US" dirty="0"/>
          </a:p>
        </p:txBody>
      </p:sp>
      <p:sp>
        <p:nvSpPr>
          <p:cNvPr id="3" name="Zástupný symbol pro obsah 2"/>
          <p:cNvSpPr>
            <a:spLocks noGrp="1"/>
          </p:cNvSpPr>
          <p:nvPr>
            <p:ph idx="1"/>
          </p:nvPr>
        </p:nvSpPr>
        <p:spPr/>
        <p:txBody>
          <a:bodyPr>
            <a:normAutofit fontScale="92500" lnSpcReduction="20000"/>
          </a:bodyPr>
          <a:lstStyle/>
          <a:p>
            <a:r>
              <a:rPr lang="en-US" dirty="0" smtClean="0"/>
              <a:t>If oil and water are shaken together, droplets of </a:t>
            </a:r>
            <a:r>
              <a:rPr lang="cs-CZ" dirty="0" err="1" smtClean="0"/>
              <a:t>oil</a:t>
            </a:r>
            <a:r>
              <a:rPr lang="cs-CZ" dirty="0" smtClean="0"/>
              <a:t> </a:t>
            </a:r>
            <a:r>
              <a:rPr lang="en-US" dirty="0" smtClean="0"/>
              <a:t>spread through the </a:t>
            </a:r>
            <a:r>
              <a:rPr lang="cs-CZ" dirty="0" err="1" smtClean="0"/>
              <a:t>water</a:t>
            </a:r>
            <a:r>
              <a:rPr lang="en-US" dirty="0" smtClean="0"/>
              <a:t>, forming a mixture called an </a:t>
            </a:r>
            <a:r>
              <a:rPr lang="en-US" b="1" i="1" dirty="0" smtClean="0"/>
              <a:t>emulsion</a:t>
            </a:r>
            <a:endParaRPr lang="cs-CZ" b="1" i="1" dirty="0" smtClean="0"/>
          </a:p>
          <a:p>
            <a:r>
              <a:rPr lang="cs-CZ" b="1" i="1" dirty="0" smtClean="0"/>
              <a:t>e</a:t>
            </a:r>
            <a:r>
              <a:rPr lang="en-US" b="1" i="1" dirty="0" err="1" smtClean="0"/>
              <a:t>mulsifiers</a:t>
            </a:r>
            <a:r>
              <a:rPr lang="en-US" b="1" i="1" dirty="0" smtClean="0"/>
              <a:t> </a:t>
            </a:r>
            <a:r>
              <a:rPr lang="en-US" dirty="0" smtClean="0"/>
              <a:t>are substances that </a:t>
            </a:r>
            <a:r>
              <a:rPr lang="en-US" dirty="0" err="1" smtClean="0"/>
              <a:t>stabilise</a:t>
            </a:r>
            <a:r>
              <a:rPr lang="en-US" dirty="0" smtClean="0"/>
              <a:t> emulsions</a:t>
            </a:r>
            <a:endParaRPr lang="cs-CZ" dirty="0" smtClean="0"/>
          </a:p>
          <a:p>
            <a:r>
              <a:rPr lang="cs-CZ" dirty="0"/>
              <a:t>e</a:t>
            </a:r>
            <a:r>
              <a:rPr lang="en-US" dirty="0" err="1" smtClean="0"/>
              <a:t>mulsifier</a:t>
            </a:r>
            <a:r>
              <a:rPr lang="en-US" dirty="0" smtClean="0"/>
              <a:t> molecules have two different ends:</a:t>
            </a:r>
          </a:p>
          <a:p>
            <a:pPr marL="0" indent="0" algn="ctr">
              <a:buNone/>
            </a:pPr>
            <a:r>
              <a:rPr lang="en-US" dirty="0" smtClean="0"/>
              <a:t> </a:t>
            </a:r>
            <a:r>
              <a:rPr lang="en-US" i="1" dirty="0" smtClean="0"/>
              <a:t>a hydrophilic end </a:t>
            </a:r>
            <a:r>
              <a:rPr lang="en-US" dirty="0" smtClean="0"/>
              <a:t>- 'water-loving' - that forms chemical bonds with water but not with oils</a:t>
            </a:r>
          </a:p>
          <a:p>
            <a:pPr marL="0" indent="0" algn="ctr">
              <a:buNone/>
            </a:pPr>
            <a:r>
              <a:rPr lang="cs-CZ" dirty="0" smtClean="0"/>
              <a:t>  </a:t>
            </a:r>
            <a:r>
              <a:rPr lang="en-US" dirty="0" smtClean="0"/>
              <a:t> </a:t>
            </a:r>
            <a:r>
              <a:rPr lang="en-US" i="1" dirty="0" smtClean="0"/>
              <a:t>a hydrophobic end </a:t>
            </a:r>
            <a:r>
              <a:rPr lang="en-US" dirty="0" smtClean="0"/>
              <a:t>- 'water-hating' - that forms chemical bonds with oils but not with water</a:t>
            </a:r>
            <a:endParaRPr lang="en-US" dirty="0"/>
          </a:p>
        </p:txBody>
      </p:sp>
    </p:spTree>
    <p:extLst>
      <p:ext uri="{BB962C8B-B14F-4D97-AF65-F5344CB8AC3E}">
        <p14:creationId xmlns:p14="http://schemas.microsoft.com/office/powerpoint/2010/main" val="1250772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Hydrogenation</a:t>
            </a:r>
            <a:endParaRPr lang="en-US" dirty="0"/>
          </a:p>
        </p:txBody>
      </p:sp>
      <p:sp>
        <p:nvSpPr>
          <p:cNvPr id="3" name="Zástupný symbol pro obsah 2"/>
          <p:cNvSpPr>
            <a:spLocks noGrp="1"/>
          </p:cNvSpPr>
          <p:nvPr>
            <p:ph idx="1"/>
          </p:nvPr>
        </p:nvSpPr>
        <p:spPr/>
        <p:txBody>
          <a:bodyPr/>
          <a:lstStyle/>
          <a:p>
            <a:r>
              <a:rPr lang="en-US" dirty="0" smtClean="0"/>
              <a:t>Saturated vegetable fats are solid and have a higher melting point than unsaturated oils. This makes them suitable for making margarine, or for commercial use in the making of cakes and pastry. Unsaturated vegetable oils can be ‘hardened’ by reacting them with hydrogen</a:t>
            </a:r>
            <a:r>
              <a:rPr lang="cs-CZ" dirty="0" smtClean="0"/>
              <a:t>. </a:t>
            </a:r>
            <a:r>
              <a:rPr lang="cs-CZ" dirty="0" err="1" smtClean="0"/>
              <a:t>This</a:t>
            </a:r>
            <a:r>
              <a:rPr lang="en-US" dirty="0" smtClean="0"/>
              <a:t> reaction </a:t>
            </a:r>
            <a:r>
              <a:rPr lang="cs-CZ" dirty="0" err="1" smtClean="0"/>
              <a:t>is</a:t>
            </a:r>
            <a:r>
              <a:rPr lang="cs-CZ" dirty="0" smtClean="0"/>
              <a:t> </a:t>
            </a:r>
            <a:r>
              <a:rPr lang="en-US" dirty="0" smtClean="0"/>
              <a:t>called hydrogenation.</a:t>
            </a:r>
            <a:endParaRPr lang="en-US" dirty="0"/>
          </a:p>
        </p:txBody>
      </p:sp>
    </p:spTree>
    <p:extLst>
      <p:ext uri="{BB962C8B-B14F-4D97-AF65-F5344CB8AC3E}">
        <p14:creationId xmlns:p14="http://schemas.microsoft.com/office/powerpoint/2010/main" val="3238346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Remember</a:t>
            </a:r>
            <a:endParaRPr lang="en-US" dirty="0"/>
          </a:p>
        </p:txBody>
      </p:sp>
      <p:sp>
        <p:nvSpPr>
          <p:cNvPr id="3" name="Zástupný symbol pro obsah 2"/>
          <p:cNvSpPr>
            <a:spLocks noGrp="1"/>
          </p:cNvSpPr>
          <p:nvPr>
            <p:ph idx="1"/>
          </p:nvPr>
        </p:nvSpPr>
        <p:spPr/>
        <p:txBody>
          <a:bodyPr/>
          <a:lstStyle/>
          <a:p>
            <a:r>
              <a:rPr lang="en-US" dirty="0" smtClean="0"/>
              <a:t>Vegetable oils are obtained from plants. </a:t>
            </a:r>
            <a:endParaRPr lang="cs-CZ" dirty="0" smtClean="0"/>
          </a:p>
          <a:p>
            <a:r>
              <a:rPr lang="en-US" dirty="0" smtClean="0"/>
              <a:t>They are important ingredients in many foods, and can be hardened to make, for example, margarine. </a:t>
            </a:r>
            <a:endParaRPr lang="cs-CZ" dirty="0" smtClean="0"/>
          </a:p>
          <a:p>
            <a:r>
              <a:rPr lang="en-US" dirty="0" smtClean="0"/>
              <a:t>They can also be used as fuels, for example as biodiesel. </a:t>
            </a:r>
            <a:endParaRPr lang="cs-CZ" dirty="0" smtClean="0"/>
          </a:p>
          <a:p>
            <a:r>
              <a:rPr lang="en-US" dirty="0" smtClean="0"/>
              <a:t>Emulsifiers are food additives that prevent oil and water mixtures in food from separating.</a:t>
            </a:r>
            <a:endParaRPr lang="en-US" dirty="0"/>
          </a:p>
        </p:txBody>
      </p:sp>
    </p:spTree>
    <p:extLst>
      <p:ext uri="{BB962C8B-B14F-4D97-AF65-F5344CB8AC3E}">
        <p14:creationId xmlns:p14="http://schemas.microsoft.com/office/powerpoint/2010/main" val="1621044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FABINI, Ján; BLAŽEK, Jaroslav. Chemie pro studijní obory SOŠ a SOU nechemického zaměření. Praha: SPN, 1999, ISBN 80-7235-104-4.  </a:t>
            </a:r>
          </a:p>
          <a:p>
            <a:r>
              <a:rPr lang="cs-CZ" dirty="0" smtClean="0"/>
              <a:t>PHILLIPS, Janet a kol. Oxford studijní slovník. Oxford: Oxford University Press, 2010, ISBN 978019 430655 3. </a:t>
            </a:r>
          </a:p>
          <a:p>
            <a:r>
              <a:rPr lang="en-US" sz="3000" i="1" dirty="0">
                <a:solidFill>
                  <a:prstClr val="black"/>
                </a:solidFill>
                <a:latin typeface="Arial"/>
              </a:rPr>
              <a:t>Wikipedia: the free encyclopedia</a:t>
            </a:r>
            <a:r>
              <a:rPr lang="en-US" sz="3000" dirty="0">
                <a:solidFill>
                  <a:prstClr val="black"/>
                </a:solidFill>
                <a:latin typeface="Arial"/>
              </a:rPr>
              <a:t> [online]. San Francisco (CA): Wikimedia Foundation, 2001-2013 [cit. 2013-06-06]. </a:t>
            </a:r>
            <a:r>
              <a:rPr lang="en-US" sz="3000" dirty="0" err="1">
                <a:solidFill>
                  <a:prstClr val="black"/>
                </a:solidFill>
                <a:latin typeface="Arial"/>
              </a:rPr>
              <a:t>Dostupné</a:t>
            </a:r>
            <a:r>
              <a:rPr lang="en-US" sz="3000" dirty="0">
                <a:solidFill>
                  <a:prstClr val="black"/>
                </a:solidFill>
                <a:latin typeface="Arial"/>
              </a:rPr>
              <a:t> z:</a:t>
            </a:r>
            <a:r>
              <a:rPr lang="en-US" sz="3000" dirty="0">
                <a:solidFill>
                  <a:prstClr val="black"/>
                </a:solidFill>
                <a:latin typeface="Arial"/>
                <a:hlinkClick r:id="rId2"/>
              </a:rPr>
              <a:t>http://en.wikipedia.org/wiki/Main_Page</a:t>
            </a:r>
            <a:endParaRPr lang="cs-CZ" dirty="0" smtClean="0"/>
          </a:p>
          <a:p>
            <a:r>
              <a:rPr lang="pl-PL" i="1" dirty="0" smtClean="0"/>
              <a:t>About.com </a:t>
            </a:r>
            <a:r>
              <a:rPr lang="pl-PL" i="1" dirty="0"/>
              <a:t>Chemistry</a:t>
            </a:r>
            <a:r>
              <a:rPr lang="pl-PL" dirty="0"/>
              <a:t> [online]. 1996 - 2013 [cit. 2013-06-19]. Dostupné </a:t>
            </a:r>
            <a:r>
              <a:rPr lang="pl-PL" dirty="0" smtClean="0"/>
              <a:t>z:</a:t>
            </a:r>
            <a:r>
              <a:rPr lang="en-US">
                <a:hlinkClick r:id="rId3"/>
              </a:rPr>
              <a:t>http://chemistry.about.com/</a:t>
            </a:r>
            <a:endParaRPr lang="cs-CZ" dirty="0"/>
          </a:p>
        </p:txBody>
      </p:sp>
    </p:spTree>
    <p:extLst>
      <p:ext uri="{BB962C8B-B14F-4D97-AF65-F5344CB8AC3E}">
        <p14:creationId xmlns:p14="http://schemas.microsoft.com/office/powerpoint/2010/main" val="1493368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ické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313</Words>
  <Application>Microsoft Office PowerPoint</Application>
  <PresentationFormat>Předvádění na obrazovce (4:3)</PresentationFormat>
  <Paragraphs>36</Paragraphs>
  <Slides>7</Slides>
  <Notes>0</Notes>
  <HiddenSlides>0</HiddenSlides>
  <MMClips>0</MMClips>
  <ScaleCrop>false</ScaleCrop>
  <HeadingPairs>
    <vt:vector size="4" baseType="variant">
      <vt:variant>
        <vt:lpstr>Motiv</vt:lpstr>
      </vt:variant>
      <vt:variant>
        <vt:i4>3</vt:i4>
      </vt:variant>
      <vt:variant>
        <vt:lpstr>Nadpisy snímků</vt:lpstr>
      </vt:variant>
      <vt:variant>
        <vt:i4>7</vt:i4>
      </vt:variant>
    </vt:vector>
  </HeadingPairs>
  <TitlesOfParts>
    <vt:vector size="10" baseType="lpstr">
      <vt:lpstr>Motiv systému Office</vt:lpstr>
      <vt:lpstr>1_Motiv systému Office</vt:lpstr>
      <vt:lpstr>3_Motiv systému Office</vt:lpstr>
      <vt:lpstr>Prezentace aplikace PowerPoint</vt:lpstr>
      <vt:lpstr>Oils, emulsions and hydrogenation</vt:lpstr>
      <vt:lpstr>Vegetable oils</vt:lpstr>
      <vt:lpstr>Emulsions</vt:lpstr>
      <vt:lpstr>Hydrogenation</vt:lpstr>
      <vt:lpstr>Remember</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Lenovo</dc:creator>
  <cp:lastModifiedBy>Lenovo</cp:lastModifiedBy>
  <cp:revision>10</cp:revision>
  <dcterms:created xsi:type="dcterms:W3CDTF">2013-05-28T15:52:46Z</dcterms:created>
  <dcterms:modified xsi:type="dcterms:W3CDTF">2013-06-24T05:50:12Z</dcterms:modified>
</cp:coreProperties>
</file>