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85" r:id="rId3"/>
    <p:sldId id="273" r:id="rId4"/>
    <p:sldId id="257" r:id="rId5"/>
    <p:sldId id="283" r:id="rId6"/>
    <p:sldId id="284" r:id="rId7"/>
    <p:sldId id="261" r:id="rId8"/>
    <p:sldId id="27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7099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0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A24CD6-E4ED-41F0-BCB5-60BFEF192A3D}" type="datetimeFigureOut">
              <a:rPr lang="cs-CZ"/>
              <a:pPr>
                <a:defRPr/>
              </a:pPr>
              <a:t>25.11.2013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14DF17-90C9-4E51-BC1A-90826F6E3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8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0F9FCD-8E78-49A1-84E5-4EA011EB819F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3F44-5D7B-4858-AFA6-C9B1945994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C117-E074-4064-A166-2A8C083F4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673DB-EE6D-4D37-B175-A2811855C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CAE77-E2E2-49D1-8DC3-1373614B0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342-6545-4DA1-B79E-29FA696540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29D3-3AF3-4C5D-B8B2-08A8D779A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2C20E-10E0-4FC1-8056-C08F8A738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EA023-87FF-4BEB-9EC1-E057C1452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6D07-128A-4E31-974A-21B3AF6A4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EC21-0F7F-4520-AD65-FE5FCA6A2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6B61-5192-482C-9DFC-524EC8EA5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CD147B-2D85-47E3-AE3D-7F19A995F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Kaval%C3%ADr.jpg" TargetMode="External"/><Relationship Id="rId7" Type="http://schemas.openxmlformats.org/officeDocument/2006/relationships/hyperlink" Target="http://en.wikipedia.org/wiki/File:Potting-bench-cabinet-view.png" TargetMode="External"/><Relationship Id="rId2" Type="http://schemas.openxmlformats.org/officeDocument/2006/relationships/hyperlink" Target="http://commons.wikimedia.org/wiki/File:Escalier_cavalier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Perspective_cavaliere_fortification.jpg" TargetMode="External"/><Relationship Id="rId5" Type="http://schemas.openxmlformats.org/officeDocument/2006/relationships/hyperlink" Target="http://cs.wikipedia.org/wiki/Soubor:Planometricka.jpg" TargetMode="External"/><Relationship Id="rId4" Type="http://schemas.openxmlformats.org/officeDocument/2006/relationships/hyperlink" Target="http://cs.wikipedia.org/wiki/Soubor:Kabinetn%C3%AD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10. 10.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VY_32_INOVACE_12_ZT_TK_1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</a:rPr>
              <a:t>Technické </a:t>
            </a:r>
            <a:r>
              <a:rPr lang="cs-CZ" sz="1200" b="1" dirty="0" smtClean="0">
                <a:latin typeface="Verdana" pitchFamily="34" charset="0"/>
              </a:rPr>
              <a:t>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Kosoúhlé promítání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Definice kosoúhlého promítání a jeho rozdělení.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Kosoúhlé promítání jako názorné zobrazování poskytující informace o tvaru a rozměrech tělesa </a:t>
            </a:r>
            <a:r>
              <a:rPr lang="cs-CZ" sz="1200" i="1" dirty="0" smtClean="0">
                <a:latin typeface="Verdana" pitchFamily="34" charset="0"/>
              </a:rPr>
              <a:t/>
            </a:r>
            <a:br>
              <a:rPr lang="cs-CZ" sz="1200" i="1" dirty="0" smtClean="0">
                <a:latin typeface="Verdana" pitchFamily="34" charset="0"/>
              </a:rPr>
            </a:br>
            <a:r>
              <a:rPr lang="cs-CZ" sz="1200" i="1" dirty="0" smtClean="0">
                <a:latin typeface="Verdana" pitchFamily="34" charset="0"/>
              </a:rPr>
              <a:t>z </a:t>
            </a:r>
            <a:r>
              <a:rPr lang="cs-CZ" sz="1200" i="1" dirty="0" smtClean="0">
                <a:latin typeface="Verdana" pitchFamily="34" charset="0"/>
              </a:rPr>
              <a:t>jednoho obrázku.</a:t>
            </a: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6350"/>
            <a:ext cx="9144000" cy="135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smtClean="0"/>
              <a:t>Kosoúhlé promítání</a:t>
            </a:r>
            <a:endParaRPr lang="cs-CZ" kern="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5880" y="1763815"/>
            <a:ext cx="3826120" cy="153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2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kern="0" dirty="0"/>
              <a:t>Definice kosoúhlého </a:t>
            </a:r>
            <a:r>
              <a:rPr lang="cs-CZ" sz="1600" kern="0" dirty="0" smtClean="0"/>
              <a:t>promítání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Rozdělení kosoúhlého promítání 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Názorné zobrazování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Vojenská perspektiva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081963" y="6546850"/>
            <a:ext cx="80803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1</a:t>
            </a:r>
          </a:p>
        </p:txBody>
      </p:sp>
      <p:pic>
        <p:nvPicPr>
          <p:cNvPr id="7" name="Picture 2" descr="Soubor: Escalier cavalier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985" y="2220913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22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0" y="185737"/>
            <a:ext cx="9144000" cy="777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cs-CZ" kern="0" dirty="0"/>
              <a:t>D</a:t>
            </a:r>
            <a:r>
              <a:rPr lang="cs-CZ" kern="0" dirty="0" smtClean="0"/>
              <a:t>efinice kosoúhlého promítání</a:t>
            </a:r>
            <a:endParaRPr lang="cs-CZ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07950" y="1429463"/>
                <a:ext cx="3833979" cy="5016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000" b="1" dirty="0"/>
                  <a:t>Kosoúhlé </a:t>
                </a:r>
                <a:r>
                  <a:rPr lang="cs-CZ" sz="2000" b="1" dirty="0" smtClean="0"/>
                  <a:t>promítání </a:t>
                </a:r>
                <a:r>
                  <a:rPr lang="cs-CZ" sz="2000" dirty="0" smtClean="0"/>
                  <a:t>je</a:t>
                </a:r>
                <a:r>
                  <a:rPr lang="cs-CZ" sz="2000" dirty="0"/>
                  <a:t> </a:t>
                </a:r>
                <a:r>
                  <a:rPr lang="cs-CZ" sz="2000" dirty="0" smtClean="0"/>
                  <a:t>rovnoběžné promítání</a:t>
                </a:r>
                <a:br>
                  <a:rPr lang="cs-CZ" sz="2000" dirty="0" smtClean="0"/>
                </a:br>
                <a:r>
                  <a:rPr lang="cs-CZ" sz="2000" dirty="0" smtClean="0"/>
                  <a:t>na </a:t>
                </a:r>
                <a:r>
                  <a:rPr lang="cs-CZ" sz="2000" dirty="0"/>
                  <a:t>jednu průmětnu </a:t>
                </a:r>
                <a14:m>
                  <m:oMath xmlns:m="http://schemas.openxmlformats.org/officeDocument/2006/math">
                    <m:r>
                      <a:rPr lang="cs-CZ" sz="200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l-GR" sz="2000" dirty="0" smtClean="0"/>
                  <a:t> </a:t>
                </a:r>
                <a:r>
                  <a:rPr lang="cs-CZ" sz="2000" dirty="0"/>
                  <a:t>směrem, který má od průmětny odchylku </a:t>
                </a:r>
                <a14:m>
                  <m:oMath xmlns:m="http://schemas.openxmlformats.org/officeDocument/2006/math">
                    <m:r>
                      <a:rPr lang="cs-CZ" sz="2000" i="1" smtClean="0"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r>
                  <a:rPr lang="el-GR" sz="2000" dirty="0" smtClean="0"/>
                  <a:t> </a:t>
                </a:r>
                <a:r>
                  <a:rPr lang="cs-CZ" sz="2000" dirty="0"/>
                  <a:t>jinou než 90</a:t>
                </a:r>
                <a:r>
                  <a:rPr lang="cs-CZ" sz="2000" dirty="0" smtClean="0"/>
                  <a:t>°.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000" dirty="0" smtClean="0"/>
                  <a:t>Promítací </a:t>
                </a:r>
                <a:r>
                  <a:rPr lang="cs-CZ" sz="2000" dirty="0"/>
                  <a:t>paprsky S jsou </a:t>
                </a:r>
                <a:r>
                  <a:rPr lang="cs-CZ" sz="2000" dirty="0" smtClean="0"/>
                  <a:t>rovnoběžné.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000" dirty="0" smtClean="0"/>
                  <a:t>Průmětna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sz="2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2000" dirty="0"/>
                  <a:t> </a:t>
                </a:r>
                <a:r>
                  <a:rPr lang="cs-CZ" sz="2000" dirty="0"/>
                  <a:t>je </a:t>
                </a:r>
                <a:r>
                  <a:rPr lang="cs-CZ" sz="2000" dirty="0" smtClean="0"/>
                  <a:t>rovnoběžná</a:t>
                </a:r>
                <a:br>
                  <a:rPr lang="cs-CZ" sz="2000" dirty="0" smtClean="0"/>
                </a:br>
                <a:r>
                  <a:rPr lang="cs-CZ" sz="2000" dirty="0" smtClean="0"/>
                  <a:t>s </a:t>
                </a:r>
                <a:r>
                  <a:rPr lang="cs-CZ" sz="2000" dirty="0"/>
                  <a:t>některou z </a:t>
                </a:r>
                <a:r>
                  <a:rPr lang="cs-CZ" sz="2000" dirty="0" smtClean="0"/>
                  <a:t>hlavních rovin.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000" dirty="0" smtClean="0"/>
                  <a:t>Kosoúhlé </a:t>
                </a:r>
                <a:r>
                  <a:rPr lang="cs-CZ" sz="2000" dirty="0"/>
                  <a:t>promítání do </a:t>
                </a:r>
                <a:r>
                  <a:rPr lang="cs-CZ" sz="2000" dirty="0" smtClean="0"/>
                  <a:t>obecné roviny </a:t>
                </a:r>
                <a:r>
                  <a:rPr lang="cs-CZ" sz="2000" dirty="0"/>
                  <a:t>se </a:t>
                </a:r>
                <a:r>
                  <a:rPr lang="cs-CZ" sz="2000" dirty="0" smtClean="0"/>
                  <a:t>nazývá kosoúhlá axonometrie.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000" dirty="0" smtClean="0"/>
                  <a:t>Předměty </a:t>
                </a:r>
                <a:r>
                  <a:rPr lang="cs-CZ" sz="2000" dirty="0"/>
                  <a:t>které se nacházejí v nárysně jsou zobrazeny v reálné velikosti.</a:t>
                </a: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0" y="1429463"/>
                <a:ext cx="3833979" cy="5016758"/>
              </a:xfrm>
              <a:prstGeom prst="rect">
                <a:avLst/>
              </a:prstGeom>
              <a:blipFill rotWithShape="1">
                <a:blip r:embed="rId2"/>
                <a:stretch>
                  <a:fillRect l="-1431" t="-486" b="-13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970" y="1268760"/>
            <a:ext cx="413385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363883" y="6200158"/>
            <a:ext cx="80803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2211277" y="6522244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3</a:t>
            </a:r>
          </a:p>
        </p:txBody>
      </p:sp>
      <p:sp>
        <p:nvSpPr>
          <p:cNvPr id="16386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Rozdělení kosoúhlého promítání </a:t>
            </a:r>
          </a:p>
        </p:txBody>
      </p:sp>
      <p:sp>
        <p:nvSpPr>
          <p:cNvPr id="2" name="Obdélník 1"/>
          <p:cNvSpPr/>
          <p:nvPr/>
        </p:nvSpPr>
        <p:spPr>
          <a:xfrm>
            <a:off x="263395" y="2184554"/>
            <a:ext cx="259558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err="1"/>
              <a:t>Kavalírní</a:t>
            </a:r>
            <a:r>
              <a:rPr lang="cs-CZ" b="1" dirty="0"/>
              <a:t> axonometrie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55408" y="2187548"/>
            <a:ext cx="267252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/>
              <a:t>Kabinetní axonometrie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84886" y="2190696"/>
            <a:ext cx="252716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smtClean="0"/>
              <a:t>Vojenská perspektiva</a:t>
            </a:r>
            <a:endParaRPr lang="cs-CZ" dirty="0"/>
          </a:p>
        </p:txBody>
      </p:sp>
      <p:cxnSp>
        <p:nvCxnSpPr>
          <p:cNvPr id="6" name="Přímá spojnice 5"/>
          <p:cNvCxnSpPr>
            <a:stCxn id="16386" idx="2"/>
            <a:endCxn id="2" idx="0"/>
          </p:cNvCxnSpPr>
          <p:nvPr/>
        </p:nvCxnSpPr>
        <p:spPr>
          <a:xfrm flipH="1">
            <a:off x="1561186" y="1417638"/>
            <a:ext cx="3010814" cy="7669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16386" idx="2"/>
            <a:endCxn id="3" idx="0"/>
          </p:cNvCxnSpPr>
          <p:nvPr/>
        </p:nvCxnSpPr>
        <p:spPr>
          <a:xfrm flipH="1">
            <a:off x="4391671" y="1417638"/>
            <a:ext cx="180329" cy="76991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16386" idx="2"/>
            <a:endCxn id="4" idx="0"/>
          </p:cNvCxnSpPr>
          <p:nvPr/>
        </p:nvCxnSpPr>
        <p:spPr>
          <a:xfrm>
            <a:off x="4572000" y="1417638"/>
            <a:ext cx="2876470" cy="7730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249095" y="2828836"/>
            <a:ext cx="26098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P</a:t>
            </a:r>
            <a:r>
              <a:rPr lang="cs-CZ" sz="1400" dirty="0" smtClean="0"/>
              <a:t>růmětna </a:t>
            </a:r>
            <a:r>
              <a:rPr lang="cs-CZ" sz="1400" dirty="0"/>
              <a:t>je obvykle svislá. Průmětny os X a Y svírají úhel 45° nebo úhel 135</a:t>
            </a:r>
            <a:r>
              <a:rPr lang="cs-CZ" sz="1400" dirty="0" smtClean="0"/>
              <a:t>°. </a:t>
            </a:r>
            <a:r>
              <a:rPr lang="cs-CZ" sz="1400" dirty="0"/>
              <a:t>Délky ve směru os X, Y, Z </a:t>
            </a:r>
            <a:r>
              <a:rPr lang="cs-CZ" sz="1400" dirty="0" err="1" smtClean="0"/>
              <a:t>ezkracujeme</a:t>
            </a:r>
            <a:r>
              <a:rPr lang="cs-CZ" sz="1400" dirty="0"/>
              <a:t>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055408" y="2828836"/>
            <a:ext cx="2672526" cy="116955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cs-CZ" sz="1400" dirty="0" smtClean="0"/>
              <a:t>Průmětna </a:t>
            </a:r>
            <a:r>
              <a:rPr lang="cs-CZ" sz="1400" dirty="0"/>
              <a:t>je obvykle svislá. Průměty os X a Y svírají úhel 45° popřípadě 135</a:t>
            </a:r>
            <a:r>
              <a:rPr lang="cs-CZ" sz="1400" dirty="0" smtClean="0"/>
              <a:t>°. Délky </a:t>
            </a:r>
            <a:r>
              <a:rPr lang="cs-CZ" sz="1400" dirty="0"/>
              <a:t>ve směru os Y a Z se </a:t>
            </a:r>
            <a:r>
              <a:rPr lang="cs-CZ" sz="1400" dirty="0" smtClean="0"/>
              <a:t>nezkracují a </a:t>
            </a:r>
            <a:r>
              <a:rPr lang="cs-CZ" sz="1400" dirty="0"/>
              <a:t>ve směru X se zkracují na polovinu.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922766" y="2839472"/>
            <a:ext cx="31999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T</a:t>
            </a:r>
            <a:r>
              <a:rPr lang="cs-CZ" sz="1400" dirty="0" smtClean="0"/>
              <a:t>rojrozměrný průmět </a:t>
            </a:r>
            <a:r>
              <a:rPr lang="cs-CZ" sz="1400" dirty="0"/>
              <a:t>do roviny, kde osy x a y svírají úhel 90°, </a:t>
            </a:r>
            <a:r>
              <a:rPr lang="cs-CZ" sz="1400" dirty="0" smtClean="0"/>
              <a:t>všechny </a:t>
            </a:r>
            <a:r>
              <a:rPr lang="cs-CZ" sz="1400" dirty="0"/>
              <a:t>vzdálenosti se </a:t>
            </a:r>
            <a:r>
              <a:rPr lang="cs-CZ" sz="1400" dirty="0" smtClean="0"/>
              <a:t>nanášejí </a:t>
            </a:r>
            <a:r>
              <a:rPr lang="cs-CZ" sz="1400" dirty="0"/>
              <a:t>ve stejném </a:t>
            </a:r>
            <a:r>
              <a:rPr lang="cs-CZ" sz="1400" dirty="0" smtClean="0"/>
              <a:t>měřítku.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080234" y="6522244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4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461787" y="6522244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5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Soubor:Kavalí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07" y="4033162"/>
            <a:ext cx="1782320" cy="242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ubor:Kabinetní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767" y="4033162"/>
            <a:ext cx="2488135" cy="240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886" y="4033162"/>
            <a:ext cx="26003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Názorné zobrazování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63815"/>
          </a:xfrm>
        </p:spPr>
        <p:txBody>
          <a:bodyPr/>
          <a:lstStyle/>
          <a:p>
            <a:r>
              <a:rPr lang="cs-CZ" sz="1800" dirty="0" err="1" smtClean="0"/>
              <a:t>Monegeovo</a:t>
            </a:r>
            <a:r>
              <a:rPr lang="cs-CZ" sz="1800" dirty="0" smtClean="0"/>
              <a:t> promítání je názorné a pro technickou a výrobní dokumentaci vyhovující.</a:t>
            </a:r>
          </a:p>
          <a:p>
            <a:r>
              <a:rPr lang="cs-CZ" sz="1800" dirty="0" smtClean="0"/>
              <a:t>Chceme-li zobrazit těleso jediným obrázkem a podat dostačující informace o jeho vzhledu a tvaru musíme použít jinou metodu zobrazování.</a:t>
            </a:r>
          </a:p>
          <a:p>
            <a:r>
              <a:rPr lang="cs-CZ" sz="1800" dirty="0" smtClean="0"/>
              <a:t>Jednou z možností je kosoúhlé promítání – </a:t>
            </a:r>
            <a:r>
              <a:rPr lang="pl-PL" sz="1800" dirty="0" smtClean="0"/>
              <a:t> metoda zobrazování na jednu průmětnu</a:t>
            </a:r>
            <a:r>
              <a:rPr lang="cs-CZ" sz="1800" dirty="0" smtClean="0"/>
              <a:t>, zpravidla připojenou k průmětnám pravoúhlého promítání.</a:t>
            </a:r>
          </a:p>
          <a:p>
            <a:pPr marL="0" indent="0">
              <a:buNone/>
            </a:pPr>
            <a:endParaRPr lang="cs-CZ" sz="1800" dirty="0" smtClean="0"/>
          </a:p>
          <a:p>
            <a:endParaRPr lang="pl-PL" sz="1800" dirty="0"/>
          </a:p>
          <a:p>
            <a:endParaRPr lang="cs-CZ" sz="1800" dirty="0"/>
          </a:p>
        </p:txBody>
      </p:sp>
      <p:pic>
        <p:nvPicPr>
          <p:cNvPr id="3074" name="Picture 2" descr="File:Perspective cavaliere fortific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14065"/>
            <a:ext cx="5120854" cy="249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149787" y="6559550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7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24674" y="6534150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6</a:t>
            </a:r>
          </a:p>
        </p:txBody>
      </p:sp>
      <p:pic>
        <p:nvPicPr>
          <p:cNvPr id="3076" name="Picture 4" descr="Soubor: Zalévání lavice-skříň-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970" y="3684580"/>
            <a:ext cx="2809667" cy="28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4305941" y="3564015"/>
            <a:ext cx="1485165" cy="644520"/>
          </a:xfrm>
          <a:prstGeom prst="wedgeRoundRectCallout">
            <a:avLst>
              <a:gd name="adj1" fmla="val 63824"/>
              <a:gd name="adj2" fmla="val 1275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</a:rPr>
              <a:t>Kabinetní axonometrie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1326782" y="3474005"/>
            <a:ext cx="1485165" cy="644520"/>
          </a:xfrm>
          <a:prstGeom prst="wedgeRoundRectCallout">
            <a:avLst>
              <a:gd name="adj1" fmla="val -310"/>
              <a:gd name="adj2" fmla="val 1176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err="1">
                <a:solidFill>
                  <a:schemeClr val="tx1"/>
                </a:solidFill>
              </a:rPr>
              <a:t>Kavalírní</a:t>
            </a:r>
            <a:r>
              <a:rPr lang="cs-CZ" sz="1600" dirty="0">
                <a:solidFill>
                  <a:schemeClr val="tx1"/>
                </a:solidFill>
              </a:rPr>
              <a:t> axonometrie</a:t>
            </a:r>
          </a:p>
        </p:txBody>
      </p:sp>
    </p:spTree>
    <p:extLst>
      <p:ext uri="{BB962C8B-B14F-4D97-AF65-F5344CB8AC3E}">
        <p14:creationId xmlns:p14="http://schemas.microsoft.com/office/powerpoint/2010/main" val="76041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384" y="0"/>
            <a:ext cx="8229600" cy="1143000"/>
          </a:xfrm>
        </p:spPr>
        <p:txBody>
          <a:bodyPr/>
          <a:lstStyle/>
          <a:p>
            <a:r>
              <a:rPr lang="cs-CZ" dirty="0" smtClean="0"/>
              <a:t>Vojenská perspektiva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6514" y="1419920"/>
            <a:ext cx="34653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promítáme na rovinu (x, y), půdorys je ve skutečné velikosti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výška tělesa se nanáší v poměru 1 : 1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dirty="0" smtClean="0"/>
              <a:t>Zapisujeme: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 smtClean="0"/>
              <a:t>jx</a:t>
            </a:r>
            <a:r>
              <a:rPr lang="cs-CZ" dirty="0" smtClean="0"/>
              <a:t> </a:t>
            </a:r>
            <a:r>
              <a:rPr lang="cs-CZ" dirty="0"/>
              <a:t>: </a:t>
            </a:r>
            <a:r>
              <a:rPr lang="cs-CZ" dirty="0" err="1"/>
              <a:t>jy</a:t>
            </a:r>
            <a:r>
              <a:rPr lang="cs-CZ" dirty="0"/>
              <a:t> : </a:t>
            </a:r>
            <a:r>
              <a:rPr lang="cs-CZ" dirty="0" err="1"/>
              <a:t>jz</a:t>
            </a:r>
            <a:r>
              <a:rPr lang="cs-CZ" dirty="0"/>
              <a:t> = 1 : 1 : 1</a:t>
            </a:r>
          </a:p>
          <a:p>
            <a:pPr marL="285750" indent="-285750">
              <a:buFontTx/>
              <a:buChar char="-"/>
            </a:pPr>
            <a:r>
              <a:rPr lang="cs-CZ" dirty="0"/>
              <a:t>∠(x, z) = 135</a:t>
            </a:r>
            <a:r>
              <a:rPr lang="cs-CZ" dirty="0" smtClean="0"/>
              <a:t>◦, </a:t>
            </a:r>
            <a:r>
              <a:rPr lang="cs-CZ" dirty="0"/>
              <a:t>∠(y, z) = 135◦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915" y="1583795"/>
            <a:ext cx="48672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018909" y="6307138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8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472100" y="1943835"/>
            <a:ext cx="67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: 1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91980" y="5769260"/>
            <a:ext cx="67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: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72300" y="5769260"/>
            <a:ext cx="67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: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60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5917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KILOM691. </a:t>
            </a:r>
            <a:r>
              <a:rPr lang="cs-CZ" sz="1400" i="1" dirty="0"/>
              <a:t>Soubor: ESCALIER </a:t>
            </a:r>
            <a:r>
              <a:rPr lang="cs-CZ" sz="1400" i="1" dirty="0" err="1"/>
              <a:t>cavalier.svg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commons.wikimedia.org/wiki/File:Escalier_cavalier.svg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2, 8  </a:t>
            </a:r>
            <a:r>
              <a:rPr lang="cs-CZ" sz="1400" dirty="0" smtClean="0"/>
              <a:t>Archiv autora</a:t>
            </a:r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3 </a:t>
            </a:r>
            <a:r>
              <a:rPr lang="cs-CZ" sz="1400" dirty="0"/>
              <a:t>HOLZBAUER, Milan. </a:t>
            </a:r>
            <a:r>
              <a:rPr lang="cs-CZ" sz="1400" i="1" dirty="0" err="1"/>
              <a:t>Soubor:Kavalír.jpg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cs.wikipedia.org/wiki/Soubor:Kaval%C3%ADr.jpg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4 </a:t>
            </a:r>
            <a:r>
              <a:rPr lang="cs-CZ" sz="1400" dirty="0"/>
              <a:t>HOLZBAUER, Milan. </a:t>
            </a:r>
            <a:r>
              <a:rPr lang="cs-CZ" sz="1400" i="1" dirty="0" err="1"/>
              <a:t>Soubor:Kabinetní.jpg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cs.wikipedia.org/wiki/Soubor:Kabinetn%C3%AD.jpg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5 </a:t>
            </a:r>
            <a:r>
              <a:rPr lang="cs-CZ" sz="1400" dirty="0"/>
              <a:t>HOLZBAUER, Milan. </a:t>
            </a:r>
            <a:r>
              <a:rPr lang="cs-CZ" sz="1400" i="1" dirty="0" err="1"/>
              <a:t>Soubor:Planometricka.jpg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cs.wikipedia.org/wiki/Soubor:Planometricka.jpg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6 </a:t>
            </a:r>
            <a:r>
              <a:rPr lang="cs-CZ" sz="1400" dirty="0"/>
              <a:t>AUTOR NEUVEDEN. </a:t>
            </a:r>
            <a:r>
              <a:rPr lang="cs-CZ" sz="1400" i="1" dirty="0"/>
              <a:t>File:Perspective </a:t>
            </a:r>
            <a:r>
              <a:rPr lang="cs-CZ" sz="1400" i="1" dirty="0" err="1"/>
              <a:t>cavaliere</a:t>
            </a:r>
            <a:r>
              <a:rPr lang="cs-CZ" sz="1400" i="1" dirty="0"/>
              <a:t> fortification.jpg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commons.wikimedia.org/wiki/File:Perspective_cavaliere_fortification.jpg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7 </a:t>
            </a:r>
            <a:r>
              <a:rPr lang="cs-CZ" sz="1400" dirty="0"/>
              <a:t>CHANGNIAN, Tím </a:t>
            </a:r>
            <a:r>
              <a:rPr lang="cs-CZ" sz="1400" dirty="0" err="1"/>
              <a:t>Xiong</a:t>
            </a:r>
            <a:r>
              <a:rPr lang="cs-CZ" sz="1400" dirty="0"/>
              <a:t>. </a:t>
            </a:r>
            <a:r>
              <a:rPr lang="cs-CZ" sz="1400" i="1" dirty="0"/>
              <a:t>File:Potting-bench-cabinet-view.png - </a:t>
            </a:r>
            <a:r>
              <a:rPr lang="cs-CZ" sz="1400" i="1" dirty="0" err="1"/>
              <a:t>Wikipedia</a:t>
            </a:r>
            <a:r>
              <a:rPr lang="cs-CZ" sz="1400" i="1" dirty="0"/>
              <a:t>,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[cit. </a:t>
            </a:r>
            <a:r>
              <a:rPr lang="cs-CZ" sz="1400" dirty="0" smtClean="0"/>
              <a:t>10.10.2013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en.wikipedia.org/wiki/File:Potting-bench-cabinet-view.png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bdélník 2"/>
          <p:cNvSpPr>
            <a:spLocks noChangeArrowheads="1"/>
          </p:cNvSpPr>
          <p:nvPr/>
        </p:nvSpPr>
        <p:spPr bwMode="auto">
          <a:xfrm>
            <a:off x="417513" y="1493838"/>
            <a:ext cx="823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</a:t>
            </a:r>
            <a:r>
              <a:rPr lang="cs-CZ" sz="1400" dirty="0" smtClean="0"/>
              <a:t>10.10.2013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en.wikipedia.org/wiki/Main_Page</a:t>
            </a:r>
            <a:endParaRPr lang="cs-CZ" sz="1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75" y="414338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9974</TotalTime>
  <Words>276</Words>
  <Application>Microsoft Office PowerPoint</Application>
  <PresentationFormat>Předvádění na obrazovce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Prezentace aplikace PowerPoint</vt:lpstr>
      <vt:lpstr>Prezentace aplikace PowerPoint</vt:lpstr>
      <vt:lpstr>Rozdělení kosoúhlého promítání </vt:lpstr>
      <vt:lpstr>Názorné zobrazování</vt:lpstr>
      <vt:lpstr>Vojenská perspektiva</vt:lpstr>
      <vt:lpstr>Citace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chalupskýz</cp:lastModifiedBy>
  <cp:revision>384</cp:revision>
  <dcterms:created xsi:type="dcterms:W3CDTF">2013-03-27T07:54:35Z</dcterms:created>
  <dcterms:modified xsi:type="dcterms:W3CDTF">2013-11-25T07:37:34Z</dcterms:modified>
</cp:coreProperties>
</file>