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56" r:id="rId3"/>
    <p:sldId id="257" r:id="rId4"/>
    <p:sldId id="262" r:id="rId5"/>
    <p:sldId id="277" r:id="rId6"/>
    <p:sldId id="258" r:id="rId7"/>
    <p:sldId id="275" r:id="rId8"/>
    <p:sldId id="259" r:id="rId9"/>
    <p:sldId id="279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Resistors-photo.JPG" TargetMode="External"/><Relationship Id="rId2" Type="http://schemas.openxmlformats.org/officeDocument/2006/relationships/hyperlink" Target="http://pixabay.com/cs/elektronick%C3%BD-elektronika-elektrick%C3%A9-3229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</a:t>
            </a:r>
            <a:r>
              <a:rPr lang="cs-CZ" sz="1200" b="1" dirty="0" smtClean="0">
                <a:latin typeface="Verdana" pitchFamily="34" charset="0"/>
              </a:rPr>
              <a:t>13</a:t>
            </a:r>
            <a:r>
              <a:rPr lang="cs-CZ" sz="1200" b="1" dirty="0" smtClean="0">
                <a:latin typeface="Verdana" pitchFamily="34" charset="0"/>
              </a:rPr>
              <a:t>. </a:t>
            </a:r>
            <a:r>
              <a:rPr lang="cs-CZ" sz="1200" b="1" dirty="0">
                <a:latin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</a:rPr>
              <a:t>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VY_32_INOVACE_12_ZT_E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-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Elektrotechnika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Téma: Elektrický odpor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Elektrický odpor jako pasivní součástka obvodu, závislost na délce, průřezu a materiálu.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Vliv teploty na elektrický odpor látky.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Dvě funkce reostatu, regulátor proudu a dělič napětí.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Elektrická vodivost jako převrácená hodnota elektrického odporu.</a:t>
            </a: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1200" i="1" dirty="0">
              <a:latin typeface="Verdana" pitchFamily="34" charset="0"/>
            </a:endParaRPr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329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8775"/>
            <a:ext cx="9143999" cy="1470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Elektrický odpor</a:t>
            </a:r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8560" y="3383995"/>
            <a:ext cx="3602118" cy="234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2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Elektrický odpor - rezistence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Výpočet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Měrný odpor - </a:t>
            </a:r>
            <a:r>
              <a:rPr lang="cs-CZ" sz="1600" dirty="0" err="1"/>
              <a:t>rezistivita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Odpor  látek v závislosti na teplotě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6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Rezistor a reostat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7" action="ppaction://hlinksldjump"/>
              </a:rPr>
              <a:t>►</a:t>
            </a:r>
            <a:r>
              <a:rPr lang="cs-CZ" sz="1600" dirty="0"/>
              <a:t> Elektrická </a:t>
            </a:r>
            <a:r>
              <a:rPr lang="cs-CZ" sz="1600" dirty="0" smtClean="0"/>
              <a:t>vodivost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578856" y="2123855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332990" y="6323712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pic>
        <p:nvPicPr>
          <p:cNvPr id="1026" name="Picture 2" descr="Elektronický, Elektronika, Elektrické, Rezistor, Obvo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675" y="413665"/>
            <a:ext cx="6096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oubor:Resistors-phot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720" y="2798930"/>
            <a:ext cx="4122915" cy="350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Elektrický odpor - rezistence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403775"/>
            <a:ext cx="8685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přirozená vlastnost látky, bránit v průchodu volným částicím s elektrickým nábojem.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1570" y="1998132"/>
            <a:ext cx="103511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značka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71786" y="1998132"/>
            <a:ext cx="109984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jednotka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61610" y="2493187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616791" y="2493187"/>
                <a:ext cx="11055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…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𝑜h𝑚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791" y="2493187"/>
                <a:ext cx="1105559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3986935" y="2708920"/>
            <a:ext cx="112512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výpočty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3644733"/>
            <a:ext cx="256528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z vlastností materiálu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21650" y="3644733"/>
            <a:ext cx="256528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z Ohmova zákona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655275" y="4149080"/>
                <a:ext cx="1521570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I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⇒</m:t>
                      </m:r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275" y="4149080"/>
                <a:ext cx="1521570" cy="60907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5795436" y="3992253"/>
                <a:ext cx="1123641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436" y="3992253"/>
                <a:ext cx="1123641" cy="618311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4742319" y="4745738"/>
                <a:ext cx="403386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…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𝑟𝑒𝑧𝑖𝑠𝑡𝑖𝑣𝑖𝑡𝑎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ě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𝑟𝑛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ý 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𝑜𝑑𝑝𝑜𝑟</m:t>
                          </m:r>
                        </m:e>
                      </m:d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Ω</m:t>
                          </m:r>
                          <m:r>
                            <a:rPr lang="el-GR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cs-CZ" b="0" i="1" dirty="0" smtClean="0">
                  <a:solidFill>
                    <a:srgbClr val="000000"/>
                  </a:solidFill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…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é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𝑙𝑘𝑎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𝑣𝑜𝑑𝑖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č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cs-CZ" b="0" i="1" dirty="0" smtClean="0">
                  <a:solidFill>
                    <a:srgbClr val="000000"/>
                  </a:solidFill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…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𝑘𝑜𝑙𝑚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ý 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𝑝𝑟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ůř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𝑒𝑧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𝑣𝑜𝑑𝑖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č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 [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319" y="4745738"/>
                <a:ext cx="4033861" cy="92333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59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752020" y="5864162"/>
                <a:ext cx="3349122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  <a:ea typeface="Cambria Math"/>
                            </a:rPr>
                            <m:t>Ω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5864162"/>
                <a:ext cx="3349122" cy="687881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17"/>
          <p:cNvCxnSpPr>
            <a:endCxn id="12" idx="0"/>
          </p:cNvCxnSpPr>
          <p:nvPr/>
        </p:nvCxnSpPr>
        <p:spPr>
          <a:xfrm flipH="1">
            <a:off x="2704293" y="3078252"/>
            <a:ext cx="1890209" cy="56648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endCxn id="9" idx="0"/>
          </p:cNvCxnSpPr>
          <p:nvPr/>
        </p:nvCxnSpPr>
        <p:spPr>
          <a:xfrm>
            <a:off x="4549497" y="3078252"/>
            <a:ext cx="2025226" cy="56648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ál 1"/>
          <p:cNvSpPr/>
          <p:nvPr/>
        </p:nvSpPr>
        <p:spPr>
          <a:xfrm>
            <a:off x="932929" y="4869160"/>
            <a:ext cx="286198" cy="630070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>
            <a:stCxn id="2" idx="0"/>
            <a:endCxn id="21" idx="0"/>
          </p:cNvCxnSpPr>
          <p:nvPr/>
        </p:nvCxnSpPr>
        <p:spPr>
          <a:xfrm>
            <a:off x="1076028" y="4869160"/>
            <a:ext cx="25733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stCxn id="2" idx="4"/>
            <a:endCxn id="21" idx="4"/>
          </p:cNvCxnSpPr>
          <p:nvPr/>
        </p:nvCxnSpPr>
        <p:spPr>
          <a:xfrm>
            <a:off x="1076028" y="5499230"/>
            <a:ext cx="25733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1076028" y="4869160"/>
            <a:ext cx="2573369" cy="630070"/>
          </a:xfrm>
          <a:prstGeom prst="rect">
            <a:avLst/>
          </a:pr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506298" y="4869160"/>
            <a:ext cx="286198" cy="63007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>
                <a:solidFill>
                  <a:schemeClr val="tx1"/>
                </a:solidFill>
              </a:rPr>
              <a:t>S</a:t>
            </a: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4" name="Přímá spojnice 23"/>
          <p:cNvCxnSpPr>
            <a:endCxn id="21" idx="0"/>
          </p:cNvCxnSpPr>
          <p:nvPr/>
        </p:nvCxnSpPr>
        <p:spPr>
          <a:xfrm>
            <a:off x="1076028" y="4869160"/>
            <a:ext cx="2573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061610" y="5499230"/>
            <a:ext cx="2573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stCxn id="2" idx="4"/>
          </p:cNvCxnSpPr>
          <p:nvPr/>
        </p:nvCxnSpPr>
        <p:spPr>
          <a:xfrm>
            <a:off x="1076028" y="5499230"/>
            <a:ext cx="0" cy="45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3651537" y="5499230"/>
            <a:ext cx="0" cy="45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1026"/>
          <p:cNvCxnSpPr/>
          <p:nvPr/>
        </p:nvCxnSpPr>
        <p:spPr>
          <a:xfrm>
            <a:off x="1076028" y="5864162"/>
            <a:ext cx="2575509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9" name="TextovéPole 1028"/>
              <p:cNvSpPr txBox="1"/>
              <p:nvPr/>
            </p:nvSpPr>
            <p:spPr>
              <a:xfrm>
                <a:off x="1941155" y="5949280"/>
                <a:ext cx="734817" cy="889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~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𝑙</m:t>
                      </m:r>
                    </m:oMath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~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29" name="TextovéPole 10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155" y="5949280"/>
                <a:ext cx="734817" cy="88979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0" name="TextovéPole 1029"/>
              <p:cNvSpPr txBox="1"/>
              <p:nvPr/>
            </p:nvSpPr>
            <p:spPr>
              <a:xfrm>
                <a:off x="2144448" y="5499230"/>
                <a:ext cx="328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30" name="TextovéPole 10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448" y="5499230"/>
                <a:ext cx="32823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161510" y="33950"/>
            <a:ext cx="8229600" cy="1143000"/>
          </a:xfrm>
        </p:spPr>
        <p:txBody>
          <a:bodyPr/>
          <a:lstStyle/>
          <a:p>
            <a:r>
              <a:rPr lang="cs-CZ" dirty="0" smtClean="0"/>
              <a:t>Výpočet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72871" y="1358770"/>
                <a:ext cx="836408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𝑙</m:t>
                      </m:r>
                      <m:r>
                        <a:rPr lang="cs-CZ" sz="2000" b="0" i="1" smtClean="0">
                          <a:latin typeface="Cambria Math"/>
                        </a:rPr>
                        <m:t>=3</m:t>
                      </m:r>
                      <m:r>
                        <a:rPr lang="cs-CZ" sz="2000" b="0" i="1" smtClean="0">
                          <a:latin typeface="Cambria Math"/>
                        </a:rPr>
                        <m:t>𝑘𝑚</m:t>
                      </m:r>
                      <m:r>
                        <a:rPr lang="cs-CZ" sz="2000" b="0" i="1" smtClean="0">
                          <a:latin typeface="Cambria Math"/>
                        </a:rPr>
                        <m:t>=3∙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=5 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𝑚𝑚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=5∙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sup>
                      </m:sSup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; 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=1,6∙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−8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=?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1" y="1358770"/>
                <a:ext cx="8364085" cy="40011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Přímá spojnice 3"/>
          <p:cNvCxnSpPr/>
          <p:nvPr/>
        </p:nvCxnSpPr>
        <p:spPr>
          <a:xfrm>
            <a:off x="472871" y="1853825"/>
            <a:ext cx="81459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72871" y="1988840"/>
                <a:ext cx="3737754" cy="7100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𝑅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𝜚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1,6∙</m:t>
                          </m:r>
                          <m:sSup>
                            <m:sSupPr>
                              <m:ctrlP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−8</m:t>
                              </m:r>
                            </m:sup>
                          </m:s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∙3∙</m:t>
                          </m:r>
                          <m:sSup>
                            <m:sSupPr>
                              <m:ctrlP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5∙</m:t>
                          </m:r>
                          <m:sSup>
                            <m:sSupPr>
                              <m:ctrlP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−6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1" y="1988840"/>
                <a:ext cx="3737754" cy="71000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72871" y="2865579"/>
                <a:ext cx="2940036" cy="709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𝑅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1,6∙3</m:t>
                          </m:r>
                          <m:r>
                            <a:rPr lang="cs-CZ" sz="20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  <a:ea typeface="Cambria Math"/>
                                </a:rPr>
                                <m:t>−8</m:t>
                              </m:r>
                            </m:sup>
                          </m:s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5∙</m:t>
                          </m:r>
                          <m:sSup>
                            <m:sSupPr>
                              <m:ctrlP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−6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1" y="2865579"/>
                <a:ext cx="2940036" cy="709938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472871" y="3720674"/>
                <a:ext cx="2101024" cy="67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𝑅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1,6∙3∙10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1" y="3720674"/>
                <a:ext cx="2101024" cy="67050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72871" y="4440754"/>
                <a:ext cx="1263872" cy="67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𝑅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48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1" y="4440754"/>
                <a:ext cx="1263872" cy="67050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72871" y="5250844"/>
                <a:ext cx="21250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𝑅</m:t>
                    </m:r>
                    <m:r>
                      <a:rPr lang="cs-CZ" sz="2000" b="0" i="1" smtClean="0">
                        <a:latin typeface="Cambria Math"/>
                      </a:rPr>
                      <m:t>=9,6 </m:t>
                    </m:r>
                    <m:r>
                      <m:rPr>
                        <m:sty m:val="p"/>
                      </m:rPr>
                      <a:rPr lang="el-GR" sz="2000" b="0" i="1" smtClean="0">
                        <a:latin typeface="Cambria Math"/>
                        <a:ea typeface="Cambria Math"/>
                      </a:rPr>
                      <m:t>Ω</m:t>
                    </m:r>
                    <m:r>
                      <a:rPr lang="cs-CZ" sz="2000" i="1">
                        <a:latin typeface="Cambria Math"/>
                        <a:ea typeface="Cambria Math"/>
                      </a:rPr>
                      <m:t>≐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10</m:t>
                    </m:r>
                  </m:oMath>
                </a14:m>
                <a:r>
                  <a:rPr lang="cs-CZ" sz="20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>
                        <a:latin typeface="Cambria Math"/>
                        <a:ea typeface="Cambria Math"/>
                      </a:rPr>
                      <m:t>Ω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71" y="5250844"/>
                <a:ext cx="2125005" cy="40011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11560" y="6039290"/>
                <a:ext cx="82253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i="1" dirty="0" smtClean="0"/>
                  <a:t>Elektrický odpor vodiče je přibližně 10 </a:t>
                </a:r>
                <a14:m>
                  <m:oMath xmlns:m="http://schemas.openxmlformats.org/officeDocument/2006/math">
                    <m:r>
                      <a:rPr lang="el-GR" sz="2000" i="1">
                        <a:latin typeface="Cambria Math"/>
                        <a:ea typeface="Cambria Math"/>
                      </a:rPr>
                      <m:t>𝛺</m:t>
                    </m:r>
                  </m:oMath>
                </a14:m>
                <a:r>
                  <a:rPr lang="cs-CZ" sz="2000" i="1" dirty="0" smtClean="0"/>
                  <a:t>.</a:t>
                </a:r>
                <a:endParaRPr lang="cs-CZ" sz="2000" i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6039290"/>
                <a:ext cx="8225396" cy="400110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741" t="-6154" b="-292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022050" y="2957206"/>
                <a:ext cx="1762534" cy="734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/>
                            </a:rPr>
                            <m:t>𝑅</m:t>
                          </m:r>
                        </m:e>
                      </m:d>
                      <m:r>
                        <a:rPr lang="cs-CZ" sz="2000" i="1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[</m:t>
                      </m:r>
                      <m:r>
                        <a:rPr lang="cs-CZ" sz="2000" i="1">
                          <a:latin typeface="Cambria Math"/>
                          <a:ea typeface="Cambria Math"/>
                        </a:rPr>
                        <m:t>𝜚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]</m:t>
                      </m:r>
                      <m:r>
                        <a:rPr lang="cs-CZ" sz="20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0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cs-CZ" sz="2000" i="1">
                              <a:latin typeface="Cambria Math"/>
                              <a:ea typeface="Cambria Math"/>
                            </a:rPr>
                            <m:t>𝑙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cs-CZ" sz="2000" i="1">
                              <a:latin typeface="Cambria Math"/>
                              <a:ea typeface="Cambria Math"/>
                            </a:rPr>
                            <m:t>𝑆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050" y="2957206"/>
                <a:ext cx="1762534" cy="7344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4887035" y="2343841"/>
            <a:ext cx="373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Ověření jednotky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5022050" y="3879050"/>
                <a:ext cx="2360967" cy="619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/>
                            </a:rPr>
                            <m:t>𝑅</m:t>
                          </m:r>
                        </m:e>
                      </m:d>
                      <m:r>
                        <a:rPr lang="cs-CZ" sz="20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 smtClean="0"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0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0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050" y="3879050"/>
                <a:ext cx="2360967" cy="6194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Měrný odpor - </a:t>
            </a:r>
            <a:r>
              <a:rPr lang="cs-CZ" dirty="0" err="1" smtClean="0"/>
              <a:t>rezistivita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446875" y="1358770"/>
            <a:ext cx="274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MFCHT str. 172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17898"/>
              </p:ext>
            </p:extLst>
          </p:nvPr>
        </p:nvGraphicFramePr>
        <p:xfrm>
          <a:off x="1524000" y="1397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ϱ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μΩ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m]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převeďte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měď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0,0172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1,72 ∙ 10</a:t>
                      </a:r>
                      <a:r>
                        <a:rPr lang="cs-CZ" baseline="30000" dirty="0" smtClean="0">
                          <a:solidFill>
                            <a:schemeClr val="tx1"/>
                          </a:solidFill>
                        </a:rPr>
                        <a:t>-8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Ω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stříbro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0,0159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zlato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0,0206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hliník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0,25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železo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0,098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56565" y="4014065"/>
            <a:ext cx="80558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Ot</a:t>
            </a:r>
            <a:r>
              <a:rPr lang="cs-CZ" dirty="0" err="1" smtClean="0"/>
              <a:t>ázky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proč používáme na kontakty zlato a ne stříbro, když stříbro má mešní měrný odpor?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Proč se odstoupilo od používání hliníkových drátů, přestože měď je dražší?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Odpor  látek v závislosti na teplotě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366755" y="126876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zjištěno experimentálně v laboratořích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525461" y="1925317"/>
                <a:ext cx="66463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𝑅</m:t>
                      </m:r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sz="3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l-GR" sz="3200" b="0" i="1" smtClean="0">
                              <a:latin typeface="Cambria Math"/>
                            </a:rPr>
                            <m:t>α</m:t>
                          </m:r>
                          <m:r>
                            <a:rPr lang="cs-CZ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…</m:t>
                      </m:r>
                      <m:r>
                        <a:rPr lang="cs-CZ" sz="3200" b="0" i="1" smtClean="0">
                          <a:latin typeface="Cambria Math"/>
                        </a:rPr>
                        <m:t>𝑒𝑚𝑝𝑖𝑟𝑖𝑐𝑘</m:t>
                      </m:r>
                      <m:r>
                        <a:rPr lang="cs-CZ" sz="3200" b="0" i="1" smtClean="0">
                          <a:latin typeface="Cambria Math"/>
                        </a:rPr>
                        <m:t>ý </m:t>
                      </m:r>
                      <m:r>
                        <a:rPr lang="cs-CZ" sz="3200" b="0" i="1" smtClean="0">
                          <a:latin typeface="Cambria Math"/>
                        </a:rPr>
                        <m:t>𝑣𝑧𝑜𝑟𝑒𝑐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461" y="1925317"/>
                <a:ext cx="6646371" cy="58477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16605" y="2989942"/>
                <a:ext cx="626645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…</m:t>
                      </m:r>
                      <m:r>
                        <a:rPr lang="cs-CZ" b="0" i="1" smtClean="0">
                          <a:latin typeface="Cambria Math"/>
                        </a:rPr>
                        <m:t>𝑜𝑑𝑝𝑜𝑟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𝑡𝑒𝑝𝑙𝑜𝑡</m:t>
                      </m:r>
                      <m:r>
                        <a:rPr lang="cs-CZ" b="0" i="1" smtClean="0">
                          <a:latin typeface="Cambria Math"/>
                        </a:rPr>
                        <m:t>ě 0°</m:t>
                      </m:r>
                      <m:r>
                        <a:rPr lang="cs-CZ" b="0" i="1" smtClean="0">
                          <a:latin typeface="Cambria Math"/>
                        </a:rPr>
                        <m:t>𝐶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…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𝑡𝑒𝑝𝑙𝑜𝑡𝑛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í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𝑠𝑜𝑢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č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𝑢𝑛𝑖𝑡𝑒𝑙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𝑜𝑑𝑝𝑜𝑟𝑢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𝐾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i="1">
                          <a:latin typeface="Cambria Math"/>
                        </a:rPr>
                        <m:t>𝑣</m:t>
                      </m:r>
                      <m:r>
                        <a:rPr lang="cs-CZ" i="1">
                          <a:latin typeface="Cambria Math"/>
                        </a:rPr>
                        <m:t> </m:t>
                      </m:r>
                      <m:r>
                        <a:rPr lang="cs-CZ" i="1">
                          <a:latin typeface="Cambria Math"/>
                        </a:rPr>
                        <m:t>𝑡𝑎𝑏𝑢𝑙𝑘</m:t>
                      </m:r>
                      <m:r>
                        <a:rPr lang="cs-CZ" i="1">
                          <a:latin typeface="Cambria Math"/>
                        </a:rPr>
                        <m:t>á</m:t>
                      </m:r>
                      <m:r>
                        <a:rPr lang="cs-CZ" i="1">
                          <a:latin typeface="Cambria Math"/>
                        </a:rPr>
                        <m:t>𝑐h</m:t>
                      </m:r>
                      <m:r>
                        <a:rPr lang="cs-CZ" i="1">
                          <a:latin typeface="Cambria Math"/>
                        </a:rPr>
                        <m:t> </m:t>
                      </m:r>
                      <m:r>
                        <a:rPr lang="cs-CZ" i="1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𝑚𝐾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b="0" i="1" dirty="0" smtClean="0">
                  <a:latin typeface="Cambria Math"/>
                  <a:ea typeface="Cambria Math"/>
                </a:endParaRPr>
              </a:p>
              <a:p>
                <a:r>
                  <a:rPr lang="cs-CZ" b="0" dirty="0" smtClean="0">
                    <a:ea typeface="Cambria Math"/>
                  </a:rPr>
                  <a:t>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𝑣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𝑟𝑜𝑧𝑠𝑎h𝑢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𝑡𝑒𝑝𝑙𝑜𝑡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 0°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−100°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605" y="2989942"/>
                <a:ext cx="6266459" cy="92333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46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5697125" y="4267835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uhlík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81590" y="4267835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většinu kovů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428740" y="4959170"/>
                <a:ext cx="823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40" y="4959170"/>
                <a:ext cx="823239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863996" y="4959170"/>
                <a:ext cx="823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996" y="4959170"/>
                <a:ext cx="823239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611560" y="5724255"/>
            <a:ext cx="2610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odpor s teplotou roste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970470" y="5724255"/>
            <a:ext cx="2610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odpor s teplotou klesá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953725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/>
              <a:t>Rezistor a reostat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65393" y="1178750"/>
            <a:ext cx="248652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rezistory (odpory)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9590" y="2258870"/>
            <a:ext cx="141765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reostaty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1550" y="1619508"/>
            <a:ext cx="3690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neměnný – fixní – elektrický odpor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23213" y="2634648"/>
            <a:ext cx="3690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regulovatelný elektrický odpor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6585" y="3085270"/>
            <a:ext cx="211523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regulace napětí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29617" y="3085270"/>
            <a:ext cx="211523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regulace proudu</a:t>
            </a:r>
            <a:endParaRPr lang="cs-CZ" dirty="0"/>
          </a:p>
        </p:txBody>
      </p:sp>
      <p:pic>
        <p:nvPicPr>
          <p:cNvPr id="11" name="Picture 2" descr="Elektronický, Elektronika, Elektrické, Rezistor, Obvo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065" y="715836"/>
            <a:ext cx="2242267" cy="112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587" y="1570811"/>
            <a:ext cx="1143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878" y="1619508"/>
            <a:ext cx="9334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7578856" y="1178750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  <p:pic>
        <p:nvPicPr>
          <p:cNvPr id="1026" name="Picture 2" descr="C:\Users\zchalupsky\AppData\Local\Temp\i4qjvx0o.ie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" y="3580581"/>
            <a:ext cx="28765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1365393" y="4869160"/>
            <a:ext cx="729447" cy="259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 descr="C:\Users\zchalupsky\AppData\Local\Temp\2thxdyqd.s2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830" y="3623483"/>
            <a:ext cx="4358615" cy="300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2725517" y="6384145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3</a:t>
            </a:r>
            <a:endParaRPr lang="cs-CZ" sz="1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722669" y="6381558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</a:t>
            </a:r>
            <a:r>
              <a:rPr lang="cs-CZ" sz="1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Elektrická vodivost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456765" y="1403775"/>
                <a:ext cx="4592219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𝐺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cs-CZ" sz="2800" b="0" i="1" smtClean="0">
                          <a:latin typeface="Cambria Math"/>
                        </a:rPr>
                        <m:t>[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Ω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latin typeface="Cambria Math"/>
                        </a:rPr>
                        <m:t>𝑆</m:t>
                      </m:r>
                      <m:r>
                        <a:rPr lang="cs-CZ" sz="2800" b="0" i="1" smtClean="0">
                          <a:latin typeface="Cambria Math"/>
                        </a:rPr>
                        <m:t> …</m:t>
                      </m:r>
                      <m:r>
                        <a:rPr lang="cs-CZ" sz="2800" b="0" i="1" smtClean="0">
                          <a:latin typeface="Cambria Math"/>
                        </a:rPr>
                        <m:t>𝑠𝑖𝑒𝑚𝑒𝑛𝑠</m:t>
                      </m:r>
                      <m:r>
                        <a:rPr lang="cs-CZ" sz="28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765" y="1403775"/>
                <a:ext cx="4592219" cy="89896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1386666" y="2789638"/>
            <a:ext cx="657073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Vodič má tolikrát větší vodivost, kolikrát je menší jeho odpor.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6546" y="3699030"/>
            <a:ext cx="8550950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/>
              <a:t>Elektrická vodivost</a:t>
            </a:r>
            <a:r>
              <a:rPr lang="cs-CZ" dirty="0"/>
              <a:t> (též </a:t>
            </a:r>
            <a:r>
              <a:rPr lang="cs-CZ" i="1" dirty="0"/>
              <a:t>konduktance</a:t>
            </a:r>
            <a:r>
              <a:rPr lang="cs-CZ" dirty="0"/>
              <a:t> – reálná vodivost el. obvodu) je fyzikální veličina, která popisuje schopnost dobře vést elektrický </a:t>
            </a:r>
            <a:r>
              <a:rPr lang="cs-CZ" dirty="0" smtClean="0"/>
              <a:t>proud.</a:t>
            </a:r>
          </a:p>
          <a:p>
            <a:endParaRPr lang="cs-CZ" dirty="0"/>
          </a:p>
          <a:p>
            <a:r>
              <a:rPr lang="cs-CZ" dirty="0" smtClean="0"/>
              <a:t>Elektrická </a:t>
            </a:r>
            <a:r>
              <a:rPr lang="cs-CZ" dirty="0"/>
              <a:t>vodivost udává velikost elektrického proudu procházejícího vodičem při jednotkovém napětí na jeho koncích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Čím </a:t>
            </a:r>
            <a:r>
              <a:rPr lang="cs-CZ" i="1" dirty="0"/>
              <a:t>větší</a:t>
            </a:r>
            <a:r>
              <a:rPr lang="cs-CZ" dirty="0"/>
              <a:t> je vodivost, tím </a:t>
            </a:r>
            <a:r>
              <a:rPr lang="cs-CZ" i="1" dirty="0"/>
              <a:t>silnější</a:t>
            </a:r>
            <a:r>
              <a:rPr lang="cs-CZ" dirty="0"/>
              <a:t> elektrický proud prochází vodičem při stejném napětí. Dobrý vodič má vysokou hodnotu vodivosti, špatný vodič má nízkou hodnotu vodivosti.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206515" y="1088740"/>
            <a:ext cx="8730970" cy="13501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1200" b="1" dirty="0" smtClean="0"/>
              <a:t>Obr. 1</a:t>
            </a:r>
            <a:r>
              <a:rPr lang="cs-CZ" sz="1200" dirty="0" smtClean="0"/>
              <a:t> </a:t>
            </a:r>
            <a:r>
              <a:rPr lang="cs-CZ" sz="1200" dirty="0"/>
              <a:t>NEMO. </a:t>
            </a:r>
            <a:r>
              <a:rPr lang="cs-CZ" sz="1200" i="1" dirty="0"/>
              <a:t>Elektronický, Elektronika - Volně dostupný obrázek - 32290</a:t>
            </a:r>
            <a:r>
              <a:rPr lang="cs-CZ" sz="1200" dirty="0"/>
              <a:t> [online]. [cit. </a:t>
            </a:r>
            <a:r>
              <a:rPr lang="cs-CZ" sz="1200" dirty="0" smtClean="0"/>
              <a:t>13.9.2013</a:t>
            </a:r>
            <a:r>
              <a:rPr lang="cs-CZ" sz="1200" dirty="0"/>
              <a:t>]. Dostupný na WWW: </a:t>
            </a:r>
            <a:r>
              <a:rPr lang="cs-CZ" sz="1200" dirty="0">
                <a:hlinkClick r:id="rId2"/>
              </a:rPr>
              <a:t>http://pixabay.com/cs/elektronick%C3%BD-elektronika-elektrick%C3%A9-32290</a:t>
            </a:r>
            <a:r>
              <a:rPr lang="cs-CZ" sz="1200" dirty="0" smtClean="0">
                <a:hlinkClick r:id="rId2"/>
              </a:rPr>
              <a:t>/</a:t>
            </a:r>
            <a:endParaRPr lang="cs-CZ" sz="1200" dirty="0" smtClean="0"/>
          </a:p>
          <a:p>
            <a:pPr marL="0" indent="0" eaLnBrk="1" hangingPunct="1">
              <a:buFontTx/>
              <a:buNone/>
            </a:pPr>
            <a:r>
              <a:rPr lang="cs-CZ" sz="1200" b="1" dirty="0" smtClean="0"/>
              <a:t>Obr. 2 </a:t>
            </a:r>
            <a:r>
              <a:rPr lang="cs-CZ" sz="1200" dirty="0"/>
              <a:t>HONINA. </a:t>
            </a:r>
            <a:r>
              <a:rPr lang="cs-CZ" sz="1200" i="1" dirty="0" err="1"/>
              <a:t>Soubor:Resistors-photo.JPG</a:t>
            </a:r>
            <a:r>
              <a:rPr lang="cs-CZ" sz="1200" i="1" dirty="0"/>
              <a:t> – Wikipedie</a:t>
            </a:r>
            <a:r>
              <a:rPr lang="cs-CZ" sz="1200" dirty="0"/>
              <a:t> [online]. [cit. </a:t>
            </a:r>
            <a:r>
              <a:rPr lang="cs-CZ" sz="1200" dirty="0" smtClean="0"/>
              <a:t>13.9.2013</a:t>
            </a:r>
            <a:r>
              <a:rPr lang="cs-CZ" sz="1200" dirty="0"/>
              <a:t>]. Dostupný na WWW: </a:t>
            </a:r>
            <a:r>
              <a:rPr lang="cs-CZ" sz="1200" dirty="0">
                <a:hlinkClick r:id="rId3"/>
              </a:rPr>
              <a:t>http://</a:t>
            </a:r>
            <a:r>
              <a:rPr lang="cs-CZ" sz="1200" dirty="0" smtClean="0">
                <a:hlinkClick r:id="rId3"/>
              </a:rPr>
              <a:t>cs.wikipedia.org/wiki/Soubor:Resistors-photo.JPG</a:t>
            </a:r>
            <a:r>
              <a:rPr lang="cs-CZ" sz="1200" dirty="0" smtClean="0"/>
              <a:t> </a:t>
            </a:r>
            <a:r>
              <a:rPr lang="cs-CZ" sz="1200" b="1" dirty="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cs-CZ" sz="1200" b="1" dirty="0" smtClean="0"/>
              <a:t>Obr. 3, 4 </a:t>
            </a:r>
            <a:r>
              <a:rPr lang="cs-CZ" sz="1200" dirty="0" smtClean="0"/>
              <a:t>Archiv autora</a:t>
            </a:r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31800" y="4915132"/>
            <a:ext cx="82359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 dirty="0"/>
              <a:t> </a:t>
            </a:r>
            <a:r>
              <a:rPr lang="cs-CZ" sz="1400" dirty="0" smtClean="0"/>
              <a:t>13</a:t>
            </a:r>
            <a:r>
              <a:rPr lang="cs-CZ" sz="1400" dirty="0" smtClean="0"/>
              <a:t>.9.2013</a:t>
            </a:r>
            <a:r>
              <a:rPr lang="en-US" sz="1400" dirty="0"/>
              <a:t>].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4"/>
              </a:rPr>
              <a:t>http://en.wikipedia.org/wiki/Main_Page</a:t>
            </a:r>
            <a:endParaRPr lang="cs-CZ" sz="1400" dirty="0"/>
          </a:p>
          <a:p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3863" y="3834045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1067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9172</TotalTime>
  <Words>570</Words>
  <Application>Microsoft Office PowerPoint</Application>
  <PresentationFormat>Předvádění na obrazovce (4:3)</PresentationFormat>
  <Paragraphs>109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Prezentace aplikace PowerPoint</vt:lpstr>
      <vt:lpstr>Elektrický odpor</vt:lpstr>
      <vt:lpstr>Elektrický odpor - rezistence</vt:lpstr>
      <vt:lpstr>Výpočet</vt:lpstr>
      <vt:lpstr>Měrný odpor - rezistivita</vt:lpstr>
      <vt:lpstr>Odpor  látek v závislosti na teplotě</vt:lpstr>
      <vt:lpstr>Rezistor a reostat</vt:lpstr>
      <vt:lpstr>Elektrická vodivost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346</cp:revision>
  <dcterms:created xsi:type="dcterms:W3CDTF">2013-03-27T07:54:35Z</dcterms:created>
  <dcterms:modified xsi:type="dcterms:W3CDTF">2013-11-15T17:53:19Z</dcterms:modified>
</cp:coreProperties>
</file>