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27BFE-EE9F-4BD1-93EF-24E5842D5CED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6423A9-1B0B-42F3-9DC0-E027AF1B77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15083-2533-4504-8FC5-09BE489A5A2A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01AFC-4B7B-4EE6-90AE-E8000B78F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7F8DE-56A7-409C-ACDA-D3309A16E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95475-0C8A-4D9A-B362-AEE8C2594AD3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52EFA-F54B-4566-88EB-233C0C3CA5FA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65DA3-132B-4EDC-AF6E-1AB59E263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6147A-56FC-4F05-9515-BBE5A8FFEF3E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12D7424-A357-42B9-847A-DC2453191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4DF2-E29F-4F9F-9A4E-3AF5A2ECE8FC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C8D0-D7FA-4F15-8E5F-657ECC78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DAA5A-3551-403D-A358-FC89E274A639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17472C6-875B-4DE4-8DEB-8EFF49F4E2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92520-EB74-436B-B17F-7E61A53556B0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8DF64-895D-41FF-9F6D-3F2C1170C4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AA1B-81A2-4158-B9F2-AE3A76400B70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79CF32F-12B2-41FB-9DA7-82C7252EB4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ABDF336-EF70-48EF-A4B9-5B39BD8CDE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53AF-A612-4BD9-BE0B-C9CD98C30B85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B4AA8-8D7C-45DF-9392-BCD7E089DA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3C15C-6AC8-4379-8269-70DAA4E6A0B2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BE7E34-0497-4E6C-82CB-030DCC9A53C9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2F2451-95D1-485C-A5A1-C0B8D5342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9006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5BD3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331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Georgia" pitchFamily="18" charset="0"/>
              </a:endParaRPr>
            </a:p>
          </p:txBody>
        </p:sp>
        <p:sp>
          <p:nvSpPr>
            <p:cNvPr id="1331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1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1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1 w 1310"/>
                <a:gd name="T61" fmla="*/ 3 h 1309"/>
                <a:gd name="T62" fmla="*/ 1 w 1310"/>
                <a:gd name="T63" fmla="*/ 3 h 1309"/>
                <a:gd name="T64" fmla="*/ 1 w 1310"/>
                <a:gd name="T65" fmla="*/ 3 h 1309"/>
                <a:gd name="T66" fmla="*/ 1 w 1310"/>
                <a:gd name="T67" fmla="*/ 3 h 1309"/>
                <a:gd name="T68" fmla="*/ 1 w 1310"/>
                <a:gd name="T69" fmla="*/ 3 h 1309"/>
                <a:gd name="T70" fmla="*/ 1 w 1310"/>
                <a:gd name="T71" fmla="*/ 3 h 1309"/>
                <a:gd name="T72" fmla="*/ 2 w 1310"/>
                <a:gd name="T73" fmla="*/ 3 h 1309"/>
                <a:gd name="T74" fmla="*/ 1 w 1310"/>
                <a:gd name="T75" fmla="*/ 3 h 1309"/>
                <a:gd name="T76" fmla="*/ 1 w 1310"/>
                <a:gd name="T77" fmla="*/ 3 h 1309"/>
                <a:gd name="T78" fmla="*/ 1 w 1310"/>
                <a:gd name="T79" fmla="*/ 3 h 1309"/>
                <a:gd name="T80" fmla="*/ 1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2 w 4304"/>
                <a:gd name="T15" fmla="*/ 1 h 532"/>
                <a:gd name="T16" fmla="*/ 2 w 4304"/>
                <a:gd name="T17" fmla="*/ 1 h 532"/>
                <a:gd name="T18" fmla="*/ 3 w 4304"/>
                <a:gd name="T19" fmla="*/ 1 h 532"/>
                <a:gd name="T20" fmla="*/ 2 w 4304"/>
                <a:gd name="T21" fmla="*/ 1 h 532"/>
                <a:gd name="T22" fmla="*/ 3 w 4304"/>
                <a:gd name="T23" fmla="*/ 1 h 532"/>
                <a:gd name="T24" fmla="*/ 3 w 4304"/>
                <a:gd name="T25" fmla="*/ 1 h 532"/>
                <a:gd name="T26" fmla="*/ 3 w 4304"/>
                <a:gd name="T27" fmla="*/ 1 h 532"/>
                <a:gd name="T28" fmla="*/ 3 w 4304"/>
                <a:gd name="T29" fmla="*/ 1 h 532"/>
                <a:gd name="T30" fmla="*/ 3 w 4304"/>
                <a:gd name="T31" fmla="*/ 1 h 532"/>
                <a:gd name="T32" fmla="*/ 4 w 4304"/>
                <a:gd name="T33" fmla="*/ 1 h 532"/>
                <a:gd name="T34" fmla="*/ 4 w 4304"/>
                <a:gd name="T35" fmla="*/ 1 h 532"/>
                <a:gd name="T36" fmla="*/ 4 w 4304"/>
                <a:gd name="T37" fmla="*/ 1 h 532"/>
                <a:gd name="T38" fmla="*/ 4 w 4304"/>
                <a:gd name="T39" fmla="*/ 1 h 532"/>
                <a:gd name="T40" fmla="*/ 5 w 4304"/>
                <a:gd name="T41" fmla="*/ 1 h 532"/>
                <a:gd name="T42" fmla="*/ 5 w 4304"/>
                <a:gd name="T43" fmla="*/ 1 h 532"/>
                <a:gd name="T44" fmla="*/ 5 w 4304"/>
                <a:gd name="T45" fmla="*/ 1 h 532"/>
                <a:gd name="T46" fmla="*/ 5 w 4304"/>
                <a:gd name="T47" fmla="*/ 1 h 532"/>
                <a:gd name="T48" fmla="*/ 5 w 4304"/>
                <a:gd name="T49" fmla="*/ 1 h 532"/>
                <a:gd name="T50" fmla="*/ 6 w 4304"/>
                <a:gd name="T51" fmla="*/ 1 h 532"/>
                <a:gd name="T52" fmla="*/ 6 w 4304"/>
                <a:gd name="T53" fmla="*/ 1 h 532"/>
                <a:gd name="T54" fmla="*/ 6 w 4304"/>
                <a:gd name="T55" fmla="*/ 1 h 532"/>
                <a:gd name="T56" fmla="*/ 6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7 w 4304"/>
                <a:gd name="T67" fmla="*/ 1 h 532"/>
                <a:gd name="T68" fmla="*/ 8 w 4304"/>
                <a:gd name="T69" fmla="*/ 1 h 532"/>
                <a:gd name="T70" fmla="*/ 8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2 w 4304"/>
                <a:gd name="T79" fmla="*/ 1 h 532"/>
                <a:gd name="T80" fmla="*/ 2 w 4304"/>
                <a:gd name="T81" fmla="*/ 1 h 532"/>
                <a:gd name="T82" fmla="*/ 2 w 4304"/>
                <a:gd name="T83" fmla="*/ 1 h 532"/>
                <a:gd name="T84" fmla="*/ 2 w 4304"/>
                <a:gd name="T85" fmla="*/ 1 h 532"/>
                <a:gd name="T86" fmla="*/ 2 w 4304"/>
                <a:gd name="T87" fmla="*/ 1 h 532"/>
                <a:gd name="T88" fmla="*/ 3 w 4304"/>
                <a:gd name="T89" fmla="*/ 1 h 532"/>
                <a:gd name="T90" fmla="*/ 3 w 4304"/>
                <a:gd name="T91" fmla="*/ 1 h 532"/>
                <a:gd name="T92" fmla="*/ 4 w 4304"/>
                <a:gd name="T93" fmla="*/ 1 h 532"/>
                <a:gd name="T94" fmla="*/ 4 w 4304"/>
                <a:gd name="T95" fmla="*/ 1 h 532"/>
                <a:gd name="T96" fmla="*/ 4 w 4304"/>
                <a:gd name="T97" fmla="*/ 1 h 532"/>
                <a:gd name="T98" fmla="*/ 5 w 4304"/>
                <a:gd name="T99" fmla="*/ 1 h 532"/>
                <a:gd name="T100" fmla="*/ 5 w 4304"/>
                <a:gd name="T101" fmla="*/ 1 h 532"/>
                <a:gd name="T102" fmla="*/ 5 w 4304"/>
                <a:gd name="T103" fmla="*/ 1 h 532"/>
                <a:gd name="T104" fmla="*/ 5 w 4304"/>
                <a:gd name="T105" fmla="*/ 1 h 532"/>
                <a:gd name="T106" fmla="*/ 5 w 4304"/>
                <a:gd name="T107" fmla="*/ 1 h 532"/>
                <a:gd name="T108" fmla="*/ 6 w 4304"/>
                <a:gd name="T109" fmla="*/ 1 h 532"/>
                <a:gd name="T110" fmla="*/ 6 w 4304"/>
                <a:gd name="T111" fmla="*/ 1 h 532"/>
                <a:gd name="T112" fmla="*/ 6 w 4304"/>
                <a:gd name="T113" fmla="*/ 1 h 532"/>
                <a:gd name="T114" fmla="*/ 6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1 h 532"/>
                <a:gd name="T122" fmla="*/ 7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3 w 2582"/>
                <a:gd name="T25" fmla="*/ 1 h 254"/>
                <a:gd name="T26" fmla="*/ 3 w 2582"/>
                <a:gd name="T27" fmla="*/ 1 h 254"/>
                <a:gd name="T28" fmla="*/ 3 w 2582"/>
                <a:gd name="T29" fmla="*/ 1 h 254"/>
                <a:gd name="T30" fmla="*/ 3 w 2582"/>
                <a:gd name="T31" fmla="*/ 1 h 254"/>
                <a:gd name="T32" fmla="*/ 3 w 2582"/>
                <a:gd name="T33" fmla="*/ 1 h 254"/>
                <a:gd name="T34" fmla="*/ 3 w 2582"/>
                <a:gd name="T35" fmla="*/ 1 h 254"/>
                <a:gd name="T36" fmla="*/ 3 w 2582"/>
                <a:gd name="T37" fmla="*/ 1 h 254"/>
                <a:gd name="T38" fmla="*/ 3 w 2582"/>
                <a:gd name="T39" fmla="*/ 1 h 254"/>
                <a:gd name="T40" fmla="*/ 3 w 2582"/>
                <a:gd name="T41" fmla="*/ 1 h 254"/>
                <a:gd name="T42" fmla="*/ 3 w 2582"/>
                <a:gd name="T43" fmla="*/ 1 h 254"/>
                <a:gd name="T44" fmla="*/ 3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2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Georgia" pitchFamily="18" charset="0"/>
              </a:endParaRPr>
            </a:p>
          </p:txBody>
        </p:sp>
        <p:sp>
          <p:nvSpPr>
            <p:cNvPr id="1333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Georgia" pitchFamily="18" charset="0"/>
              </a:endParaRPr>
            </a:p>
          </p:txBody>
        </p:sp>
        <p:sp>
          <p:nvSpPr>
            <p:cNvPr id="1333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2 w 4312"/>
                <a:gd name="T27" fmla="*/ 0 h 228"/>
                <a:gd name="T28" fmla="*/ 2 w 4312"/>
                <a:gd name="T29" fmla="*/ 0 h 228"/>
                <a:gd name="T30" fmla="*/ 2 w 4312"/>
                <a:gd name="T31" fmla="*/ 0 h 228"/>
                <a:gd name="T32" fmla="*/ 2 w 4312"/>
                <a:gd name="T33" fmla="*/ 0 h 228"/>
                <a:gd name="T34" fmla="*/ 2 w 4312"/>
                <a:gd name="T35" fmla="*/ 0 h 228"/>
                <a:gd name="T36" fmla="*/ 2 w 4312"/>
                <a:gd name="T37" fmla="*/ 0 h 228"/>
                <a:gd name="T38" fmla="*/ 3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3 w 4312"/>
                <a:gd name="T45" fmla="*/ 0 h 228"/>
                <a:gd name="T46" fmla="*/ 3 w 4312"/>
                <a:gd name="T47" fmla="*/ 0 h 228"/>
                <a:gd name="T48" fmla="*/ 3 w 4312"/>
                <a:gd name="T49" fmla="*/ 0 h 228"/>
                <a:gd name="T50" fmla="*/ 3 w 4312"/>
                <a:gd name="T51" fmla="*/ 0 h 228"/>
                <a:gd name="T52" fmla="*/ 3 w 4312"/>
                <a:gd name="T53" fmla="*/ 0 h 228"/>
                <a:gd name="T54" fmla="*/ 4 w 4312"/>
                <a:gd name="T55" fmla="*/ 0 h 228"/>
                <a:gd name="T56" fmla="*/ 4 w 4312"/>
                <a:gd name="T57" fmla="*/ 0 h 228"/>
                <a:gd name="T58" fmla="*/ 4 w 4312"/>
                <a:gd name="T59" fmla="*/ 0 h 228"/>
                <a:gd name="T60" fmla="*/ 4 w 4312"/>
                <a:gd name="T61" fmla="*/ 0 h 228"/>
                <a:gd name="T62" fmla="*/ 4 w 4312"/>
                <a:gd name="T63" fmla="*/ 0 h 228"/>
                <a:gd name="T64" fmla="*/ 4 w 4312"/>
                <a:gd name="T65" fmla="*/ 0 h 228"/>
                <a:gd name="T66" fmla="*/ 4 w 4312"/>
                <a:gd name="T67" fmla="*/ 0 h 228"/>
                <a:gd name="T68" fmla="*/ 4 w 4312"/>
                <a:gd name="T69" fmla="*/ 0 h 228"/>
                <a:gd name="T70" fmla="*/ 5 w 4312"/>
                <a:gd name="T71" fmla="*/ 0 h 228"/>
                <a:gd name="T72" fmla="*/ 5 w 4312"/>
                <a:gd name="T73" fmla="*/ 0 h 228"/>
                <a:gd name="T74" fmla="*/ 5 w 4312"/>
                <a:gd name="T75" fmla="*/ 0 h 228"/>
                <a:gd name="T76" fmla="*/ 5 w 4312"/>
                <a:gd name="T77" fmla="*/ 0 h 228"/>
                <a:gd name="T78" fmla="*/ 5 w 4312"/>
                <a:gd name="T79" fmla="*/ 0 h 228"/>
                <a:gd name="T80" fmla="*/ 5 w 4312"/>
                <a:gd name="T81" fmla="*/ 0 h 228"/>
                <a:gd name="T82" fmla="*/ 5 w 4312"/>
                <a:gd name="T83" fmla="*/ 0 h 228"/>
                <a:gd name="T84" fmla="*/ 5 w 4312"/>
                <a:gd name="T85" fmla="*/ 0 h 228"/>
                <a:gd name="T86" fmla="*/ 5 w 4312"/>
                <a:gd name="T87" fmla="*/ 0 h 228"/>
                <a:gd name="T88" fmla="*/ 6 w 4312"/>
                <a:gd name="T89" fmla="*/ 0 h 228"/>
                <a:gd name="T90" fmla="*/ 6 w 4312"/>
                <a:gd name="T91" fmla="*/ 0 h 228"/>
                <a:gd name="T92" fmla="*/ 6 w 4312"/>
                <a:gd name="T93" fmla="*/ 0 h 228"/>
                <a:gd name="T94" fmla="*/ 6 w 4312"/>
                <a:gd name="T95" fmla="*/ 0 h 228"/>
                <a:gd name="T96" fmla="*/ 6 w 4312"/>
                <a:gd name="T97" fmla="*/ 0 h 228"/>
                <a:gd name="T98" fmla="*/ 6 w 4312"/>
                <a:gd name="T99" fmla="*/ 0 h 228"/>
                <a:gd name="T100" fmla="*/ 7 w 4312"/>
                <a:gd name="T101" fmla="*/ 0 h 228"/>
                <a:gd name="T102" fmla="*/ 7 w 4312"/>
                <a:gd name="T103" fmla="*/ 0 h 228"/>
                <a:gd name="T104" fmla="*/ 7 w 4312"/>
                <a:gd name="T105" fmla="*/ 0 h 228"/>
                <a:gd name="T106" fmla="*/ 7 w 4312"/>
                <a:gd name="T107" fmla="*/ 0 h 228"/>
                <a:gd name="T108" fmla="*/ 7 w 4312"/>
                <a:gd name="T109" fmla="*/ 0 h 228"/>
                <a:gd name="T110" fmla="*/ 7 w 4312"/>
                <a:gd name="T111" fmla="*/ 0 h 228"/>
                <a:gd name="T112" fmla="*/ 7 w 4312"/>
                <a:gd name="T113" fmla="*/ 0 h 228"/>
                <a:gd name="T114" fmla="*/ 8 w 4312"/>
                <a:gd name="T115" fmla="*/ 0 h 228"/>
                <a:gd name="T116" fmla="*/ 8 w 4312"/>
                <a:gd name="T117" fmla="*/ 0 h 228"/>
                <a:gd name="T118" fmla="*/ 8 w 4312"/>
                <a:gd name="T119" fmla="*/ 0 h 228"/>
                <a:gd name="T120" fmla="*/ 8 w 4312"/>
                <a:gd name="T121" fmla="*/ 0 h 228"/>
                <a:gd name="T122" fmla="*/ 8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lnSpcReduction="10000"/>
          </a:bodyPr>
          <a:lstStyle/>
          <a:p>
            <a:pPr eaLnBrk="1" fontAlgn="auto" hangingPunct="1">
              <a:buFont typeface="Arial" charset="0"/>
              <a:buNone/>
              <a:defRPr/>
            </a:pP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Jméno autora: Mgr. Vlasta </a:t>
            </a:r>
            <a:r>
              <a:rPr lang="cs-CZ" sz="1500" dirty="0" err="1" smtClean="0"/>
              <a:t>Kollariková</a:t>
            </a: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>Datum vytvoření: 10.09. 2013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Číslo </a:t>
            </a:r>
            <a:r>
              <a:rPr lang="cs-CZ" sz="1500" dirty="0" err="1" smtClean="0"/>
              <a:t>DUMu</a:t>
            </a:r>
            <a:r>
              <a:rPr lang="cs-CZ" sz="1500" smtClean="0"/>
              <a:t>: VY_32_INOVACE_12_OSVZ_ON</a:t>
            </a:r>
            <a:r>
              <a:rPr lang="cs-CZ" sz="1500" dirty="0" smtClean="0"/>
              <a:t/>
            </a:r>
            <a:br>
              <a:rPr lang="cs-CZ" sz="1500" dirty="0" smtClean="0"/>
            </a:b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Ročník: I.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Vzdělávací oblast: Společenskovědní vzdělávání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Vzdělávací obor: Občanská nauka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Tematický okruh:  Úvodní hodina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 smtClean="0"/>
              <a:t>Téma: Úvod do občanské nauky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>Metodický list/anotace:</a:t>
            </a:r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>Seznámit žáky se základními  aspekty vyučovacího předmětu</a:t>
            </a:r>
          </a:p>
          <a:p>
            <a:pPr eaLnBrk="1" fontAlgn="auto" hangingPunct="1">
              <a:buFont typeface="Arial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088" y="3886200"/>
            <a:ext cx="6945312" cy="17526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Rozsah - pomocné vědy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Hlavní cíle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Klasifikace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Význam předmětu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Úvodní hodina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89006F"/>
                </a:solidFill>
              </a:rPr>
              <a:t>Pomocné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Historie</a:t>
            </a:r>
            <a:r>
              <a:rPr lang="cs-CZ" dirty="0" smtClean="0"/>
              <a:t> (lidstva): všeobecný přehled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Politologie</a:t>
            </a:r>
            <a:r>
              <a:rPr lang="cs-CZ" dirty="0" smtClean="0"/>
              <a:t>: věda o politice (teorie státu, dělba moci, politické strany, politické ideologie atd.)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b="1" dirty="0" smtClean="0">
                <a:solidFill>
                  <a:srgbClr val="00B050"/>
                </a:solidFill>
              </a:rPr>
              <a:t>Sociologie</a:t>
            </a:r>
            <a:r>
              <a:rPr lang="cs-CZ" dirty="0" smtClean="0"/>
              <a:t>: věda o společnosti (dělení společnosti, národ, společenské skupiny atd.)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Ekonomika</a:t>
            </a:r>
            <a:r>
              <a:rPr lang="cs-CZ" dirty="0" smtClean="0"/>
              <a:t>: věda o hospodaření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b="1" dirty="0" smtClean="0"/>
              <a:t>Psychologie: </a:t>
            </a:r>
            <a:r>
              <a:rPr lang="cs-CZ" dirty="0" smtClean="0"/>
              <a:t>věda o psychologických jevech, vlastnostech a procesech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Další vědy</a:t>
            </a:r>
            <a:r>
              <a:rPr lang="cs-CZ" dirty="0" smtClean="0"/>
              <a:t>: Právo, Filozofie, Etika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Hlavní cíle předmětu 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Rozvíjet schopnosti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vyjadřovat názor </a:t>
            </a:r>
            <a:r>
              <a:rPr lang="cs-CZ" dirty="0" smtClean="0"/>
              <a:t>na současné dění ve světě i doma (v ČR)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Prezentovat</a:t>
            </a:r>
            <a:r>
              <a:rPr lang="cs-CZ" dirty="0" smtClean="0"/>
              <a:t> vlastními slovy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současné události</a:t>
            </a:r>
            <a:r>
              <a:rPr lang="cs-CZ" dirty="0" smtClean="0"/>
              <a:t>, komentovat je a zaujímat k nim stanoviska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Vychovávat k občanství</a:t>
            </a:r>
            <a:r>
              <a:rPr lang="cs-CZ" dirty="0" smtClean="0"/>
              <a:t>, k tzv. </a:t>
            </a:r>
            <a:r>
              <a:rPr lang="cs-CZ" u="sng" dirty="0" smtClean="0">
                <a:solidFill>
                  <a:srgbClr val="00B050"/>
                </a:solidFill>
              </a:rPr>
              <a:t>participaci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Vzbuzovat zájem o národní minulost a tradice českého státu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Vést ke slušnému chování, k </a:t>
            </a:r>
            <a:r>
              <a:rPr lang="cs-CZ" u="sng" dirty="0" smtClean="0">
                <a:solidFill>
                  <a:srgbClr val="00B050"/>
                </a:solidFill>
              </a:rPr>
              <a:t>asertivitě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Rozvíjet řečnické schopnosti a sebevědomí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Klasifikace a význam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u="sng" dirty="0" smtClean="0"/>
              <a:t>Hodnotí se </a:t>
            </a:r>
            <a:r>
              <a:rPr lang="cs-CZ" dirty="0" smtClean="0"/>
              <a:t>především: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aktivita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>
                <a:solidFill>
                  <a:schemeClr val="accent5"/>
                </a:solidFill>
              </a:rPr>
              <a:t>chování</a:t>
            </a:r>
            <a:r>
              <a:rPr lang="cs-CZ" dirty="0" smtClean="0"/>
              <a:t> v hodině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schopnost zapojit se do diskuse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u="sng" dirty="0" smtClean="0">
                <a:solidFill>
                  <a:srgbClr val="00B050"/>
                </a:solidFill>
              </a:rPr>
              <a:t>schopnost zaujmout názor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u="sng" dirty="0" smtClean="0"/>
              <a:t>Význam</a:t>
            </a:r>
            <a:r>
              <a:rPr lang="cs-CZ" dirty="0" smtClean="0"/>
              <a:t>: naučit se být aktivním občanem státu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pochopit sám sebe, vytvořit si žebříček hodnot, stát se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dobrým pracovníkem a rodičem</a:t>
            </a:r>
            <a:endParaRPr lang="cs-CZ" dirty="0"/>
          </a:p>
        </p:txBody>
      </p:sp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72</TotalTime>
  <Words>187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Snímek 1</vt:lpstr>
      <vt:lpstr>Úvodní hodina</vt:lpstr>
      <vt:lpstr>Pomocné vědy</vt:lpstr>
      <vt:lpstr>Hlavní cíle předmětu ON</vt:lpstr>
      <vt:lpstr>Klasifikace a význam předmětu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a svět, území a obrana</dc:title>
  <dc:creator>Lenovo</dc:creator>
  <cp:lastModifiedBy>Bonifác</cp:lastModifiedBy>
  <cp:revision>11</cp:revision>
  <dcterms:created xsi:type="dcterms:W3CDTF">2013-03-10T20:39:44Z</dcterms:created>
  <dcterms:modified xsi:type="dcterms:W3CDTF">2013-11-12T09:55:40Z</dcterms:modified>
</cp:coreProperties>
</file>