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6" r:id="rId3"/>
    <p:sldId id="257" r:id="rId4"/>
    <p:sldId id="278" r:id="rId5"/>
    <p:sldId id="258" r:id="rId6"/>
    <p:sldId id="259" r:id="rId7"/>
    <p:sldId id="279" r:id="rId8"/>
    <p:sldId id="261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2606" autoAdjust="0"/>
    <p:restoredTop sz="94660" autoAdjust="0"/>
  </p:normalViewPr>
  <p:slideViewPr>
    <p:cSldViewPr>
      <p:cViewPr varScale="1">
        <p:scale>
          <a:sx n="90" d="100"/>
          <a:sy n="90" d="100"/>
        </p:scale>
        <p:origin x="-12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22.8.2013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f.zcu.cz/di/pks/" TargetMode="External"/><Relationship Id="rId2" Type="http://schemas.openxmlformats.org/officeDocument/2006/relationships/hyperlink" Target="http://pixabay.com/cs/m%C5%BEiku-rozkvetl-ornamenty-sv%C4%9Btla-83685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Main_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52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14. 9.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VY_32_INOVACE_12_FY_C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Optika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Význačné paprsky procházející čočkou</a:t>
            </a: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Úvodní snímek popisuje prostředí spojky a rozptylky s hlavními používanými pojmy.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Pozornost je věnována nácviku konstrukce význačných paprsků u spojky a rozptylky ve dvojicích aby byl rozdílný patrný rozdíl i podobnost chodu paprsků.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Je vysvětlena otvorová vada a její příčina, ale při konstrukci není uplatňována.</a:t>
            </a:r>
          </a:p>
          <a:p>
            <a:pPr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Zmíněna je i podobnost mezi význačnými paprsky u čoček a zrcadel: </a:t>
            </a:r>
            <a:r>
              <a:rPr lang="cs-CZ" sz="1200" i="1" dirty="0" smtClean="0"/>
              <a:t>spojka –  podobnost s  dutým zrcadlem a rozptylka – podobnost s vypuklým zrcadlem. </a:t>
            </a:r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pixabay.com/get/5099080f0d4683ad2866/1376603464/sunburst-83685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" y="-5435"/>
            <a:ext cx="10283218" cy="685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36785" y="2123855"/>
            <a:ext cx="6403975" cy="14700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cs-CZ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Význačné paprsky procházející čočkou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96525" y="4419111"/>
            <a:ext cx="4050450" cy="1890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3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</a:t>
            </a:r>
            <a:r>
              <a:rPr lang="cs-CZ" sz="1600" dirty="0"/>
              <a:t>Pojmy – tenké </a:t>
            </a:r>
            <a:r>
              <a:rPr lang="cs-CZ" sz="1600" dirty="0" smtClean="0"/>
              <a:t>čočky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/>
              <a:t>Čočka – soustava optických hranolů</a:t>
            </a:r>
            <a:endParaRPr lang="cs-CZ" sz="1600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/>
              <a:t>Význačné paprsky – spojka, rozptylka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/>
              <a:t>Vyhledejte </a:t>
            </a:r>
            <a:r>
              <a:rPr lang="cs-CZ" sz="1600" dirty="0" smtClean="0"/>
              <a:t>podobnosti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5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 smtClean="0"/>
              <a:t>Znaménková </a:t>
            </a:r>
            <a:r>
              <a:rPr lang="cs-CZ" sz="1600" dirty="0"/>
              <a:t>konvence - čočky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endParaRPr lang="cs-CZ" sz="1600" dirty="0" smtClean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082390" y="6264315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1</a:t>
            </a: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779" y="4282862"/>
            <a:ext cx="6164263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ovéPole 25"/>
          <p:cNvSpPr txBox="1"/>
          <p:nvPr/>
        </p:nvSpPr>
        <p:spPr>
          <a:xfrm>
            <a:off x="7677345" y="3609020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2</a:t>
            </a:r>
            <a:endParaRPr lang="cs-CZ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456406" y="0"/>
            <a:ext cx="8229600" cy="1143000"/>
          </a:xfrm>
        </p:spPr>
        <p:txBody>
          <a:bodyPr/>
          <a:lstStyle/>
          <a:p>
            <a:r>
              <a:rPr lang="cs-CZ" dirty="0" smtClean="0"/>
              <a:t>Pojmy – tenké čočky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564163" y="6309320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3</a:t>
            </a:r>
            <a:endParaRPr lang="cs-CZ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Zaoblený obdélníkový popisek 1"/>
          <p:cNvSpPr/>
          <p:nvPr/>
        </p:nvSpPr>
        <p:spPr>
          <a:xfrm>
            <a:off x="351984" y="4574940"/>
            <a:ext cx="1170130" cy="630071"/>
          </a:xfrm>
          <a:prstGeom prst="wedgeRoundRectCallout">
            <a:avLst>
              <a:gd name="adj1" fmla="val 47599"/>
              <a:gd name="adj2" fmla="val 8162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Doplňte neuvedené prvky.</a:t>
            </a:r>
            <a:endParaRPr lang="cs-CZ" sz="1000" dirty="0">
              <a:solidFill>
                <a:schemeClr val="tx1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000" y="1043735"/>
            <a:ext cx="6154737" cy="309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653" y="908720"/>
            <a:ext cx="7697787" cy="5954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620"/>
            <a:ext cx="9144000" cy="875617"/>
          </a:xfrm>
        </p:spPr>
        <p:txBody>
          <a:bodyPr/>
          <a:lstStyle/>
          <a:p>
            <a:r>
              <a:rPr lang="cs-CZ" dirty="0"/>
              <a:t>Č</a:t>
            </a:r>
            <a:r>
              <a:rPr lang="cs-CZ" dirty="0" smtClean="0"/>
              <a:t>očka – soustava optických hranolů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007216" y="1024861"/>
            <a:ext cx="12601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mřížka 1 cm</a:t>
            </a:r>
            <a:endParaRPr lang="cs-CZ" sz="1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61610" y="5139190"/>
            <a:ext cx="2430270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200" dirty="0"/>
              <a:t>vysvětlete chování paprsku po dopadu na plochu </a:t>
            </a:r>
            <a:r>
              <a:rPr lang="cs-CZ" sz="1200" dirty="0" smtClean="0"/>
              <a:t>čočky v bodech 1, 2 a 3</a:t>
            </a:r>
            <a:endParaRPr lang="cs-CZ" sz="12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1200" dirty="0" smtClean="0"/>
              <a:t>dokončete obrázek pod osou</a:t>
            </a:r>
          </a:p>
        </p:txBody>
      </p:sp>
      <p:sp>
        <p:nvSpPr>
          <p:cNvPr id="7" name="Ovál 6"/>
          <p:cNvSpPr/>
          <p:nvPr/>
        </p:nvSpPr>
        <p:spPr>
          <a:xfrm>
            <a:off x="3933770" y="1562529"/>
            <a:ext cx="225025" cy="27003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1</a:t>
            </a:r>
            <a:endParaRPr lang="cs-CZ" sz="1400" dirty="0"/>
          </a:p>
        </p:txBody>
      </p:sp>
      <p:sp>
        <p:nvSpPr>
          <p:cNvPr id="11" name="Ovál 10"/>
          <p:cNvSpPr/>
          <p:nvPr/>
        </p:nvSpPr>
        <p:spPr>
          <a:xfrm>
            <a:off x="3496826" y="2753925"/>
            <a:ext cx="225025" cy="27003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2</a:t>
            </a:r>
          </a:p>
        </p:txBody>
      </p:sp>
      <p:sp>
        <p:nvSpPr>
          <p:cNvPr id="12" name="Ovál 11"/>
          <p:cNvSpPr/>
          <p:nvPr/>
        </p:nvSpPr>
        <p:spPr>
          <a:xfrm>
            <a:off x="3384313" y="3969060"/>
            <a:ext cx="225025" cy="27003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6331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pPr eaLnBrk="1" hangingPunct="1"/>
            <a:r>
              <a:rPr lang="cs-CZ" sz="4000" dirty="0" smtClean="0"/>
              <a:t>Význačné paprsky – spojka, rozptylka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14" y="953725"/>
            <a:ext cx="7545387" cy="517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2501771" y="6219310"/>
            <a:ext cx="441049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U každé čočky doplňte obdobné paprsky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687270" y="6234156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4</a:t>
            </a:r>
            <a:endParaRPr lang="cs-CZ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975"/>
            <a:ext cx="9144000" cy="114300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Vyhledejte podobnosti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5" y="1542056"/>
            <a:ext cx="5444722" cy="373214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051720" y="5724255"/>
            <a:ext cx="540060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Nejděte podobnost mezi čočkou a zrcadlem.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981944" y="5299683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4</a:t>
            </a:r>
            <a:endParaRPr lang="cs-CZ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8210894" y="5298014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5</a:t>
            </a:r>
            <a:endParaRPr lang="cs-CZ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6222" y="1476277"/>
            <a:ext cx="3628330" cy="387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47"/>
          <p:cNvGraphicFramePr>
            <a:graphicFrameLocks noGrp="1"/>
          </p:cNvGraphicFramePr>
          <p:nvPr>
            <p:ph/>
          </p:nvPr>
        </p:nvGraphicFramePr>
        <p:xfrm>
          <a:off x="250825" y="1628775"/>
          <a:ext cx="8713788" cy="4281489"/>
        </p:xfrm>
        <a:graphic>
          <a:graphicData uri="http://schemas.openxmlformats.org/drawingml/2006/table">
            <a:tbl>
              <a:tblPr/>
              <a:tblGrid>
                <a:gridCol w="1800225"/>
                <a:gridCol w="1368425"/>
                <a:gridCol w="2665413"/>
                <a:gridCol w="2879725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veličina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značka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kladná hodnota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záporná hodnota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předmětová vzdálenost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je-li předmět vlevo od čočky (před čočkou)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je-li předmět vpravo od čočky (za čočkou)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obrazová vzdálenost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a‘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je-li obraz vpravo od čočky (skutečný)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je-li obraz vlevo od čočky (zdánlivý)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ohnisková vzdálenost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&gt;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pro spojky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&lt;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0 pro rozptylky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výška předmětu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nad optickou osou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pod optickou osou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výška obrazu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y‘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nad optickou osou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pod optickou osou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48"/>
          <p:cNvSpPr txBox="1">
            <a:spLocks noChangeArrowheads="1"/>
          </p:cNvSpPr>
          <p:nvPr/>
        </p:nvSpPr>
        <p:spPr bwMode="auto">
          <a:xfrm>
            <a:off x="106363" y="187325"/>
            <a:ext cx="88931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600" dirty="0"/>
              <a:t>Znaménková konvence - čočky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8353057" y="5997060"/>
            <a:ext cx="630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[1]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47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9"/>
            <a:ext cx="8229600" cy="182880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</a:t>
            </a:r>
            <a:r>
              <a:rPr lang="cs-CZ" sz="1400" dirty="0" smtClean="0"/>
              <a:t> </a:t>
            </a:r>
            <a:r>
              <a:rPr lang="cs-CZ" sz="1400" dirty="0"/>
              <a:t>PUBLICDOMAINPICTURES. </a:t>
            </a:r>
            <a:r>
              <a:rPr lang="cs-CZ" sz="1400" i="1" dirty="0"/>
              <a:t>Mžiku Rozkvetl Ornamenty, Světla - Volně dostupný obrázek - 83685</a:t>
            </a:r>
            <a:r>
              <a:rPr lang="cs-CZ" sz="1400" dirty="0"/>
              <a:t> [online]. [cit. </a:t>
            </a:r>
            <a:r>
              <a:rPr lang="cs-CZ" sz="1400" dirty="0" smtClean="0"/>
              <a:t>14.9.2012].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2"/>
              </a:rPr>
              <a:t>http://pixabay.com/cs/m%C5%BEiku-rozkvetl-ornamenty-sv%C4%9Btla-83685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smtClean="0"/>
              <a:t> </a:t>
            </a:r>
          </a:p>
          <a:p>
            <a:pPr marL="0" indent="0" eaLnBrk="1" hangingPunct="1">
              <a:buNone/>
            </a:pPr>
            <a:r>
              <a:rPr lang="cs-CZ" sz="1400" b="1" dirty="0"/>
              <a:t>Obr. </a:t>
            </a:r>
            <a:r>
              <a:rPr lang="cs-CZ" sz="1400" b="1" dirty="0" smtClean="0"/>
              <a:t>2 – 5 </a:t>
            </a:r>
            <a:r>
              <a:rPr lang="cs-CZ" sz="1400" dirty="0" smtClean="0"/>
              <a:t>Archiv </a:t>
            </a:r>
            <a:r>
              <a:rPr lang="cs-CZ" sz="1400" dirty="0" smtClean="0"/>
              <a:t>autora</a:t>
            </a:r>
          </a:p>
          <a:p>
            <a:pPr marL="0" indent="0" eaLnBrk="1" hangingPunct="1">
              <a:buNone/>
            </a:pPr>
            <a:r>
              <a:rPr lang="cs-CZ" sz="1400" dirty="0" smtClean="0"/>
              <a:t>[1] </a:t>
            </a:r>
            <a:r>
              <a:rPr lang="cs-CZ" sz="1400" dirty="0"/>
              <a:t>[1] DOSTÁL, Jiří a Irena VLACHYNSKÁ. Fakulta pedagogická, Oddělení fyziky: Programy pro stažení. In: </a:t>
            </a:r>
            <a:r>
              <a:rPr lang="cs-CZ" sz="1400" i="1" dirty="0"/>
              <a:t>Http://www.kof.zcu.cz/</a:t>
            </a:r>
            <a:r>
              <a:rPr lang="cs-CZ" sz="1400" dirty="0"/>
              <a:t> [online]. 2005. vyd. 1970-2012 [cit. 1.10.2012]. Dostupné z: </a:t>
            </a:r>
            <a:r>
              <a:rPr lang="cs-CZ" sz="1400" dirty="0">
                <a:hlinkClick r:id="rId3"/>
              </a:rPr>
              <a:t>http://www.kof.zcu.cz/di/pks/</a:t>
            </a:r>
            <a:r>
              <a:rPr lang="cs-CZ" sz="1400" dirty="0"/>
              <a:t> </a:t>
            </a:r>
          </a:p>
          <a:p>
            <a:pPr marL="0" indent="0" eaLnBrk="1" hangingPunct="1">
              <a:buNone/>
            </a:pPr>
            <a:endParaRPr lang="cs-CZ" sz="1400" dirty="0"/>
          </a:p>
          <a:p>
            <a:pPr marL="0" indent="0" eaLnBrk="1" hangingPunct="1">
              <a:buNone/>
            </a:pPr>
            <a:endParaRPr lang="cs-CZ" sz="1400" dirty="0" smtClean="0"/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500385" y="4104075"/>
            <a:ext cx="818356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kern="0" dirty="0" smtClean="0"/>
              <a:t>Literatura</a:t>
            </a:r>
            <a:endParaRPr lang="cs-CZ" kern="0" dirty="0"/>
          </a:p>
        </p:txBody>
      </p:sp>
      <p:sp>
        <p:nvSpPr>
          <p:cNvPr id="6" name="Obdélník 5"/>
          <p:cNvSpPr/>
          <p:nvPr/>
        </p:nvSpPr>
        <p:spPr>
          <a:xfrm>
            <a:off x="482328" y="5521017"/>
            <a:ext cx="80072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Wikipedia</a:t>
            </a:r>
            <a:r>
              <a:rPr lang="en-US" sz="1400" dirty="0"/>
              <a:t>: the free encyclopedia [online]. San Francisco (CA): Wikimedia Foundation, </a:t>
            </a:r>
            <a:r>
              <a:rPr lang="en-US" sz="1400" dirty="0" smtClean="0"/>
              <a:t>2001-201</a:t>
            </a:r>
            <a:r>
              <a:rPr lang="cs-CZ" sz="1400" smtClean="0"/>
              <a:t>2</a:t>
            </a:r>
            <a:r>
              <a:rPr lang="en-US" sz="1400" dirty="0"/>
              <a:t> [cit. </a:t>
            </a:r>
            <a:r>
              <a:rPr lang="cs-CZ" sz="1400" dirty="0"/>
              <a:t> 14.9.2012</a:t>
            </a:r>
            <a:r>
              <a:rPr lang="en-US" sz="1400" dirty="0" smtClean="0"/>
              <a:t>].</a:t>
            </a:r>
            <a:r>
              <a:rPr lang="en-US" sz="1400" dirty="0"/>
              <a:t>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4"/>
              </a:rPr>
              <a:t>http://en.wikipedia.org/wiki/Main_Page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9919</TotalTime>
  <Words>218</Words>
  <Application>Microsoft Office PowerPoint</Application>
  <PresentationFormat>Předvádění na obrazovce (4:3)</PresentationFormat>
  <Paragraphs>73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Výchozí návrh</vt:lpstr>
      <vt:lpstr>Prezentace aplikace PowerPoint</vt:lpstr>
      <vt:lpstr>Význačné paprsky procházející čočkou</vt:lpstr>
      <vt:lpstr>Pojmy – tenké čočky</vt:lpstr>
      <vt:lpstr>Čočka – soustava optických hranolů</vt:lpstr>
      <vt:lpstr>Význačné paprsky – spojka, rozptylka</vt:lpstr>
      <vt:lpstr>Vyhledejte podobnosti</vt:lpstr>
      <vt:lpstr>Prezentace aplikace PowerPoint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342</cp:revision>
  <dcterms:created xsi:type="dcterms:W3CDTF">2013-03-27T07:54:35Z</dcterms:created>
  <dcterms:modified xsi:type="dcterms:W3CDTF">2013-08-22T15:36:45Z</dcterms:modified>
</cp:coreProperties>
</file>