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73" r:id="rId5"/>
    <p:sldId id="268" r:id="rId6"/>
    <p:sldId id="262" r:id="rId7"/>
    <p:sldId id="258" r:id="rId8"/>
    <p:sldId id="259" r:id="rId9"/>
    <p:sldId id="277" r:id="rId10"/>
    <p:sldId id="261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>
        <p:scale>
          <a:sx n="66" d="100"/>
          <a:sy n="66" d="100"/>
        </p:scale>
        <p:origin x="-216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20.8.2013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odpor.jpg" TargetMode="External"/><Relationship Id="rId7" Type="http://schemas.openxmlformats.org/officeDocument/2006/relationships/hyperlink" Target="http://en.wikipedia.org/wiki/Main_Page" TargetMode="External"/><Relationship Id="rId2" Type="http://schemas.openxmlformats.org/officeDocument/2006/relationships/hyperlink" Target="http://pixabay.com/cs/key-west-florida-hurik%C3%A1n-dennis-816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dopravn%C3%AD-zna%C4%8Dka-%C5%A1t%C3%ADt-provoz-silnice-6611/" TargetMode="External"/><Relationship Id="rId5" Type="http://schemas.openxmlformats.org/officeDocument/2006/relationships/hyperlink" Target="http://pixabay.com/cs/turist%C3%A9-ledu-zimn%C3%AD-slip-podzim-17410/" TargetMode="External"/><Relationship Id="rId4" Type="http://schemas.openxmlformats.org/officeDocument/2006/relationships/hyperlink" Target="http://cs.wikipedia.org/wiki/Soubor:RVodpor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14. 11.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VY_32_INOVACE_12_FY_B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Mechanika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Téma: </a:t>
            </a:r>
            <a:r>
              <a:rPr lang="cs-CZ" sz="1200" b="1" dirty="0"/>
              <a:t>Odporové síly proti pohybu</a:t>
            </a:r>
            <a:endParaRPr lang="cs-CZ" sz="12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Rozbor smykového tření a jeho porovnání s valivým odporem.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Diskuze nad obrázky a řešené příklady.</a:t>
            </a:r>
            <a:endParaRPr lang="cs-CZ" sz="1200" i="1" dirty="0" smtClean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63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8750"/>
            <a:ext cx="8229600" cy="32403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 </a:t>
            </a:r>
            <a:r>
              <a:rPr lang="cs-CZ" sz="1400" dirty="0"/>
              <a:t>TPSDAVE. </a:t>
            </a:r>
            <a:r>
              <a:rPr lang="cs-CZ" sz="1400" i="1" dirty="0" err="1"/>
              <a:t>Key</a:t>
            </a:r>
            <a:r>
              <a:rPr lang="cs-CZ" sz="1400" i="1" dirty="0"/>
              <a:t> </a:t>
            </a:r>
            <a:r>
              <a:rPr lang="cs-CZ" sz="1400" i="1" dirty="0" err="1"/>
              <a:t>West</a:t>
            </a:r>
            <a:r>
              <a:rPr lang="cs-CZ" sz="1400" i="1" dirty="0"/>
              <a:t>, Florida, Hurikán, Dennis - Volně dostupný obrázek - 81665</a:t>
            </a:r>
            <a:r>
              <a:rPr lang="cs-CZ" sz="1400" dirty="0"/>
              <a:t>[online]. [cit. </a:t>
            </a:r>
            <a:r>
              <a:rPr lang="cs-CZ" sz="1400" dirty="0" smtClean="0"/>
              <a:t>14.11.2012].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2"/>
              </a:rPr>
              <a:t>http://pixabay.com/cs/key-west-florida-hurik%C3%A1n-dennis-81665</a:t>
            </a:r>
            <a:r>
              <a:rPr lang="cs-CZ" sz="1400" dirty="0" smtClean="0">
                <a:hlinkClick r:id="rId2"/>
              </a:rPr>
              <a:t>/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2 3 </a:t>
            </a:r>
            <a:r>
              <a:rPr lang="cs-CZ" sz="1400" dirty="0" smtClean="0"/>
              <a:t>Archiv autora</a:t>
            </a:r>
          </a:p>
          <a:p>
            <a:pPr marL="0" indent="0" eaLnBrk="1" hangingPunct="1">
              <a:buNone/>
            </a:pPr>
            <a:r>
              <a:rPr lang="cs-CZ" sz="1400" b="1" dirty="0" smtClean="0"/>
              <a:t>Obr</a:t>
            </a:r>
            <a:r>
              <a:rPr lang="cs-CZ" sz="1400" b="1" dirty="0"/>
              <a:t>. 4</a:t>
            </a:r>
            <a:r>
              <a:rPr lang="cs-CZ" sz="1400" b="1" dirty="0" smtClean="0"/>
              <a:t> </a:t>
            </a:r>
            <a:r>
              <a:rPr lang="pt-BR" sz="1400" dirty="0" smtClean="0"/>
              <a:t>KRÁL</a:t>
            </a:r>
            <a:r>
              <a:rPr lang="pt-BR" sz="1400" dirty="0"/>
              <a:t>, Adam. </a:t>
            </a:r>
            <a:r>
              <a:rPr lang="pt-BR" sz="1400" i="1" dirty="0"/>
              <a:t>Soubor:Vodpor.jpg – Wikipedie</a:t>
            </a:r>
            <a:r>
              <a:rPr lang="pt-BR" sz="1400" dirty="0"/>
              <a:t> [online]. [cit. </a:t>
            </a:r>
            <a:r>
              <a:rPr lang="cs-CZ" sz="1400" dirty="0"/>
              <a:t>14.11.2012</a:t>
            </a:r>
            <a:r>
              <a:rPr lang="pt-BR" sz="1400" dirty="0" smtClean="0"/>
              <a:t>]. </a:t>
            </a:r>
            <a:r>
              <a:rPr lang="pt-BR" sz="1400" dirty="0"/>
              <a:t>Dostupný na WWW: </a:t>
            </a:r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cs.wikipedia.org/wiki/Soubor:Vodpor.jpg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5</a:t>
            </a:r>
            <a:r>
              <a:rPr lang="cs-CZ" sz="1400" b="1" dirty="0" smtClean="0"/>
              <a:t> </a:t>
            </a:r>
            <a:r>
              <a:rPr lang="cs-CZ" sz="1400" dirty="0"/>
              <a:t>P., Milan. </a:t>
            </a:r>
            <a:r>
              <a:rPr lang="cs-CZ" sz="1400" i="1" dirty="0" err="1"/>
              <a:t>Soubor:RVodpor.jpg</a:t>
            </a:r>
            <a:r>
              <a:rPr lang="cs-CZ" sz="1400" i="1" dirty="0"/>
              <a:t> – Wikipedie</a:t>
            </a:r>
            <a:r>
              <a:rPr lang="cs-CZ" sz="1400" dirty="0"/>
              <a:t> [online]. [cit. </a:t>
            </a:r>
            <a:r>
              <a:rPr lang="cs-CZ" sz="1400" dirty="0"/>
              <a:t>14.11.2012].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cs.wikipedia.org/wiki/Soubor:RVodpor.jpg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6 </a:t>
            </a:r>
            <a:r>
              <a:rPr lang="cs-CZ" sz="1400" dirty="0"/>
              <a:t>PUBLICDOMAINPICTURES. </a:t>
            </a:r>
            <a:r>
              <a:rPr lang="cs-CZ" sz="1400" i="1" dirty="0"/>
              <a:t>Turisté, Ledu, Zimní, Slip, Podzim - Volně dostupný obrázek - 17410</a:t>
            </a:r>
            <a:r>
              <a:rPr lang="cs-CZ" sz="1400" dirty="0"/>
              <a:t> [online]. [cit. </a:t>
            </a:r>
            <a:r>
              <a:rPr lang="cs-CZ" sz="1400" dirty="0"/>
              <a:t>14.11.2012].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5"/>
              </a:rPr>
              <a:t>http://pixabay.com/cs/turist%C3%A9-ledu-zimn%C3%AD-slip-podzim-17410/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7 </a:t>
            </a:r>
            <a:r>
              <a:rPr lang="cs-CZ" sz="1400" dirty="0"/>
              <a:t>ROADRUNNER. </a:t>
            </a:r>
            <a:r>
              <a:rPr lang="cs-CZ" sz="1400" i="1" dirty="0"/>
              <a:t>Dopravní Značka, Štít, Provoz - Volně dostupný obrázek - 6611</a:t>
            </a:r>
            <a:r>
              <a:rPr lang="cs-CZ" sz="1400" dirty="0"/>
              <a:t> [online]. [cit. </a:t>
            </a:r>
            <a:r>
              <a:rPr lang="cs-CZ" sz="1400" dirty="0"/>
              <a:t>14.11.2012].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6"/>
              </a:rPr>
              <a:t>http://pixabay.com/cs/dopravn%C3%AD-zna%C4%8Dka-%C5%A1t%C3%ADt-provoz-silnice-6611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/>
          </a:p>
          <a:p>
            <a:pPr marL="0" indent="0" eaLnBrk="1" hangingPunct="1">
              <a:buNone/>
            </a:pPr>
            <a:endParaRPr lang="cs-CZ" sz="1400" dirty="0" smtClean="0"/>
          </a:p>
          <a:p>
            <a:pPr marL="0" indent="0" eaLnBrk="1" hangingPunct="1">
              <a:buNone/>
            </a:pP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dirty="0" smtClean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1539" y="5409799"/>
            <a:ext cx="82359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KOLEKTIV KATEDRY FYZIKY VŠZ V PRAZE. </a:t>
            </a:r>
            <a:r>
              <a:rPr lang="cs-CZ" sz="1400" i="1" dirty="0"/>
              <a:t>Fyzika</a:t>
            </a:r>
            <a:r>
              <a:rPr lang="cs-CZ" sz="1400" dirty="0"/>
              <a:t>. Praha: Státní pedagogické nakladatelství n. p., 1964, 521 s. Učební texty vysokých škol: Fakulta mechanizace, 1043-3551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en-US" sz="1400" dirty="0" smtClean="0"/>
              <a:t>Wikipedia</a:t>
            </a:r>
            <a:r>
              <a:rPr lang="en-US" sz="1400" dirty="0"/>
              <a:t>: the free encyclopedia [online]. San Francisco (CA): Wikimedia Foundation, </a:t>
            </a:r>
            <a:r>
              <a:rPr lang="en-US" sz="1400" dirty="0" smtClean="0"/>
              <a:t>2001-201</a:t>
            </a:r>
            <a:r>
              <a:rPr lang="cs-CZ" sz="1400" smtClean="0"/>
              <a:t>2</a:t>
            </a:r>
            <a:r>
              <a:rPr lang="en-US" sz="1400" dirty="0"/>
              <a:t> [cit. </a:t>
            </a:r>
            <a:r>
              <a:rPr lang="cs-CZ" sz="1400" dirty="0"/>
              <a:t> 14.11.2012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7"/>
              </a:rPr>
              <a:t>http://en.wikipedia.org/wiki/Main_Page</a:t>
            </a:r>
            <a:endParaRPr lang="cs-CZ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4121" y="4554125"/>
            <a:ext cx="8229600" cy="8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/>
              <a:t>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abay.com/get/2496a1bc3a00ed5d7f84/1373495352/key-west-8166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32640" cy="68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925"/>
            <a:ext cx="6514939" cy="1470025"/>
          </a:xfrm>
        </p:spPr>
        <p:txBody>
          <a:bodyPr/>
          <a:lstStyle/>
          <a:p>
            <a:pPr eaLnBrk="1" hangingPunct="1"/>
            <a:r>
              <a:rPr lang="cs-CZ" dirty="0"/>
              <a:t>Odporové síly proti pohybu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26595" y="3271482"/>
            <a:ext cx="4095455" cy="31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Odporové síly proti pohybu tělesa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Smykové tření – úvod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Smykové </a:t>
            </a:r>
            <a:r>
              <a:rPr lang="cs-CZ" sz="1600" dirty="0" smtClean="0">
                <a:solidFill>
                  <a:schemeClr val="bg1"/>
                </a:solidFill>
              </a:rPr>
              <a:t>tření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Smykové tření – </a:t>
            </a:r>
            <a:r>
              <a:rPr lang="cs-CZ" sz="1600" dirty="0" smtClean="0">
                <a:solidFill>
                  <a:schemeClr val="bg1"/>
                </a:solidFill>
              </a:rPr>
              <a:t>souhrn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Cvičení – řešený příklad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8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Valivé odpor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9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Cvičení – řešený příklad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10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Tření v praxi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082390" y="6264315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/>
              <a:t>Odporové síly proti pohybu tělesa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86780" y="1448780"/>
            <a:ext cx="834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Pohyb </a:t>
            </a:r>
            <a:r>
              <a:rPr lang="cs-CZ" dirty="0"/>
              <a:t>tělesa vyvoláme působením </a:t>
            </a:r>
            <a:r>
              <a:rPr lang="cs-CZ" dirty="0" smtClean="0"/>
              <a:t>síly a síly, tentokrát odporové, těleso dříve nebo později, opět zastaví.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86780" y="2197604"/>
            <a:ext cx="8010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Proti pohybu tělesa působí odporové síly látkového </a:t>
            </a:r>
            <a:r>
              <a:rPr lang="cs-CZ" dirty="0" smtClean="0"/>
              <a:t>prostředí (plynného, kapalného), v </a:t>
            </a:r>
            <a:r>
              <a:rPr lang="cs-CZ" dirty="0"/>
              <a:t>němž se těleso pohybuje </a:t>
            </a:r>
            <a:r>
              <a:rPr lang="cs-CZ" dirty="0" smtClean="0"/>
              <a:t>a odporové </a:t>
            </a:r>
            <a:r>
              <a:rPr lang="cs-CZ" dirty="0"/>
              <a:t>třecí síly </a:t>
            </a:r>
            <a:r>
              <a:rPr lang="cs-CZ" dirty="0" smtClean="0"/>
              <a:t>vznikající při </a:t>
            </a:r>
            <a:r>
              <a:rPr lang="cs-CZ" dirty="0"/>
              <a:t>přímém kontaktu </a:t>
            </a:r>
            <a:r>
              <a:rPr lang="cs-CZ" dirty="0" smtClean="0"/>
              <a:t>povrchů pohybujících se těles, nebo jednoho z nich.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93984" y="3875565"/>
            <a:ext cx="700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Odporové síly působí proti směru pohybu tělesa a brzdí jeho </a:t>
            </a:r>
            <a:r>
              <a:rPr lang="cs-CZ" dirty="0" smtClean="0"/>
              <a:t>pohyb – tření za pohybu (dynamické).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90739" y="4641553"/>
            <a:ext cx="7141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Odporové </a:t>
            </a:r>
            <a:r>
              <a:rPr lang="cs-CZ" dirty="0" smtClean="0"/>
              <a:t>třecí síly působí na dotýkající se tělesa i když jsou v klidu – tření za klidu (statické).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57689" y="3275185"/>
            <a:ext cx="700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 popis situace není důležité, které z těles se pohybuje, ale jejich vzájemná rychlost.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3864114" y="5264913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Druhy tření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096725" y="589498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smykové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832140" y="591531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valivé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694658"/>
            <a:ext cx="5286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Smykové </a:t>
            </a:r>
            <a:r>
              <a:rPr lang="cs-CZ" dirty="0" smtClean="0"/>
              <a:t>tření - úvod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62010" y="4104075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2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447885" y="1673805"/>
                <a:ext cx="3489600" cy="289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Je-li těleso vzhledem k podložce v klidu, potom na těleso působí gravitační síla Země, která vyvolává tíhu tělesa, kterou označíme jako normálovou sílu nebo přítlačnou sílu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dirty="0" smtClean="0"/>
                  <a:t>Touto silou působí těleso na podložku. Její působiště bychom mohli umístit do těžiště tělesa.</a:t>
                </a:r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85" y="1673805"/>
                <a:ext cx="3489600" cy="2895921"/>
              </a:xfrm>
              <a:prstGeom prst="rect">
                <a:avLst/>
              </a:prstGeom>
              <a:blipFill rotWithShape="1">
                <a:blip r:embed="rId3"/>
                <a:stretch>
                  <a:fillRect l="-1573" t="-1053" r="-2797" b="-2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1510" y="4689140"/>
                <a:ext cx="5400600" cy="1821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Proti této síle působí reakce podložky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 smtClean="0"/>
                  <a:t>. Obě síly působí na jedno těleso jsou stejně velké, opačné </a:t>
                </a:r>
                <a:br>
                  <a:rPr lang="cs-CZ" dirty="0" smtClean="0"/>
                </a:br>
                <a:r>
                  <a:rPr lang="cs-CZ" dirty="0" smtClean="0"/>
                  <a:t>a působí na téže vektorové přímce. Svými účinky se ruší.</a:t>
                </a:r>
              </a:p>
              <a:p>
                <a:r>
                  <a:rPr lang="cs-CZ" dirty="0" smtClean="0"/>
                  <a:t>Vzhledem k tom, že se těleso vzhledem k podložce nepohybuje je tažná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/>
                  <a:t> a třecí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𝑡</m:t>
                    </m:r>
                  </m:oMath>
                </a14:m>
                <a:r>
                  <a:rPr lang="cs-CZ" dirty="0" smtClean="0"/>
                  <a:t> nulová.</a:t>
                </a:r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0" y="4689140"/>
                <a:ext cx="5400600" cy="1821524"/>
              </a:xfrm>
              <a:prstGeom prst="rect">
                <a:avLst/>
              </a:prstGeom>
              <a:blipFill rotWithShape="1">
                <a:blip r:embed="rId4"/>
                <a:stretch>
                  <a:fillRect l="-903" t="-4682" r="-1467" b="-4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aoblený obdélníkový popisek 6"/>
              <p:cNvSpPr/>
              <p:nvPr/>
            </p:nvSpPr>
            <p:spPr>
              <a:xfrm>
                <a:off x="5697125" y="4689140"/>
                <a:ext cx="2925325" cy="1980220"/>
              </a:xfrm>
              <a:prstGeom prst="wedgeRoundRectCallout">
                <a:avLst>
                  <a:gd name="adj1" fmla="val -66543"/>
                  <a:gd name="adj2" fmla="val -674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600" dirty="0" smtClean="0">
                    <a:solidFill>
                      <a:schemeClr val="tx1"/>
                    </a:solidFill>
                  </a:rPr>
                  <a:t>Jakmile tažná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600" dirty="0" smtClean="0">
                    <a:solidFill>
                      <a:schemeClr val="tx1"/>
                    </a:solidFill>
                  </a:rPr>
                  <a:t>není rovna nule, začne současně působit i třecí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b="0" i="1" baseline="-2400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cs-CZ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cs-CZ" sz="1600" dirty="0" smtClean="0">
                    <a:solidFill>
                      <a:schemeClr val="tx1"/>
                    </a:solidFill>
                  </a:rPr>
                  <a:t>Nepřekročí-li tažná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i="1" baseline="-24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600" dirty="0" smtClean="0">
                    <a:solidFill>
                      <a:schemeClr val="tx1"/>
                    </a:solidFill>
                  </a:rPr>
                  <a:t> mezní hodnotu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i="1" baseline="-2400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cs-CZ" sz="1600" i="1" baseline="-24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600" dirty="0" smtClean="0">
                    <a:solidFill>
                      <a:schemeClr val="tx1"/>
                    </a:solidFill>
                  </a:rPr>
                  <a:t>, těleso se pohybovat nezačne.</a:t>
                </a:r>
              </a:p>
              <a:p>
                <a:pPr algn="ctr"/>
                <a:r>
                  <a:rPr lang="cs-CZ" sz="1600" dirty="0" smtClean="0">
                    <a:solidFill>
                      <a:schemeClr val="tx1"/>
                    </a:solidFill>
                  </a:rPr>
                  <a:t>Přitom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sz="1600" b="0" i="1" baseline="-2400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cs-CZ" sz="1600" dirty="0" smtClean="0">
                    <a:solidFill>
                      <a:schemeClr val="tx1"/>
                    </a:solidFill>
                  </a:rPr>
                  <a:t>.</a:t>
                </a:r>
                <a:endParaRPr lang="cs-CZ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Zaoblený obdélníkový popise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5" y="4689140"/>
                <a:ext cx="2925325" cy="1980220"/>
              </a:xfrm>
              <a:prstGeom prst="wedgeRoundRectCallout">
                <a:avLst>
                  <a:gd name="adj1" fmla="val -66543"/>
                  <a:gd name="adj2" fmla="val -67427"/>
                  <a:gd name="adj3" fmla="val 16667"/>
                </a:avLst>
              </a:prstGeom>
              <a:blipFill rotWithShape="1">
                <a:blip r:embed="rId5"/>
                <a:stretch>
                  <a:fillRect b="-23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4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2" y="1403775"/>
            <a:ext cx="5337963" cy="28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Smykové </a:t>
            </a:r>
            <a:r>
              <a:rPr lang="cs-CZ" dirty="0" smtClean="0"/>
              <a:t>tření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473839" y="1239840"/>
                <a:ext cx="3670161" cy="358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Tažná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/>
                  <a:t> má tendenci těleso překlopit (s třecí silou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𝑡</m:t>
                    </m:r>
                  </m:oMath>
                </a14:m>
                <a:r>
                  <a:rPr lang="cs-CZ" dirty="0" smtClean="0"/>
                  <a:t> tvoří silovou dvojici sil). Tlak na podložku se přesune směrem dopředu (ve směru tažné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/>
                  <a:t>).</a:t>
                </a:r>
              </a:p>
              <a:p>
                <a:r>
                  <a:rPr lang="cs-CZ" dirty="0" smtClean="0"/>
                  <a:t>K překlopení tělesa  nedojde jestliže rozměry tělesa tento posun síly reakce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 smtClean="0"/>
                  <a:t> podložky dovolují (potom moment dvojice sil, tlakové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i="1" baseline="-2400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 a síly reakce podložky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 smtClean="0"/>
                  <a:t> vyrovnají </a:t>
                </a:r>
                <a:r>
                  <a:rPr lang="cs-CZ" dirty="0" err="1" smtClean="0"/>
                  <a:t>překlápivý</a:t>
                </a:r>
                <a:r>
                  <a:rPr lang="cs-CZ" dirty="0" smtClean="0"/>
                  <a:t> účinek).</a:t>
                </a:r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39" y="1239840"/>
                <a:ext cx="3670161" cy="3584315"/>
              </a:xfrm>
              <a:prstGeom prst="rect">
                <a:avLst/>
              </a:prstGeom>
              <a:blipFill rotWithShape="1">
                <a:blip r:embed="rId3"/>
                <a:stretch>
                  <a:fillRect l="-1495" t="-2381" b="-27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96525" y="4498091"/>
                <a:ext cx="495055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 statické tření platí vztah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i="1" baseline="-2400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4498091"/>
                <a:ext cx="4950550" cy="402931"/>
              </a:xfrm>
              <a:prstGeom prst="rect">
                <a:avLst/>
              </a:prstGeom>
              <a:blipFill rotWithShape="1">
                <a:blip r:embed="rId4"/>
                <a:stretch>
                  <a:fillRect l="-1108" t="-21212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96525" y="5293833"/>
                <a:ext cx="4198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 …</m:t>
                      </m:r>
                      <m:r>
                        <a:rPr lang="cs-CZ" b="0" i="1" smtClean="0">
                          <a:latin typeface="Cambria Math"/>
                        </a:rPr>
                        <m:t>𝑘𝑜𝑒𝑓𝑖𝑐𝑖𝑒𝑛𝑡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𝑣𝑙𝑒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é</m:t>
                      </m:r>
                      <m:r>
                        <a:rPr lang="cs-CZ" b="0" i="1" smtClean="0">
                          <a:latin typeface="Cambria Math"/>
                        </a:rPr>
                        <m:t>h𝑜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ř</m:t>
                      </m:r>
                      <m:r>
                        <a:rPr lang="cs-CZ" b="0" i="1" smtClean="0">
                          <a:latin typeface="Cambria Math"/>
                        </a:rPr>
                        <m:t>𝑒𝑛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r>
                        <a:rPr lang="cs-CZ" b="0" i="1" smtClean="0">
                          <a:latin typeface="Cambria Math"/>
                        </a:rPr>
                        <m:t>𝑣𝑘𝑙𝑖𝑑𝑢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5293833"/>
                <a:ext cx="419826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19897" y="5680728"/>
                <a:ext cx="440813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 statické tření platí vztah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i="1" baseline="-2400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4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7" y="5680728"/>
                <a:ext cx="4408130" cy="402931"/>
              </a:xfrm>
              <a:prstGeom prst="rect">
                <a:avLst/>
              </a:prstGeom>
              <a:blipFill rotWithShape="1">
                <a:blip r:embed="rId6"/>
                <a:stretch>
                  <a:fillRect l="-1105" t="-21212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319897" y="6210018"/>
                <a:ext cx="4535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cs-CZ" b="0" i="1" smtClean="0">
                          <a:latin typeface="Cambria Math"/>
                        </a:rPr>
                        <m:t>𝑘𝑜𝑒𝑓𝑖𝑐𝑖𝑒𝑛𝑡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𝑣𝑙𝑒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é</m:t>
                      </m:r>
                      <m:r>
                        <a:rPr lang="cs-CZ" b="0" i="1" smtClean="0">
                          <a:latin typeface="Cambria Math"/>
                        </a:rPr>
                        <m:t>h𝑜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ř</m:t>
                      </m:r>
                      <m:r>
                        <a:rPr lang="cs-CZ" b="0" i="1" smtClean="0">
                          <a:latin typeface="Cambria Math"/>
                        </a:rPr>
                        <m:t>𝑒𝑛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r>
                        <a:rPr lang="cs-CZ" b="0" i="1" smtClean="0">
                          <a:latin typeface="Cambria Math"/>
                        </a:rPr>
                        <m:t>𝑧𝑎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𝑝𝑜h𝑦𝑏𝑢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7" y="6210018"/>
                <a:ext cx="453528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662010" y="3879050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3</a:t>
            </a:r>
            <a:endParaRPr lang="cs-CZ" sz="1400" dirty="0"/>
          </a:p>
        </p:txBody>
      </p:sp>
      <p:sp>
        <p:nvSpPr>
          <p:cNvPr id="2" name="Zaoblený obdélníkový popisek 1"/>
          <p:cNvSpPr/>
          <p:nvPr/>
        </p:nvSpPr>
        <p:spPr>
          <a:xfrm>
            <a:off x="4846984" y="5140312"/>
            <a:ext cx="3955485" cy="1259527"/>
          </a:xfrm>
          <a:prstGeom prst="wedgeRoundRectCallout">
            <a:avLst>
              <a:gd name="adj1" fmla="val -43720"/>
              <a:gd name="adj2" fmla="val -79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Klidová třecí síla je za stejných podmínek větší než třecí síla při pohybu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73316" y="4938846"/>
                <a:ext cx="2945230" cy="40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4000" smtClean="0">
                          <a:latin typeface="Cambria Math"/>
                        </a:rPr>
                        <m:t>𝑛</m:t>
                      </m:r>
                      <m:r>
                        <a:rPr lang="cs-CZ" b="0" i="0" baseline="-24000" smtClean="0">
                          <a:latin typeface="Cambria Math"/>
                        </a:rPr>
                        <m:t>  </m:t>
                      </m:r>
                      <m:r>
                        <a:rPr lang="cs-CZ" b="0" i="0" smtClean="0">
                          <a:latin typeface="Cambria Math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tlakov</m:t>
                      </m:r>
                      <m:r>
                        <a:rPr lang="cs-CZ" b="0" i="0" smtClean="0">
                          <a:latin typeface="Cambria Math"/>
                        </a:rPr>
                        <m:t>á,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te</m:t>
                      </m:r>
                      <m:r>
                        <a:rPr lang="cs-CZ" b="0" i="0" smtClean="0">
                          <a:latin typeface="Cambria Math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n</m:t>
                      </m:r>
                      <m:r>
                        <a:rPr lang="cs-CZ" b="0" i="0" smtClean="0">
                          <a:latin typeface="Cambria Math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</m:t>
                      </m:r>
                      <m:r>
                        <a:rPr lang="cs-CZ" b="0" i="0" smtClean="0"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la</m:t>
                      </m:r>
                      <m:r>
                        <a:rPr lang="cs-CZ" b="0" i="0" smtClean="0">
                          <a:latin typeface="Cambria Math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N</m:t>
                      </m:r>
                      <m:r>
                        <a:rPr lang="cs-CZ" b="0" i="0" smtClean="0">
                          <a:latin typeface="Cambria Math"/>
                        </a:rPr>
                        <m:t>]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16" y="4938846"/>
                <a:ext cx="2945230" cy="403252"/>
              </a:xfrm>
              <a:prstGeom prst="rect">
                <a:avLst/>
              </a:prstGeom>
              <a:blipFill rotWithShape="1">
                <a:blip r:embed="rId8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8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Smykové </a:t>
            </a:r>
            <a:r>
              <a:rPr lang="cs-CZ" dirty="0" smtClean="0"/>
              <a:t>tření - souhrn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75869" y="1358770"/>
            <a:ext cx="841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užitečné</a:t>
            </a:r>
            <a:r>
              <a:rPr lang="cs-CZ" dirty="0"/>
              <a:t> – </a:t>
            </a:r>
            <a:r>
              <a:rPr lang="cs-CZ" dirty="0" smtClean="0"/>
              <a:t>umožňuje pohyb těles, šroubové spoje, udržení těles na místě …</a:t>
            </a:r>
          </a:p>
          <a:p>
            <a:r>
              <a:rPr lang="cs-CZ" b="1" dirty="0" smtClean="0"/>
              <a:t>škodlivé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brání pohybu těles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7773" y="221386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Příčiny smykového tření:</a:t>
            </a:r>
            <a:endParaRPr lang="cs-CZ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nerovnosti styčných ploch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přitažlivé síly mezi částicemi styčných vrstev (u vyleštěných ploch)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97774" y="5634245"/>
                <a:ext cx="566938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 smtClean="0"/>
                  <a:t>Materiál </a:t>
                </a:r>
                <a:r>
                  <a:rPr lang="cs-CZ" b="1" dirty="0"/>
                  <a:t>a jeho drsnost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charakterizuje </a:t>
                </a:r>
                <a:r>
                  <a:rPr lang="cs-CZ" dirty="0"/>
                  <a:t>koeficient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dirty="0" smtClean="0"/>
                  <a:t> … součinitel </a:t>
                </a:r>
                <a:r>
                  <a:rPr lang="cs-CZ" dirty="0"/>
                  <a:t>smykového </a:t>
                </a:r>
                <a:r>
                  <a:rPr lang="cs-CZ" dirty="0" smtClean="0"/>
                  <a:t>tření, bezrozměrná veličina</a:t>
                </a:r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4" y="5634245"/>
                <a:ext cx="5669381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968" t="-3289" r="-1505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10932" y="3293985"/>
                <a:ext cx="8480872" cy="123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/>
                  <a:t>Třecí síla závisí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na </a:t>
                </a:r>
                <a:r>
                  <a:rPr lang="cs-CZ" dirty="0"/>
                  <a:t>materiálu a drsnosti styčných ploch (dřevo – dřevo, dřevo – sklo, dřevo – brusný papír </a:t>
                </a:r>
                <a:r>
                  <a:rPr lang="cs-CZ" dirty="0" smtClean="0"/>
                  <a:t>…)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na </a:t>
                </a:r>
                <a:r>
                  <a:rPr lang="cs-CZ" dirty="0"/>
                  <a:t>tlakové síle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i="1" baseline="-2400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kolmé ke styčným </a:t>
                </a:r>
                <a:r>
                  <a:rPr lang="cs-CZ" dirty="0" smtClean="0"/>
                  <a:t>plochám</a:t>
                </a:r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2" y="3293985"/>
                <a:ext cx="8480872" cy="1233928"/>
              </a:xfrm>
              <a:prstGeom prst="rect">
                <a:avLst/>
              </a:prstGeom>
              <a:blipFill rotWithShape="1">
                <a:blip r:embed="rId3"/>
                <a:stretch>
                  <a:fillRect l="-575" t="-2463" b="-68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310932" y="4500735"/>
            <a:ext cx="8427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Třecí síla nezávisí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obsahu S styčných ploch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rychlosti (při malých rychlostech)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922150" y="4240248"/>
                <a:ext cx="3023157" cy="246221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Z druhého Newtonův zákona:</a:t>
                </a:r>
                <a:endParaRPr lang="cs-CZ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∙(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endParaRPr lang="cs-CZ" sz="1400" dirty="0" smtClean="0"/>
              </a:p>
              <a:p>
                <a:r>
                  <a:rPr lang="cs-CZ" sz="1400" dirty="0" smtClean="0"/>
                  <a:t>Těleso se může pohybovat konstantní rychlostí, přímočaře</a:t>
                </a:r>
                <a:br>
                  <a:rPr lang="cs-CZ" sz="1400" dirty="0" smtClean="0"/>
                </a:br>
                <a:r>
                  <a:rPr lang="cs-CZ" sz="1400" dirty="0" smtClean="0"/>
                  <a:t>a rovnoměrně tehdy, když jsou třecí a hnací síly v rovnováze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sz="1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cs-CZ" sz="1400" i="1">
                        <a:latin typeface="Cambria Math"/>
                      </a:rPr>
                      <m:t>=</m:t>
                    </m:r>
                  </m:oMath>
                </a14:m>
                <a:r>
                  <a:rPr lang="cs-CZ" sz="1400" dirty="0" smtClean="0"/>
                  <a:t>0.</a:t>
                </a:r>
              </a:p>
              <a:p>
                <a:endParaRPr lang="cs-CZ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𝑡</m:t>
                      </m:r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 smtClean="0"/>
              </a:p>
              <a:p>
                <a:endParaRPr lang="cs-CZ" sz="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50" y="4240248"/>
                <a:ext cx="3023157" cy="24622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/>
            <a:r>
              <a:rPr lang="cs-CZ" b="1" dirty="0"/>
              <a:t>Řešený příklad </a:t>
            </a:r>
            <a:endParaRPr 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256940" y="12687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Kvádr </a:t>
            </a:r>
            <a:r>
              <a:rPr lang="cs-CZ" dirty="0"/>
              <a:t>o hmotnosti </a:t>
            </a:r>
            <a:r>
              <a:rPr lang="cs-CZ" dirty="0" smtClean="0"/>
              <a:t>1000 </a:t>
            </a:r>
            <a:r>
              <a:rPr lang="cs-CZ" dirty="0"/>
              <a:t>g udržujeme na vodorovné položce v rovnoměrném pohybu tažnou silou </a:t>
            </a:r>
            <a:r>
              <a:rPr lang="cs-CZ" dirty="0" smtClean="0"/>
              <a:t>2 </a:t>
            </a:r>
            <a:r>
              <a:rPr lang="cs-CZ" dirty="0"/>
              <a:t>N. Určete hodnotu součinitele smykového tření</a:t>
            </a:r>
            <a:r>
              <a:rPr lang="cs-CZ" dirty="0" smtClean="0"/>
              <a:t>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56940" y="2123855"/>
                <a:ext cx="2107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</a:rPr>
                        <m:t>=1000</m:t>
                      </m:r>
                      <m:r>
                        <a:rPr lang="cs-CZ" b="0" i="1" smtClean="0">
                          <a:latin typeface="Cambria Math"/>
                        </a:rPr>
                        <m:t>𝑔</m:t>
                      </m:r>
                      <m:r>
                        <a:rPr lang="cs-CZ" b="0" i="1" smtClean="0">
                          <a:latin typeface="Cambria Math"/>
                        </a:rPr>
                        <m:t>=1</m:t>
                      </m:r>
                      <m:r>
                        <a:rPr lang="cs-CZ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0" y="2123855"/>
                <a:ext cx="210737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64358" y="2522215"/>
                <a:ext cx="1548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≐10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58" y="2522215"/>
                <a:ext cx="15484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64358" y="2920575"/>
                <a:ext cx="1592038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𝐺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 ?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58" y="2920575"/>
                <a:ext cx="1592038" cy="404791"/>
              </a:xfrm>
              <a:prstGeom prst="rect">
                <a:avLst/>
              </a:prstGeom>
              <a:blipFill rotWithShape="1">
                <a:blip r:embed="rId4"/>
                <a:stretch>
                  <a:fillRect t="-21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56940" y="3355989"/>
                <a:ext cx="225709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=2 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</a:rPr>
                        <m:t>=2 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0" y="3355989"/>
                <a:ext cx="2257093" cy="402931"/>
              </a:xfrm>
              <a:prstGeom prst="rect">
                <a:avLst/>
              </a:prstGeom>
              <a:blipFill rotWithShape="1">
                <a:blip r:embed="rId5"/>
                <a:stretch>
                  <a:fillRect t="-21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56940" y="3757325"/>
                <a:ext cx="768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0" y="3757325"/>
                <a:ext cx="76848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69457" y="4284095"/>
                <a:ext cx="2264723" cy="403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𝐺</m:t>
                      </m:r>
                      <m:r>
                        <a:rPr lang="cs-CZ" b="0" i="1" smtClean="0">
                          <a:latin typeface="Cambria Math"/>
                        </a:rPr>
                        <m:t> ⃗=</m:t>
                      </m:r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57" y="4284095"/>
                <a:ext cx="2264723" cy="403252"/>
              </a:xfrm>
              <a:prstGeom prst="rect">
                <a:avLst/>
              </a:prstGeom>
              <a:blipFill rotWithShape="1">
                <a:blip r:embed="rId7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10"/>
          <p:cNvCxnSpPr/>
          <p:nvPr/>
        </p:nvCxnSpPr>
        <p:spPr>
          <a:xfrm>
            <a:off x="269457" y="4126657"/>
            <a:ext cx="22445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75948" y="4734145"/>
                <a:ext cx="130272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𝑡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48" y="4734145"/>
                <a:ext cx="1302728" cy="402931"/>
              </a:xfrm>
              <a:prstGeom prst="rect">
                <a:avLst/>
              </a:prstGeom>
              <a:blipFill rotWithShape="1">
                <a:blip r:embed="rId8"/>
                <a:stretch>
                  <a:fillRect t="-21212" r="-11682"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01450" y="5004175"/>
                <a:ext cx="2830390" cy="731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𝑡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</a:rPr>
                        <m:t>𝑚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i="1" baseline="-2500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𝑚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0" y="5004175"/>
                <a:ext cx="2830390" cy="7311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296525" y="5589240"/>
                <a:ext cx="18344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=0,2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5589240"/>
                <a:ext cx="1834477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3491880" y="5631590"/>
            <a:ext cx="5130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Všimněte si, že jednotky v čitateli a jmenovateli se vykrátí a získáme bezrozměrné číslo.</a:t>
            </a:r>
            <a:br>
              <a:rPr lang="cs-CZ" dirty="0"/>
            </a:br>
            <a:r>
              <a:rPr lang="cs-CZ" dirty="0"/>
              <a:t>Součinitel smykového tření má hodnotu 0,2.</a:t>
            </a:r>
          </a:p>
        </p:txBody>
      </p:sp>
      <p:sp>
        <p:nvSpPr>
          <p:cNvPr id="19" name="Zaoblený obdélníkový popisek 18"/>
          <p:cNvSpPr/>
          <p:nvPr/>
        </p:nvSpPr>
        <p:spPr>
          <a:xfrm>
            <a:off x="2929673" y="3487884"/>
            <a:ext cx="2025225" cy="661196"/>
          </a:xfrm>
          <a:prstGeom prst="wedgeRoundRectCallout">
            <a:avLst>
              <a:gd name="adj1" fmla="val -54912"/>
              <a:gd name="adj2" fmla="val 97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Výpočet můžete provádět </a:t>
            </a:r>
            <a:r>
              <a:rPr lang="cs-CZ" sz="1400" dirty="0" smtClean="0">
                <a:solidFill>
                  <a:schemeClr val="tx1"/>
                </a:solidFill>
              </a:rPr>
              <a:t>i postupně</a:t>
            </a:r>
            <a:endParaRPr lang="cs-CZ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4346975" y="4361063"/>
                <a:ext cx="3426772" cy="958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i="1" baseline="-25000">
                              <a:latin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]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𝑘𝑔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𝑘𝑔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𝑘𝑔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75" y="4361063"/>
                <a:ext cx="3426772" cy="9581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 lIns="0" rIns="0"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cs-CZ" b="1" dirty="0"/>
              <a:t>Valivý odpor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15506" y="3038761"/>
            <a:ext cx="5698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Příčiny valivého odporu</a:t>
            </a:r>
            <a:endParaRPr lang="cs-CZ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deformace podložky před valícím se </a:t>
            </a:r>
            <a:r>
              <a:rPr lang="cs-CZ" dirty="0" smtClean="0"/>
              <a:t>tělesem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deformace </a:t>
            </a:r>
            <a:r>
              <a:rPr lang="cs-CZ" dirty="0"/>
              <a:t>samotného kola – valeného </a:t>
            </a:r>
            <a:r>
              <a:rPr lang="cs-CZ" dirty="0" smtClean="0"/>
              <a:t>tělesa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nerovnosti valivého povrchu.</a:t>
            </a:r>
          </a:p>
        </p:txBody>
      </p:sp>
      <p:pic>
        <p:nvPicPr>
          <p:cNvPr id="1030" name="Picture 6" descr="Soubor:Vodp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73" y="1055646"/>
            <a:ext cx="2799301" cy="22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bor:RVodp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1055913"/>
            <a:ext cx="1932926" cy="23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576799" y="3032627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4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22350" y="3076218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5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06515" y="4193667"/>
                <a:ext cx="8709034" cy="990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Valivý </a:t>
                </a:r>
                <a:r>
                  <a:rPr lang="cs-CZ" dirty="0"/>
                  <a:t>odpor i v tomto případě vyvolává tlaková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i="1" baseline="-2500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r>
                  <a:rPr lang="cs-CZ" dirty="0" smtClean="0"/>
                  <a:t>Odporová </a:t>
                </a:r>
                <a:r>
                  <a:rPr lang="cs-CZ" dirty="0"/>
                  <a:t>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b="0" i="1" baseline="-25000" smtClean="0">
                        <a:latin typeface="Cambria Math"/>
                      </a:rPr>
                      <m:t>𝑣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je přímo úměrná kolmé tlakové síle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cs-CZ" i="1" baseline="-2500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/>
                  <a:t>kterou působí těleso na podložku, a nepřímo úměrná poloměru R [m] </a:t>
                </a:r>
                <a:r>
                  <a:rPr lang="cs-CZ" dirty="0" smtClean="0"/>
                  <a:t>tělesa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4193667"/>
                <a:ext cx="8709034" cy="990528"/>
              </a:xfrm>
              <a:prstGeom prst="rect">
                <a:avLst/>
              </a:prstGeom>
              <a:blipFill rotWithShape="1">
                <a:blip r:embed="rId4"/>
                <a:stretch>
                  <a:fillRect l="-630" t="-8642" b="-9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319519" y="5949280"/>
            <a:ext cx="8526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Odporová síla při valení tělesa </a:t>
            </a:r>
            <a:r>
              <a:rPr lang="cs-CZ" dirty="0" smtClean="0"/>
              <a:t>je </a:t>
            </a:r>
            <a:r>
              <a:rPr lang="cs-CZ" dirty="0"/>
              <a:t>mnohokrát menší než třecí síla smykového tření</a:t>
            </a:r>
            <a:r>
              <a:rPr lang="cs-CZ" dirty="0" smtClean="0"/>
              <a:t>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19519" y="5184195"/>
                <a:ext cx="1312539" cy="68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𝑣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b="0" i="1" baseline="-25000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19" y="5184195"/>
                <a:ext cx="1312539" cy="6807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 rot="10800000" flipH="1" flipV="1">
                <a:off x="2276744" y="5376051"/>
                <a:ext cx="56469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…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𝑘𝑠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í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𝑠𝑜𝑢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𝑖𝑛𝑖𝑡𝑒𝑙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𝑟𝑎𝑚𝑒𝑛𝑜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𝑣𝑎𝑙𝑖𝑣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𝑜𝑑𝑝𝑜𝑟𝑢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2276744" y="5376051"/>
                <a:ext cx="56469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aoblený obdélníkový popisek 10"/>
          <p:cNvSpPr/>
          <p:nvPr/>
        </p:nvSpPr>
        <p:spPr>
          <a:xfrm>
            <a:off x="791580" y="1189728"/>
            <a:ext cx="2475275" cy="1249162"/>
          </a:xfrm>
          <a:prstGeom prst="wedgeRoundRectCallout">
            <a:avLst>
              <a:gd name="adj1" fmla="val 61259"/>
              <a:gd name="adj2" fmla="val 77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Valivý odpor na Obr. 4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by se uplatnil pouze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u dokonale tuhého tělesa. V praxi se uplatňují obě dvě forma deformací v různém poměru.</a:t>
            </a:r>
            <a:endParaRPr lang="cs-CZ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584927" y="6318612"/>
                <a:ext cx="103906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baseline="-25000">
                          <a:latin typeface="Cambria Math"/>
                        </a:rPr>
                        <m:t>𝑣</m:t>
                      </m:r>
                      <m:r>
                        <a:rPr lang="cs-CZ" i="1">
                          <a:latin typeface="Cambria Math"/>
                        </a:rPr>
                        <m:t>≪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baseline="-2500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27" y="6318612"/>
                <a:ext cx="1039066" cy="402931"/>
              </a:xfrm>
              <a:prstGeom prst="rect">
                <a:avLst/>
              </a:prstGeom>
              <a:blipFill rotWithShape="1">
                <a:blip r:embed="rId7"/>
                <a:stretch>
                  <a:fillRect t="-21212" r="-169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aoblený obdélníkový popisek 12"/>
          <p:cNvSpPr/>
          <p:nvPr/>
        </p:nvSpPr>
        <p:spPr>
          <a:xfrm>
            <a:off x="5914335" y="3699030"/>
            <a:ext cx="2525805" cy="720080"/>
          </a:xfrm>
          <a:prstGeom prst="wedgeRoundRectCallout">
            <a:avLst>
              <a:gd name="adj1" fmla="val -17945"/>
              <a:gd name="adj2" fmla="val -1136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</a:rPr>
              <a:t>odhuštěná pneumatiky zvyšuje výrazně valivý odpor a tedy i spotřebu benzínu.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4885" cy="709714"/>
          </a:xfrm>
        </p:spPr>
        <p:txBody>
          <a:bodyPr/>
          <a:lstStyle/>
          <a:p>
            <a:r>
              <a:rPr lang="cs-CZ" dirty="0" smtClean="0"/>
              <a:t>Tření v praxi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0573" y="1088740"/>
            <a:ext cx="873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Statické smykové tření je rozhodující pro umožnění pohybu tělesa po podložce.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9588" y="1493785"/>
            <a:ext cx="8730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Síla svalů nebo stroje, přenos síly na podložku a následná reakce podložky uvádí těleso do pohybu.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 smtClean="0"/>
              <a:t>třecí převody, spojky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 smtClean="0"/>
              <a:t>třecí brzdy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 smtClean="0"/>
              <a:t>… (uveďte další)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2447892"/>
            <a:ext cx="8730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Neužitečné tření snižuje použitím vhodných mazných materiálů (vnitřní tření v kapalinách je výrazně menší než u styčných ploch pevných látek).</a:t>
            </a:r>
          </a:p>
          <a:p>
            <a:r>
              <a:rPr lang="cs-CZ" sz="1400" dirty="0"/>
              <a:t>P</a:t>
            </a:r>
            <a:r>
              <a:rPr lang="cs-CZ" sz="1400" dirty="0" smtClean="0"/>
              <a:t>opřípadě převádíme smykové tření na valivé (kola, ložiska …).</a:t>
            </a:r>
            <a:endParaRPr lang="cs-CZ" sz="1400" dirty="0"/>
          </a:p>
        </p:txBody>
      </p:sp>
      <p:pic>
        <p:nvPicPr>
          <p:cNvPr id="2050" name="Picture 2" descr="http://pixabay.com/static/uploads/photo/2012/02/27/15/46/hikers-1741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0" y="3474005"/>
            <a:ext cx="4676021" cy="31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301970" y="6271573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</a:t>
            </a:r>
            <a:r>
              <a:rPr lang="cs-CZ" sz="1400" dirty="0"/>
              <a:t>6</a:t>
            </a:r>
          </a:p>
        </p:txBody>
      </p:sp>
      <p:pic>
        <p:nvPicPr>
          <p:cNvPr id="2052" name="Picture 4" descr="http://pixabay.com/static/uploads/photo/2011/04/14/17/34/traffic-sign-6611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77" y="4183695"/>
            <a:ext cx="2710909" cy="24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082390" y="6309320"/>
            <a:ext cx="67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7</a:t>
            </a:r>
            <a:endParaRPr lang="cs-CZ" sz="1400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5497492" y="2871632"/>
            <a:ext cx="3240360" cy="1204745"/>
          </a:xfrm>
          <a:prstGeom prst="wedgeRoundRectCallout">
            <a:avLst>
              <a:gd name="adj1" fmla="val -44299"/>
              <a:gd name="adj2" fmla="val 83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Vysvětlete dění na obrázcích a nebezpečí, které hrozí na silničním úseku označeném zobrazenu značkou. Kdy se valivé tření u kol auta mění na smykové?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9042</TotalTime>
  <Words>1012</Words>
  <Application>Microsoft Office PowerPoint</Application>
  <PresentationFormat>Předvádění na obrazovce (4:3)</PresentationFormat>
  <Paragraphs>129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Prezentace aplikace PowerPoint</vt:lpstr>
      <vt:lpstr>Odporové síly proti pohybu</vt:lpstr>
      <vt:lpstr>Odporové síly proti pohybu tělesa</vt:lpstr>
      <vt:lpstr> Smykové tření - úvod </vt:lpstr>
      <vt:lpstr> Smykové tření </vt:lpstr>
      <vt:lpstr> Smykové tření - souhrn </vt:lpstr>
      <vt:lpstr>Řešený příklad </vt:lpstr>
      <vt:lpstr>Valivý odpor</vt:lpstr>
      <vt:lpstr>Tření v praxi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351</cp:revision>
  <dcterms:created xsi:type="dcterms:W3CDTF">2013-03-27T07:54:35Z</dcterms:created>
  <dcterms:modified xsi:type="dcterms:W3CDTF">2013-08-20T16:30:43Z</dcterms:modified>
</cp:coreProperties>
</file>