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62" r:id="rId5"/>
    <p:sldId id="277" r:id="rId6"/>
    <p:sldId id="258" r:id="rId7"/>
    <p:sldId id="275" r:id="rId8"/>
    <p:sldId id="261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06" autoAdjust="0"/>
    <p:restoredTop sz="99858" autoAdjust="0"/>
  </p:normalViewPr>
  <p:slideViewPr>
    <p:cSldViewPr>
      <p:cViewPr varScale="1">
        <p:scale>
          <a:sx n="75" d="100"/>
          <a:sy n="75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Bus-Inertial.png" TargetMode="External"/><Relationship Id="rId2" Type="http://schemas.openxmlformats.org/officeDocument/2006/relationships/hyperlink" Target="http://pixabay.com/cs/%C5%A1ipka-t%C3%ADm-sv%C3%BDm-debiln%C3%ADm-pohyb-10302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189873"/>
            <a:ext cx="8229600" cy="3939427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20.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VY_32_INOVACE_12_FY_A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Pohyb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Položme studentům jednoduché otázky: „co je mechanický pohyb, nebo stručněji, „jak poznáme, že se těleso pohybuje?“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Ne vždy dostaneme uspokojivou odpověď. Cvičení, názorné vysvětlení vztažných soustav a shrnutí mají studentům pomoci tuto otázku uspokojivě </a:t>
            </a:r>
            <a:r>
              <a:rPr lang="cs-CZ" sz="1200" i="1" smtClean="0">
                <a:latin typeface="Verdana" pitchFamily="34" charset="0"/>
              </a:rPr>
              <a:t>zodpovědět.</a:t>
            </a:r>
            <a:endParaRPr lang="cs-CZ" sz="1200" i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pixabay.com/get/7fad904038882ad2cdcf/1370371379/dart-103020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910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31740" y="188640"/>
            <a:ext cx="2295255" cy="7287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tx1"/>
                </a:solidFill>
              </a:rPr>
              <a:t>Pohyb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121950" y="3248980"/>
            <a:ext cx="4680520" cy="2295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3" action="ppaction://hlinksldjump"/>
              </a:rPr>
              <a:t>►</a:t>
            </a:r>
            <a:r>
              <a:rPr lang="cs-CZ" sz="1600" dirty="0" smtClean="0"/>
              <a:t> Mechanika – rozdělení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4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Kinematika – mechanický pohyb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Cvičení: doplňte popis </a:t>
            </a:r>
            <a:r>
              <a:rPr lang="cs-CZ" sz="1600" dirty="0" smtClean="0"/>
              <a:t>situace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6" action="ppaction://hlinksldjump"/>
              </a:rPr>
              <a:t>►</a:t>
            </a:r>
            <a:r>
              <a:rPr lang="cs-CZ" sz="1600" dirty="0" smtClean="0"/>
              <a:t> Vztažné soustavy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7" action="ppaction://hlinksldjump"/>
              </a:rPr>
              <a:t>►</a:t>
            </a:r>
            <a:r>
              <a:rPr lang="cs-CZ" sz="1600" dirty="0" smtClean="0"/>
              <a:t> Shrnutí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8" action="ppaction://hlinksldjump"/>
              </a:rPr>
              <a:t>►</a:t>
            </a:r>
            <a:r>
              <a:rPr lang="cs-CZ" sz="1600" dirty="0"/>
              <a:t> Charakter </a:t>
            </a:r>
            <a:r>
              <a:rPr lang="cs-CZ" sz="1600" dirty="0" smtClean="0"/>
              <a:t>a velikost </a:t>
            </a:r>
            <a:r>
              <a:rPr lang="cs-CZ" sz="1600" dirty="0"/>
              <a:t>fyzikální </a:t>
            </a:r>
            <a:r>
              <a:rPr lang="cs-CZ" sz="1600" dirty="0" smtClean="0"/>
              <a:t>veličiny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096725" y="6550223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1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obsah 22"/>
          <p:cNvSpPr>
            <a:spLocks noGrp="1"/>
          </p:cNvSpPr>
          <p:nvPr>
            <p:ph idx="1"/>
          </p:nvPr>
        </p:nvSpPr>
        <p:spPr>
          <a:xfrm>
            <a:off x="0" y="1095853"/>
            <a:ext cx="9144000" cy="523655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dirty="0" smtClean="0"/>
              <a:t>Nejstarší obor fyziky.	Proč?</a:t>
            </a:r>
            <a:endParaRPr lang="cs-CZ" sz="2400" dirty="0"/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0" y="143635"/>
            <a:ext cx="9144000" cy="724092"/>
          </a:xfrm>
        </p:spPr>
        <p:txBody>
          <a:bodyPr/>
          <a:lstStyle/>
          <a:p>
            <a:r>
              <a:rPr lang="cs-CZ" dirty="0" smtClean="0"/>
              <a:t>Mechanika – rozdělení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188953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Zabývá </a:t>
            </a:r>
            <a:r>
              <a:rPr lang="cs-CZ" dirty="0"/>
              <a:t>se  přirozenou vlastností všech živých i neživých těles - </a:t>
            </a:r>
            <a:r>
              <a:rPr lang="cs-CZ" b="1" dirty="0"/>
              <a:t>pohybem</a:t>
            </a:r>
            <a:r>
              <a:rPr lang="cs-CZ" dirty="0"/>
              <a:t>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83305" y="2738242"/>
            <a:ext cx="237661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Pohybem, bez znalosti jeho </a:t>
            </a:r>
            <a:r>
              <a:rPr lang="cs-CZ" dirty="0" smtClean="0"/>
              <a:t>příčin,</a:t>
            </a:r>
            <a:endParaRPr lang="en-US" dirty="0" smtClean="0"/>
          </a:p>
          <a:p>
            <a:pPr algn="ctr"/>
            <a:r>
              <a:rPr lang="cs-CZ" dirty="0" smtClean="0"/>
              <a:t>se </a:t>
            </a:r>
            <a:r>
              <a:rPr lang="cs-CZ" dirty="0"/>
              <a:t>zabývá </a:t>
            </a:r>
            <a:r>
              <a:rPr lang="cs-CZ" b="1" dirty="0" smtClean="0"/>
              <a:t>kinematika</a:t>
            </a:r>
            <a:r>
              <a:rPr lang="cs-CZ" dirty="0" smtClean="0"/>
              <a:t>.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Rozděluje </a:t>
            </a:r>
            <a:r>
              <a:rPr lang="cs-CZ" dirty="0"/>
              <a:t>a </a:t>
            </a:r>
            <a:r>
              <a:rPr lang="cs-CZ" dirty="0" smtClean="0"/>
              <a:t>popisuje různé druhy </a:t>
            </a:r>
            <a:r>
              <a:rPr lang="cs-CZ" dirty="0"/>
              <a:t>pohybu</a:t>
            </a:r>
            <a:r>
              <a:rPr lang="cs-CZ" dirty="0" smtClean="0"/>
              <a:t>.</a:t>
            </a:r>
          </a:p>
          <a:p>
            <a:pPr algn="ctr"/>
            <a:endParaRPr lang="cs-CZ" dirty="0" smtClean="0"/>
          </a:p>
          <a:p>
            <a:pPr algn="ctr"/>
            <a:r>
              <a:rPr lang="cs-CZ" sz="1400" dirty="0" smtClean="0"/>
              <a:t>Jaké druhy pohybu si pamatujete ze ZŠ?</a:t>
            </a:r>
            <a:endParaRPr lang="cs-CZ" sz="1400" dirty="0"/>
          </a:p>
        </p:txBody>
      </p:sp>
      <p:sp>
        <p:nvSpPr>
          <p:cNvPr id="4" name="Ovál 3"/>
          <p:cNvSpPr/>
          <p:nvPr/>
        </p:nvSpPr>
        <p:spPr>
          <a:xfrm>
            <a:off x="815697" y="2789546"/>
            <a:ext cx="405045" cy="3541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163125" y="5525927"/>
            <a:ext cx="17101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61510" y="5692439"/>
            <a:ext cx="1943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Např.: zrychlený, přímočarý pohyb při volném pádu.</a:t>
            </a:r>
            <a:endParaRPr lang="cs-CZ" sz="1200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018220" y="3143674"/>
            <a:ext cx="0" cy="23822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avoúhlý trojúhelník 19"/>
          <p:cNvSpPr/>
          <p:nvPr/>
        </p:nvSpPr>
        <p:spPr>
          <a:xfrm>
            <a:off x="4771744" y="2969695"/>
            <a:ext cx="3743648" cy="136510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4780363" y="2663915"/>
            <a:ext cx="405045" cy="3541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4707015" y="4436812"/>
            <a:ext cx="386901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Příčiny pohybu a pohybových změn </a:t>
            </a:r>
            <a:endParaRPr lang="cs-CZ" dirty="0" smtClean="0"/>
          </a:p>
          <a:p>
            <a:pPr algn="ctr"/>
            <a:r>
              <a:rPr lang="cs-CZ" sz="1400" dirty="0" smtClean="0"/>
              <a:t>(</a:t>
            </a:r>
            <a:r>
              <a:rPr lang="cs-CZ" sz="1400" dirty="0"/>
              <a:t>např. </a:t>
            </a:r>
            <a:r>
              <a:rPr lang="cs-CZ" sz="1400" dirty="0" smtClean="0"/>
              <a:t>zrychlení, zpomalení,)</a:t>
            </a:r>
          </a:p>
          <a:p>
            <a:pPr algn="ctr"/>
            <a:r>
              <a:rPr lang="cs-CZ" dirty="0" smtClean="0"/>
              <a:t>zkoumá </a:t>
            </a:r>
            <a:r>
              <a:rPr lang="cs-CZ" b="1" dirty="0"/>
              <a:t>dynamika</a:t>
            </a:r>
            <a:r>
              <a:rPr lang="cs-CZ" dirty="0"/>
              <a:t>.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141537" y="5679250"/>
            <a:ext cx="6499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Podle druhu skupenství zkoumaných těles rozlišujeme: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mechaniku pevných těles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 mechaniku tekutin (tekutin a plynů)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accel="100000" fill="hold" grpId="0" nodeType="clickEffect" p14:presetBounceEnd="3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94444E-6 -4.44444E-6 L 1.94444E-6 0.34746 " pathEditMode="relative" rAng="0" ptsTypes="AA" p14:bounceEnd="3000">
                                          <p:cBhvr>
                                            <p:cTn id="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1736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42" presetClass="path" presetSubtype="0" ac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61111E-6 2.59259E-6 L 0.38055 0.18842 " pathEditMode="relative" rAng="0" ptsTypes="AA">
                                          <p:cBhvr>
                                            <p:cTn id="10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9028" y="942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30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ac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94444E-6 -4.44444E-6 L 1.94444E-6 0.34746 " pathEditMode="relative" rAng="0" ptsTypes="AA">
                                          <p:cBhvr>
                                            <p:cTn id="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1736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" fill="hold">
                          <p:stCondLst>
                            <p:cond delay="indefinite"/>
                          </p:stCondLst>
                          <p:childTnLst>
                            <p:par>
                              <p:cTn id="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" presetID="42" presetClass="path" presetSubtype="0" accel="10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61111E-6 2.59259E-6 L 0.38055 0.18842 " pathEditMode="relative" rAng="0" ptsTypes="AA">
                                          <p:cBhvr>
                                            <p:cTn id="10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9028" y="942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30" grpId="0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9107"/>
          </a:xfrm>
        </p:spPr>
        <p:txBody>
          <a:bodyPr/>
          <a:lstStyle/>
          <a:p>
            <a:r>
              <a:rPr lang="cs-CZ" b="1" i="1" dirty="0" smtClean="0"/>
              <a:t>Kinematika –mechanický pohyb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61510" y="1305342"/>
            <a:ext cx="89824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Co je mechanický pohyb</a:t>
            </a:r>
            <a:r>
              <a:rPr lang="cs-CZ" b="1" i="1" dirty="0" smtClean="0"/>
              <a:t>?</a:t>
            </a:r>
          </a:p>
          <a:p>
            <a:endParaRPr lang="cs-CZ" b="1" dirty="0"/>
          </a:p>
          <a:p>
            <a:r>
              <a:rPr lang="cs-CZ" dirty="0"/>
              <a:t>Z</a:t>
            </a:r>
            <a:r>
              <a:rPr lang="cs-CZ" dirty="0" smtClean="0"/>
              <a:t>da </a:t>
            </a:r>
            <a:r>
              <a:rPr lang="cs-CZ" dirty="0"/>
              <a:t>se tělesa okolo nás pohybují nebo jsou v klidu, </a:t>
            </a:r>
            <a:r>
              <a:rPr lang="cs-CZ" dirty="0" smtClean="0"/>
              <a:t>potřebujeme bezpečně určit. </a:t>
            </a:r>
            <a:r>
              <a:rPr lang="cs-CZ" dirty="0"/>
              <a:t>Jinak by byl </a:t>
            </a:r>
            <a:r>
              <a:rPr lang="cs-CZ" dirty="0" smtClean="0"/>
              <a:t>náš vlastní, sebemenší pohyb, </a:t>
            </a:r>
            <a:r>
              <a:rPr lang="cs-CZ" dirty="0"/>
              <a:t>plný nebezpečí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Jak poznáme, </a:t>
            </a:r>
            <a:r>
              <a:rPr lang="cs-CZ" dirty="0"/>
              <a:t>kdy jsou okolní tělesa (nebo mi sami) v pohybu nebo v </a:t>
            </a:r>
            <a:r>
              <a:rPr lang="cs-CZ" dirty="0" smtClean="0"/>
              <a:t>klidu?</a:t>
            </a:r>
          </a:p>
          <a:p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Nápověda:</a:t>
            </a:r>
          </a:p>
          <a:p>
            <a:pPr lvl="1"/>
            <a:r>
              <a:rPr lang="cs-CZ" dirty="0" smtClean="0"/>
              <a:t>Co </a:t>
            </a:r>
            <a:r>
              <a:rPr lang="cs-CZ" dirty="0"/>
              <a:t>se mění (nemění) mezi námi a tělesem (tělesy), když je těleso v klidu nebo v pohybu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1510" y="5298498"/>
            <a:ext cx="85077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Mezi obdélníkem a oválem se změnila vzdálenost</a:t>
            </a:r>
            <a:r>
              <a:rPr lang="cs-CZ" b="1" dirty="0"/>
              <a:t>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63441" y="4519704"/>
            <a:ext cx="585065" cy="3150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spustit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3370617" y="4519704"/>
            <a:ext cx="360040" cy="3150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202070" y="4519704"/>
            <a:ext cx="585065" cy="3150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7909246" y="4519704"/>
            <a:ext cx="360040" cy="3150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spustit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92041" y="5867751"/>
            <a:ext cx="6417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Jak je to, ale v případě, když se tělesa pohybují stejně rychle</a:t>
            </a:r>
          </a:p>
          <a:p>
            <a:pPr algn="ctr"/>
            <a:r>
              <a:rPr lang="cs-CZ" dirty="0" smtClean="0"/>
              <a:t>a navíc, ve stejném směru?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0.22691 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-0.22552 -0.00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5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Cvičení: doplňte popis situace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871700" y="3986663"/>
            <a:ext cx="1692364" cy="3693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 smtClean="0"/>
              <a:t>zůstává stejná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652" y="6041538"/>
            <a:ext cx="8528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 těles mezi nimiž dochází k pohybu, se mění vzdálenost.</a:t>
            </a:r>
          </a:p>
        </p:txBody>
      </p:sp>
      <p:sp>
        <p:nvSpPr>
          <p:cNvPr id="5" name="Obdélník 4"/>
          <p:cNvSpPr/>
          <p:nvPr/>
        </p:nvSpPr>
        <p:spPr>
          <a:xfrm>
            <a:off x="71500" y="5575951"/>
            <a:ext cx="9072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Vzájemný pohyb nebo klid </a:t>
            </a:r>
            <a:r>
              <a:rPr lang="cs-CZ" dirty="0" smtClean="0"/>
              <a:t>mezi tělesy </a:t>
            </a:r>
            <a:r>
              <a:rPr lang="cs-CZ" dirty="0"/>
              <a:t>posuzujeme podle změny vzdálenosti mezi </a:t>
            </a:r>
            <a:r>
              <a:rPr lang="cs-CZ" dirty="0" smtClean="0"/>
              <a:t>nimi.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1500" y="5103435"/>
            <a:ext cx="185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ZOBECNĚNÍ</a:t>
            </a:r>
            <a:endParaRPr lang="cs-CZ" b="1" dirty="0"/>
          </a:p>
        </p:txBody>
      </p:sp>
      <p:sp>
        <p:nvSpPr>
          <p:cNvPr id="15" name="Obdélník 14"/>
          <p:cNvSpPr/>
          <p:nvPr/>
        </p:nvSpPr>
        <p:spPr>
          <a:xfrm>
            <a:off x="656565" y="1268760"/>
            <a:ext cx="4185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Vzdálenost se mezi </a:t>
            </a:r>
            <a:r>
              <a:rPr lang="cs-CZ" b="1" dirty="0" smtClean="0"/>
              <a:t>námi a tělesem:</a:t>
            </a:r>
            <a:endParaRPr lang="cs-CZ" b="1" dirty="0"/>
          </a:p>
        </p:txBody>
      </p:sp>
      <p:sp>
        <p:nvSpPr>
          <p:cNvPr id="16" name="Obdélník 15"/>
          <p:cNvSpPr/>
          <p:nvPr/>
        </p:nvSpPr>
        <p:spPr>
          <a:xfrm>
            <a:off x="2131824" y="2348880"/>
            <a:ext cx="1172116" cy="3693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ctr"/>
            <a:r>
              <a:rPr lang="cs-CZ" dirty="0">
                <a:solidFill>
                  <a:srgbClr val="000000"/>
                </a:solidFill>
              </a:rPr>
              <a:t>zmenšuje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2202357" y="3167771"/>
            <a:ext cx="1031051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ctr"/>
            <a:r>
              <a:rPr lang="cs-CZ" dirty="0" smtClean="0">
                <a:solidFill>
                  <a:srgbClr val="000000"/>
                </a:solidFill>
              </a:rPr>
              <a:t>zvětšuje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963213" y="1278936"/>
            <a:ext cx="288032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Arial"/>
                <a:cs typeface="Arial"/>
              </a:rPr>
              <a:t>vzdalujeme se od tělesa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5400535" y="1798073"/>
            <a:ext cx="2005677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Arial"/>
                <a:cs typeface="Arial"/>
              </a:rPr>
              <a:t>nepohybujeme se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5046596" y="2317210"/>
            <a:ext cx="2713555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Arial"/>
                <a:cs typeface="Arial"/>
              </a:rPr>
              <a:t>pohybujeme se stejnou rychlostí a stejným směrem jako těleso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980934" y="3390345"/>
            <a:ext cx="2844879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Arial"/>
                <a:cs typeface="Arial"/>
              </a:rPr>
              <a:t>přibližujeme se k tělesu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4949382" y="3909482"/>
            <a:ext cx="2907983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solidFill>
                  <a:schemeClr val="bg1"/>
                </a:solidFill>
                <a:latin typeface="Arial"/>
                <a:cs typeface="Arial"/>
              </a:rPr>
              <a:t>těleso se nepohybuje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5394123" y="4428619"/>
            <a:ext cx="201850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Arial"/>
                <a:cs typeface="Arial"/>
              </a:rPr>
              <a:t>těleso se vzdaluje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5394123" y="4947753"/>
            <a:ext cx="208262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Arial"/>
                <a:cs typeface="Arial"/>
              </a:rPr>
              <a:t>těleso se přibližuje</a:t>
            </a:r>
          </a:p>
        </p:txBody>
      </p:sp>
      <p:cxnSp>
        <p:nvCxnSpPr>
          <p:cNvPr id="30" name="Přímá spojnice se šipkou 29"/>
          <p:cNvCxnSpPr>
            <a:stCxn id="16" idx="3"/>
            <a:endCxn id="28" idx="1"/>
          </p:cNvCxnSpPr>
          <p:nvPr/>
        </p:nvCxnSpPr>
        <p:spPr>
          <a:xfrm>
            <a:off x="3303940" y="2533546"/>
            <a:ext cx="2090183" cy="25988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16" idx="3"/>
            <a:endCxn id="25" idx="1"/>
          </p:cNvCxnSpPr>
          <p:nvPr/>
        </p:nvCxnSpPr>
        <p:spPr>
          <a:xfrm>
            <a:off x="3303940" y="2533546"/>
            <a:ext cx="1676994" cy="10414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17" idx="3"/>
            <a:endCxn id="22" idx="1"/>
          </p:cNvCxnSpPr>
          <p:nvPr/>
        </p:nvCxnSpPr>
        <p:spPr>
          <a:xfrm flipV="1">
            <a:off x="3233408" y="1463602"/>
            <a:ext cx="1729805" cy="18888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17" idx="3"/>
            <a:endCxn id="27" idx="1"/>
          </p:cNvCxnSpPr>
          <p:nvPr/>
        </p:nvCxnSpPr>
        <p:spPr>
          <a:xfrm>
            <a:off x="3233408" y="3352437"/>
            <a:ext cx="2160715" cy="1260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3" idx="3"/>
            <a:endCxn id="24" idx="1"/>
          </p:cNvCxnSpPr>
          <p:nvPr/>
        </p:nvCxnSpPr>
        <p:spPr>
          <a:xfrm flipV="1">
            <a:off x="3564064" y="2778875"/>
            <a:ext cx="1482532" cy="13924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3" idx="3"/>
            <a:endCxn id="26" idx="1"/>
          </p:cNvCxnSpPr>
          <p:nvPr/>
        </p:nvCxnSpPr>
        <p:spPr>
          <a:xfrm flipV="1">
            <a:off x="3564064" y="4094148"/>
            <a:ext cx="1385318" cy="771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" idx="3"/>
            <a:endCxn id="23" idx="1"/>
          </p:cNvCxnSpPr>
          <p:nvPr/>
        </p:nvCxnSpPr>
        <p:spPr>
          <a:xfrm flipV="1">
            <a:off x="3564064" y="1982739"/>
            <a:ext cx="1836471" cy="2188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Vztažné soustavy</a:t>
            </a:r>
          </a:p>
        </p:txBody>
      </p:sp>
      <p:pic>
        <p:nvPicPr>
          <p:cNvPr id="2050" name="Picture 2" descr="https://lh3.googleusercontent.com/gKyR97FDchl3pWTEhA5Jag5QxkfxWEZgJbBYnF3UCRvReyvLUfHqoGWAs2mlUY2QaZFtg_ZrZ4Z7TkBot6VcvCHN1jNWK9LMGakOxtF9u6UImGr4Asf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945" y="1162801"/>
            <a:ext cx="5619750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25863" y="4773377"/>
            <a:ext cx="8794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Dvě různé vztažné soustavy: Pozorovatel P1 sleduje polohu tělesa O vůči </a:t>
            </a:r>
            <a:r>
              <a:rPr lang="cs-CZ" dirty="0" smtClean="0"/>
              <a:t>autobusu, zatímco </a:t>
            </a:r>
            <a:r>
              <a:rPr lang="cs-CZ" dirty="0"/>
              <a:t>pozorovatel P2 sleduje pohyb tělesa vůči zemskému povrchu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632340" y="4242824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2</a:t>
            </a:r>
            <a:endParaRPr lang="cs-CZ" sz="1400" dirty="0"/>
          </a:p>
        </p:txBody>
      </p:sp>
      <p:sp>
        <p:nvSpPr>
          <p:cNvPr id="2" name="Obdélník 1"/>
          <p:cNvSpPr/>
          <p:nvPr/>
        </p:nvSpPr>
        <p:spPr>
          <a:xfrm>
            <a:off x="270030" y="5724255"/>
            <a:ext cx="83985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 smtClean="0"/>
              <a:t>Pozorovatel </a:t>
            </a:r>
            <a:r>
              <a:rPr lang="cs-CZ" sz="1400" dirty="0"/>
              <a:t>P1 -  těleso O se od pozorovatele vzdaluje, autobus je vůči </a:t>
            </a:r>
            <a:r>
              <a:rPr lang="cs-CZ" sz="1400" dirty="0" smtClean="0"/>
              <a:t>pozorovateli klidu.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270029" y="6195791"/>
            <a:ext cx="85515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 smtClean="0"/>
              <a:t>Pozorovatel P2 </a:t>
            </a:r>
            <a:r>
              <a:rPr lang="cs-CZ" sz="1400" dirty="0"/>
              <a:t>-  </a:t>
            </a:r>
            <a:r>
              <a:rPr lang="cs-CZ" sz="1400" dirty="0" smtClean="0"/>
              <a:t>těleso O je  vzhledem k pozorovateli v klidu, autobus se od pozorovatele vzdaluje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Shrnutí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5621" y="5798004"/>
            <a:ext cx="8344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Podle </a:t>
            </a:r>
            <a:r>
              <a:rPr lang="cs-CZ" dirty="0"/>
              <a:t>volby vztažné soustavy mohou různí pozorovatelé popisovat pohybový stav </a:t>
            </a:r>
            <a:r>
              <a:rPr lang="cs-CZ" dirty="0" smtClean="0"/>
              <a:t>jednoho a téhož tělesa odlišně</a:t>
            </a:r>
            <a:r>
              <a:rPr lang="cs-CZ" dirty="0"/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32275" y="1052117"/>
            <a:ext cx="8370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Klid nebo pohyb tělesa (těles) určujeme vzhledem k jiným tělesům (tělesu).</a:t>
            </a:r>
          </a:p>
        </p:txBody>
      </p:sp>
      <p:sp>
        <p:nvSpPr>
          <p:cNvPr id="5" name="Obdélník 4"/>
          <p:cNvSpPr/>
          <p:nvPr/>
        </p:nvSpPr>
        <p:spPr>
          <a:xfrm>
            <a:off x="1205140" y="2564613"/>
            <a:ext cx="662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Neexistuje těleso, které je v absolutním klidu </a:t>
            </a:r>
            <a:r>
              <a:rPr lang="cs-CZ" b="1" dirty="0" smtClean="0"/>
              <a:t>nebo pohybu.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290" y="1718810"/>
            <a:ext cx="8100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Budeme-li v uzavřeném prostoru, bez možnosti vidět okolní tělesa, mimo náš prostor, nebudeme schopni určit zda se pohybujme nebo jsme v klidu. 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2303031" y="4329100"/>
            <a:ext cx="4429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Klid nebo pohyb těles je vždy relativní.</a:t>
            </a:r>
          </a:p>
        </p:txBody>
      </p:sp>
      <p:sp>
        <p:nvSpPr>
          <p:cNvPr id="8" name="Obdélník 7"/>
          <p:cNvSpPr/>
          <p:nvPr/>
        </p:nvSpPr>
        <p:spPr>
          <a:xfrm>
            <a:off x="332274" y="5151673"/>
            <a:ext cx="8370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Určení </a:t>
            </a:r>
            <a:r>
              <a:rPr lang="cs-CZ" dirty="0"/>
              <a:t>pohybového stavu těles (klidu nebo pohybu) závisí na volbě vztažné soustavy.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7290" y="3230396"/>
            <a:ext cx="8100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Přestože sedíme v úplném klidu na své židli, Země nás unáší vesmírem  rychlostí km/s a navíc rotujeme se Zemí okolo její osy. Další pohyby nalezneme budeme-li uvažovat další vesmírná tělesa nebo tělesa pohybující v našem okolí.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367400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 smtClean="0"/>
              <a:t>ANONYMOUS</a:t>
            </a:r>
            <a:r>
              <a:rPr lang="cs-CZ" sz="1400" dirty="0"/>
              <a:t>. </a:t>
            </a:r>
            <a:r>
              <a:rPr lang="cs-CZ" sz="1400" i="1" dirty="0"/>
              <a:t>Šipka, Tím Svým Debilním, Pohyb - Volně dostupný obrázek - 103020</a:t>
            </a:r>
            <a:r>
              <a:rPr lang="cs-CZ" sz="1400" dirty="0"/>
              <a:t>[online]. [cit. </a:t>
            </a:r>
            <a:r>
              <a:rPr lang="cs-CZ" sz="1400" dirty="0" smtClean="0"/>
              <a:t>20.8.2012].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http://pixabay.com/cs/%C5%A1ipka-t%C3%ADm-sv%C3%BDm-debiln%C3%ADm-pohyb-103020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Obr. 2 </a:t>
            </a:r>
            <a:r>
              <a:rPr lang="cs-CZ" sz="1400" dirty="0" smtClean="0"/>
              <a:t>ARIMASEN</a:t>
            </a:r>
            <a:r>
              <a:rPr lang="cs-CZ" sz="1400" dirty="0"/>
              <a:t>, </a:t>
            </a:r>
            <a:r>
              <a:rPr lang="cs-CZ" sz="1400" dirty="0" err="1"/>
              <a:t>Nein</a:t>
            </a:r>
            <a:r>
              <a:rPr lang="cs-CZ" sz="1400" dirty="0"/>
              <a:t>. </a:t>
            </a:r>
            <a:r>
              <a:rPr lang="cs-CZ" sz="1400" i="1" dirty="0" err="1"/>
              <a:t>Soubor:Bus-Inertial.png</a:t>
            </a:r>
            <a:r>
              <a:rPr lang="cs-CZ" sz="1400" i="1" dirty="0"/>
              <a:t>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20.8.2012].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cs.wikipedia.org/wiki/Soubor:Bus-Inertial.png</a:t>
            </a:r>
            <a:endParaRPr lang="cs-CZ" sz="1400" dirty="0" smtClean="0"/>
          </a:p>
          <a:p>
            <a:pPr marL="0" indent="0" eaLnBrk="1" hangingPunct="1">
              <a:buNone/>
            </a:pPr>
            <a:endParaRPr lang="cs-CZ" sz="1400" dirty="0" smtClean="0"/>
          </a:p>
          <a:p>
            <a:pPr eaLnBrk="1" hangingPunct="1">
              <a:buFont typeface="+mj-lt"/>
              <a:buAutoNum type="arabicPeriod"/>
            </a:pP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8733</TotalTime>
  <Words>496</Words>
  <Application>Microsoft Office PowerPoint</Application>
  <PresentationFormat>Předvádění na obrazovce (4:3)</PresentationFormat>
  <Paragraphs>82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Pohyb</vt:lpstr>
      <vt:lpstr>Mechanika – rozdělení</vt:lpstr>
      <vt:lpstr>Kinematika –mechanický pohyb</vt:lpstr>
      <vt:lpstr>Cvičení: doplňte popis situace</vt:lpstr>
      <vt:lpstr>Vztažné soustavy</vt:lpstr>
      <vt:lpstr>Shrnutí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323</cp:revision>
  <dcterms:created xsi:type="dcterms:W3CDTF">2013-03-27T07:54:35Z</dcterms:created>
  <dcterms:modified xsi:type="dcterms:W3CDTF">2013-06-26T08:23:41Z</dcterms:modified>
</cp:coreProperties>
</file>