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</p:sldMasterIdLst>
  <p:notesMasterIdLst>
    <p:notesMasterId r:id="rId40"/>
  </p:notesMasterIdLst>
  <p:sldIdLst>
    <p:sldId id="290" r:id="rId9"/>
    <p:sldId id="256" r:id="rId10"/>
    <p:sldId id="289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2" r:id="rId22"/>
    <p:sldId id="271" r:id="rId23"/>
    <p:sldId id="273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58" r:id="rId38"/>
    <p:sldId id="259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00"/>
    <a:srgbClr val="46D84D"/>
    <a:srgbClr val="64E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94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3D09F-B2E9-45D9-A3FE-A5FC03849A6D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00488-607F-4D57-84AB-EFBA2DB2D1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822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Poklepem na příslušnou položku přejde prezentace na příslušnou stránku.</a:t>
            </a:r>
            <a:r>
              <a:rPr lang="cs-CZ" baseline="0" dirty="0" smtClean="0"/>
              <a:t> Poklepem na šipku, vpravo nahoře, se vrací na str. </a:t>
            </a:r>
            <a:r>
              <a:rPr lang="cs-CZ" baseline="0" smtClean="0"/>
              <a:t>– přehled</a:t>
            </a:r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84FFD-149D-4003-92DE-B2D5133A6DD5}" type="slidenum">
              <a:rPr lang="cs-CZ" smtClean="0">
                <a:solidFill>
                  <a:prstClr val="black"/>
                </a:solidFill>
              </a:rPr>
              <a:pPr/>
              <a:t>3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424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0488-607F-4D57-84AB-EFBA2DB2D109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1713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0488-607F-4D57-84AB-EFBA2DB2D109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1713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0488-607F-4D57-84AB-EFBA2DB2D109}" type="slidenum">
              <a:rPr lang="cs-CZ" smtClean="0">
                <a:solidFill>
                  <a:prstClr val="black"/>
                </a:solidFill>
              </a:rPr>
              <a:pPr/>
              <a:t>28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713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0488-607F-4D57-84AB-EFBA2DB2D109}" type="slidenum">
              <a:rPr lang="cs-CZ" smtClean="0">
                <a:solidFill>
                  <a:prstClr val="black"/>
                </a:solidFill>
              </a:rPr>
              <a:pPr/>
              <a:t>29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713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18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92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41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67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74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237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53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9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80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854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44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34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12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9564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975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577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4642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55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81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466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805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2615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588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473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875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504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0363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85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566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3980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55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678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3890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297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0738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6061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868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5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813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1474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769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005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173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884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824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65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016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050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864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7051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8207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6507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89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670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77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799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6836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98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6584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417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277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31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0120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324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926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2531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600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00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1337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6824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1465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437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0367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011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7438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4070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56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42711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1753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01695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18288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62412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7802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9439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slide" Target="slide3.xml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slide" Target="slide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jpeg"/><Relationship Id="rId7" Type="http://schemas.openxmlformats.org/officeDocument/2006/relationships/image" Target="../media/image22.png"/><Relationship Id="rId12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slide" Target="slide3.xml"/><Relationship Id="rId5" Type="http://schemas.openxmlformats.org/officeDocument/2006/relationships/image" Target="../media/image19.png"/><Relationship Id="rId10" Type="http://schemas.openxmlformats.org/officeDocument/2006/relationships/image" Target="../media/image26.png"/><Relationship Id="rId4" Type="http://schemas.openxmlformats.org/officeDocument/2006/relationships/image" Target="../media/image18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1.png"/><Relationship Id="rId7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slide" Target="slide3.xml"/><Relationship Id="rId4" Type="http://schemas.openxmlformats.org/officeDocument/2006/relationships/image" Target="../media/image22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7.jpeg"/><Relationship Id="rId7" Type="http://schemas.openxmlformats.org/officeDocument/2006/relationships/image" Target="../media/image29.png"/><Relationship Id="rId12" Type="http://schemas.openxmlformats.org/officeDocument/2006/relationships/slide" Target="slide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3.png"/><Relationship Id="rId10" Type="http://schemas.openxmlformats.org/officeDocument/2006/relationships/image" Target="../media/image32.png"/><Relationship Id="rId4" Type="http://schemas.openxmlformats.org/officeDocument/2006/relationships/image" Target="../media/image18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hyperlink" Target="http://cs.wikipedia.org/wiki/Soubor:GHS-pictogram-flamme.svg" TargetMode="External"/><Relationship Id="rId12" Type="http://schemas.openxmlformats.org/officeDocument/2006/relationships/image" Target="../media/image3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0.png"/><Relationship Id="rId11" Type="http://schemas.openxmlformats.org/officeDocument/2006/relationships/image" Target="../media/image31.png"/><Relationship Id="rId5" Type="http://schemas.openxmlformats.org/officeDocument/2006/relationships/image" Target="../media/image29.png"/><Relationship Id="rId10" Type="http://schemas.openxmlformats.org/officeDocument/2006/relationships/image" Target="../media/image35.png"/><Relationship Id="rId4" Type="http://schemas.openxmlformats.org/officeDocument/2006/relationships/image" Target="../media/image28.png"/><Relationship Id="rId9" Type="http://schemas.openxmlformats.org/officeDocument/2006/relationships/image" Target="../media/image18.png"/><Relationship Id="rId1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0.png"/><Relationship Id="rId11" Type="http://schemas.openxmlformats.org/officeDocument/2006/relationships/slide" Target="slide3.xml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31.png"/><Relationship Id="rId12" Type="http://schemas.openxmlformats.org/officeDocument/2006/relationships/slide" Target="slide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6.jpeg"/><Relationship Id="rId5" Type="http://schemas.openxmlformats.org/officeDocument/2006/relationships/image" Target="../media/image29.png"/><Relationship Id="rId10" Type="http://schemas.openxmlformats.org/officeDocument/2006/relationships/image" Target="../media/image18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7.wdp"/><Relationship Id="rId10" Type="http://schemas.openxmlformats.org/officeDocument/2006/relationships/slide" Target="slide3.xml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2.png"/><Relationship Id="rId7" Type="http://schemas.microsoft.com/office/2007/relationships/hdphoto" Target="../media/hdphoto8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39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2.png"/><Relationship Id="rId7" Type="http://schemas.openxmlformats.org/officeDocument/2006/relationships/image" Target="../media/image5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39.png"/><Relationship Id="rId4" Type="http://schemas.openxmlformats.org/officeDocument/2006/relationships/image" Target="../media/image43.png"/><Relationship Id="rId9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slide" Target="slide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0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3.png"/><Relationship Id="rId7" Type="http://schemas.openxmlformats.org/officeDocument/2006/relationships/image" Target="../media/image4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0.png"/><Relationship Id="rId11" Type="http://schemas.openxmlformats.org/officeDocument/2006/relationships/slide" Target="slide3.xml"/><Relationship Id="rId5" Type="http://schemas.openxmlformats.org/officeDocument/2006/relationships/image" Target="../media/image39.png"/><Relationship Id="rId10" Type="http://schemas.openxmlformats.org/officeDocument/2006/relationships/image" Target="../media/image19.png"/><Relationship Id="rId4" Type="http://schemas.openxmlformats.org/officeDocument/2006/relationships/image" Target="../media/image17.jpeg"/><Relationship Id="rId9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1.png"/><Relationship Id="rId3" Type="http://schemas.openxmlformats.org/officeDocument/2006/relationships/image" Target="../media/image17.jpeg"/><Relationship Id="rId7" Type="http://schemas.openxmlformats.org/officeDocument/2006/relationships/image" Target="../media/image57.png"/><Relationship Id="rId12" Type="http://schemas.microsoft.com/office/2007/relationships/hdphoto" Target="../media/hdphoto10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6.png"/><Relationship Id="rId11" Type="http://schemas.openxmlformats.org/officeDocument/2006/relationships/image" Target="../media/image60.png"/><Relationship Id="rId5" Type="http://schemas.openxmlformats.org/officeDocument/2006/relationships/image" Target="../media/image55.png"/><Relationship Id="rId15" Type="http://schemas.openxmlformats.org/officeDocument/2006/relationships/slide" Target="slide3.xml"/><Relationship Id="rId10" Type="http://schemas.microsoft.com/office/2007/relationships/hdphoto" Target="../media/hdphoto9.wdp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microsoft.com/office/2007/relationships/hdphoto" Target="../media/hdphoto11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62.jpe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4.png"/><Relationship Id="rId5" Type="http://schemas.openxmlformats.org/officeDocument/2006/relationships/image" Target="../media/image17.jpeg"/><Relationship Id="rId10" Type="http://schemas.openxmlformats.org/officeDocument/2006/relationships/slide" Target="slide3.xml"/><Relationship Id="rId4" Type="http://schemas.openxmlformats.org/officeDocument/2006/relationships/image" Target="../media/image63.png"/><Relationship Id="rId9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7.jpe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39.png"/><Relationship Id="rId3" Type="http://schemas.openxmlformats.org/officeDocument/2006/relationships/image" Target="../media/image65.png"/><Relationship Id="rId7" Type="http://schemas.openxmlformats.org/officeDocument/2006/relationships/image" Target="../media/image59.png"/><Relationship Id="rId12" Type="http://schemas.microsoft.com/office/2007/relationships/hdphoto" Target="../media/hdphoto1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1.png"/><Relationship Id="rId5" Type="http://schemas.openxmlformats.org/officeDocument/2006/relationships/image" Target="../media/image17.jpeg"/><Relationship Id="rId15" Type="http://schemas.openxmlformats.org/officeDocument/2006/relationships/slide" Target="slide3.xml"/><Relationship Id="rId10" Type="http://schemas.microsoft.com/office/2007/relationships/hdphoto" Target="../media/hdphoto10.wdp"/><Relationship Id="rId4" Type="http://schemas.openxmlformats.org/officeDocument/2006/relationships/image" Target="../media/image66.png"/><Relationship Id="rId9" Type="http://schemas.openxmlformats.org/officeDocument/2006/relationships/image" Target="../media/image60.pn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4.xml"/><Relationship Id="rId18" Type="http://schemas.openxmlformats.org/officeDocument/2006/relationships/slide" Target="slide27.xml"/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12" Type="http://schemas.openxmlformats.org/officeDocument/2006/relationships/slide" Target="slide21.xml"/><Relationship Id="rId17" Type="http://schemas.openxmlformats.org/officeDocument/2006/relationships/slide" Target="slide26.xml"/><Relationship Id="rId2" Type="http://schemas.openxmlformats.org/officeDocument/2006/relationships/notesSlide" Target="../notesSlides/notesSlide1.xml"/><Relationship Id="rId16" Type="http://schemas.openxmlformats.org/officeDocument/2006/relationships/slide" Target="slide25.xml"/><Relationship Id="rId20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20.xml"/><Relationship Id="rId5" Type="http://schemas.openxmlformats.org/officeDocument/2006/relationships/slide" Target="slide6.xml"/><Relationship Id="rId15" Type="http://schemas.openxmlformats.org/officeDocument/2006/relationships/slide" Target="slide24.xml"/><Relationship Id="rId10" Type="http://schemas.openxmlformats.org/officeDocument/2006/relationships/slide" Target="slide16.xml"/><Relationship Id="rId19" Type="http://schemas.openxmlformats.org/officeDocument/2006/relationships/slide" Target="slide28.xml"/><Relationship Id="rId4" Type="http://schemas.microsoft.com/office/2007/relationships/hdphoto" Target="../media/hdphoto1.wdp"/><Relationship Id="rId9" Type="http://schemas.openxmlformats.org/officeDocument/2006/relationships/slide" Target="slide11.xml"/><Relationship Id="rId14" Type="http://schemas.openxmlformats.org/officeDocument/2006/relationships/slide" Target="slide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10" Type="http://schemas.openxmlformats.org/officeDocument/2006/relationships/slide" Target="slide3.xml"/><Relationship Id="rId4" Type="http://schemas.openxmlformats.org/officeDocument/2006/relationships/image" Target="../media/image6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 27"/>
          <p:cNvSpPr/>
          <p:nvPr/>
        </p:nvSpPr>
        <p:spPr>
          <a:xfrm>
            <a:off x="251520" y="2398713"/>
            <a:ext cx="8640960" cy="42306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2" name="Group 43"/>
          <p:cNvGrpSpPr>
            <a:grpSpLocks noGrp="1" noChangeAspect="1"/>
          </p:cNvGrpSpPr>
          <p:nvPr/>
        </p:nvGrpSpPr>
        <p:grpSpPr bwMode="auto">
          <a:xfrm>
            <a:off x="642938" y="928688"/>
            <a:ext cx="7772400" cy="1470025"/>
            <a:chOff x="0" y="0"/>
            <a:chExt cx="9765" cy="1637"/>
          </a:xfrm>
        </p:grpSpPr>
        <p:sp>
          <p:nvSpPr>
            <p:cNvPr id="3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4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20 w 7514"/>
                <a:gd name="T1" fmla="*/ 23 h 385"/>
                <a:gd name="T2" fmla="*/ 25 w 7514"/>
                <a:gd name="T3" fmla="*/ 4 h 385"/>
                <a:gd name="T4" fmla="*/ 29 w 7514"/>
                <a:gd name="T5" fmla="*/ 20 h 385"/>
                <a:gd name="T6" fmla="*/ 52 w 7514"/>
                <a:gd name="T7" fmla="*/ 12 h 385"/>
                <a:gd name="T8" fmla="*/ 41 w 7514"/>
                <a:gd name="T9" fmla="*/ 17 h 385"/>
                <a:gd name="T10" fmla="*/ 70 w 7514"/>
                <a:gd name="T11" fmla="*/ 18 h 385"/>
                <a:gd name="T12" fmla="*/ 58 w 7514"/>
                <a:gd name="T13" fmla="*/ 5 h 385"/>
                <a:gd name="T14" fmla="*/ 68 w 7514"/>
                <a:gd name="T15" fmla="*/ 7 h 385"/>
                <a:gd name="T16" fmla="*/ 64 w 7514"/>
                <a:gd name="T17" fmla="*/ 12 h 385"/>
                <a:gd name="T18" fmla="*/ 61 w 7514"/>
                <a:gd name="T19" fmla="*/ 23 h 385"/>
                <a:gd name="T20" fmla="*/ 81 w 7514"/>
                <a:gd name="T21" fmla="*/ 11 h 385"/>
                <a:gd name="T22" fmla="*/ 107 w 7514"/>
                <a:gd name="T23" fmla="*/ 5 h 385"/>
                <a:gd name="T24" fmla="*/ 100 w 7514"/>
                <a:gd name="T25" fmla="*/ 20 h 385"/>
                <a:gd name="T26" fmla="*/ 110 w 7514"/>
                <a:gd name="T27" fmla="*/ 21 h 385"/>
                <a:gd name="T28" fmla="*/ 97 w 7514"/>
                <a:gd name="T29" fmla="*/ 6 h 385"/>
                <a:gd name="T30" fmla="*/ 125 w 7514"/>
                <a:gd name="T31" fmla="*/ 4 h 385"/>
                <a:gd name="T32" fmla="*/ 118 w 7514"/>
                <a:gd name="T33" fmla="*/ 22 h 385"/>
                <a:gd name="T34" fmla="*/ 148 w 7514"/>
                <a:gd name="T35" fmla="*/ 4 h 385"/>
                <a:gd name="T36" fmla="*/ 143 w 7514"/>
                <a:gd name="T37" fmla="*/ 23 h 385"/>
                <a:gd name="T38" fmla="*/ 153 w 7514"/>
                <a:gd name="T39" fmla="*/ 12 h 385"/>
                <a:gd name="T40" fmla="*/ 170 w 7514"/>
                <a:gd name="T41" fmla="*/ 4 h 385"/>
                <a:gd name="T42" fmla="*/ 162 w 7514"/>
                <a:gd name="T43" fmla="*/ 23 h 385"/>
                <a:gd name="T44" fmla="*/ 169 w 7514"/>
                <a:gd name="T45" fmla="*/ 22 h 385"/>
                <a:gd name="T46" fmla="*/ 164 w 7514"/>
                <a:gd name="T47" fmla="*/ 5 h 385"/>
                <a:gd name="T48" fmla="*/ 191 w 7514"/>
                <a:gd name="T49" fmla="*/ 4 h 385"/>
                <a:gd name="T50" fmla="*/ 197 w 7514"/>
                <a:gd name="T51" fmla="*/ 14 h 385"/>
                <a:gd name="T52" fmla="*/ 198 w 7514"/>
                <a:gd name="T53" fmla="*/ 15 h 385"/>
                <a:gd name="T54" fmla="*/ 197 w 7514"/>
                <a:gd name="T55" fmla="*/ 12 h 385"/>
                <a:gd name="T56" fmla="*/ 213 w 7514"/>
                <a:gd name="T57" fmla="*/ 3 h 385"/>
                <a:gd name="T58" fmla="*/ 213 w 7514"/>
                <a:gd name="T59" fmla="*/ 24 h 385"/>
                <a:gd name="T60" fmla="*/ 213 w 7514"/>
                <a:gd name="T61" fmla="*/ 3 h 385"/>
                <a:gd name="T62" fmla="*/ 214 w 7514"/>
                <a:gd name="T63" fmla="*/ 5 h 385"/>
                <a:gd name="T64" fmla="*/ 212 w 7514"/>
                <a:gd name="T65" fmla="*/ 22 h 385"/>
                <a:gd name="T66" fmla="*/ 236 w 7514"/>
                <a:gd name="T67" fmla="*/ 23 h 385"/>
                <a:gd name="T68" fmla="*/ 242 w 7514"/>
                <a:gd name="T69" fmla="*/ 9 h 385"/>
                <a:gd name="T70" fmla="*/ 241 w 7514"/>
                <a:gd name="T71" fmla="*/ 10 h 385"/>
                <a:gd name="T72" fmla="*/ 269 w 7514"/>
                <a:gd name="T73" fmla="*/ 23 h 385"/>
                <a:gd name="T74" fmla="*/ 261 w 7514"/>
                <a:gd name="T75" fmla="*/ 4 h 385"/>
                <a:gd name="T76" fmla="*/ 269 w 7514"/>
                <a:gd name="T77" fmla="*/ 6 h 385"/>
                <a:gd name="T78" fmla="*/ 261 w 7514"/>
                <a:gd name="T79" fmla="*/ 21 h 385"/>
                <a:gd name="T80" fmla="*/ 281 w 7514"/>
                <a:gd name="T81" fmla="*/ 24 h 385"/>
                <a:gd name="T82" fmla="*/ 283 w 7514"/>
                <a:gd name="T83" fmla="*/ 22 h 385"/>
                <a:gd name="T84" fmla="*/ 301 w 7514"/>
                <a:gd name="T85" fmla="*/ 5 h 385"/>
                <a:gd name="T86" fmla="*/ 305 w 7514"/>
                <a:gd name="T87" fmla="*/ 22 h 385"/>
                <a:gd name="T88" fmla="*/ 322 w 7514"/>
                <a:gd name="T89" fmla="*/ 18 h 385"/>
                <a:gd name="T90" fmla="*/ 340 w 7514"/>
                <a:gd name="T91" fmla="*/ 4 h 385"/>
                <a:gd name="T92" fmla="*/ 329 w 7514"/>
                <a:gd name="T93" fmla="*/ 22 h 385"/>
                <a:gd name="T94" fmla="*/ 360 w 7514"/>
                <a:gd name="T95" fmla="*/ 6 h 385"/>
                <a:gd name="T96" fmla="*/ 347 w 7514"/>
                <a:gd name="T97" fmla="*/ 13 h 385"/>
                <a:gd name="T98" fmla="*/ 359 w 7514"/>
                <a:gd name="T99" fmla="*/ 8 h 385"/>
                <a:gd name="T100" fmla="*/ 379 w 7514"/>
                <a:gd name="T101" fmla="*/ 5 h 385"/>
                <a:gd name="T102" fmla="*/ 378 w 7514"/>
                <a:gd name="T103" fmla="*/ 22 h 385"/>
                <a:gd name="T104" fmla="*/ 376 w 7514"/>
                <a:gd name="T105" fmla="*/ 0 h 385"/>
                <a:gd name="T106" fmla="*/ 388 w 7514"/>
                <a:gd name="T107" fmla="*/ 23 h 385"/>
                <a:gd name="T108" fmla="*/ 400 w 7514"/>
                <a:gd name="T109" fmla="*/ 17 h 385"/>
                <a:gd name="T110" fmla="*/ 402 w 7514"/>
                <a:gd name="T111" fmla="*/ 2 h 385"/>
                <a:gd name="T112" fmla="*/ 427 w 7514"/>
                <a:gd name="T113" fmla="*/ 4 h 385"/>
                <a:gd name="T114" fmla="*/ 441 w 7514"/>
                <a:gd name="T115" fmla="*/ 22 h 385"/>
                <a:gd name="T116" fmla="*/ 432 w 7514"/>
                <a:gd name="T117" fmla="*/ 10 h 385"/>
                <a:gd name="T118" fmla="*/ 458 w 7514"/>
                <a:gd name="T119" fmla="*/ 12 h 385"/>
                <a:gd name="T120" fmla="*/ 447 w 7514"/>
                <a:gd name="T121" fmla="*/ 21 h 385"/>
                <a:gd name="T122" fmla="*/ 466 w 7514"/>
                <a:gd name="T123" fmla="*/ 13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5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2 w 2517"/>
                <a:gd name="T1" fmla="*/ 105 h 1689"/>
                <a:gd name="T2" fmla="*/ 15 w 2517"/>
                <a:gd name="T3" fmla="*/ 105 h 1689"/>
                <a:gd name="T4" fmla="*/ 37 w 2517"/>
                <a:gd name="T5" fmla="*/ 105 h 1689"/>
                <a:gd name="T6" fmla="*/ 64 w 2517"/>
                <a:gd name="T7" fmla="*/ 105 h 1689"/>
                <a:gd name="T8" fmla="*/ 94 w 2517"/>
                <a:gd name="T9" fmla="*/ 105 h 1689"/>
                <a:gd name="T10" fmla="*/ 121 w 2517"/>
                <a:gd name="T11" fmla="*/ 105 h 1689"/>
                <a:gd name="T12" fmla="*/ 143 w 2517"/>
                <a:gd name="T13" fmla="*/ 105 h 1689"/>
                <a:gd name="T14" fmla="*/ 156 w 2517"/>
                <a:gd name="T15" fmla="*/ 105 h 1689"/>
                <a:gd name="T16" fmla="*/ 158 w 2517"/>
                <a:gd name="T17" fmla="*/ 104 h 1689"/>
                <a:gd name="T18" fmla="*/ 158 w 2517"/>
                <a:gd name="T19" fmla="*/ 95 h 1689"/>
                <a:gd name="T20" fmla="*/ 158 w 2517"/>
                <a:gd name="T21" fmla="*/ 81 h 1689"/>
                <a:gd name="T22" fmla="*/ 158 w 2517"/>
                <a:gd name="T23" fmla="*/ 62 h 1689"/>
                <a:gd name="T24" fmla="*/ 158 w 2517"/>
                <a:gd name="T25" fmla="*/ 42 h 1689"/>
                <a:gd name="T26" fmla="*/ 158 w 2517"/>
                <a:gd name="T27" fmla="*/ 24 h 1689"/>
                <a:gd name="T28" fmla="*/ 158 w 2517"/>
                <a:gd name="T29" fmla="*/ 9 h 1689"/>
                <a:gd name="T30" fmla="*/ 158 w 2517"/>
                <a:gd name="T31" fmla="*/ 1 h 1689"/>
                <a:gd name="T32" fmla="*/ 156 w 2517"/>
                <a:gd name="T33" fmla="*/ 0 h 1689"/>
                <a:gd name="T34" fmla="*/ 143 w 2517"/>
                <a:gd name="T35" fmla="*/ 0 h 1689"/>
                <a:gd name="T36" fmla="*/ 121 w 2517"/>
                <a:gd name="T37" fmla="*/ 0 h 1689"/>
                <a:gd name="T38" fmla="*/ 94 w 2517"/>
                <a:gd name="T39" fmla="*/ 0 h 1689"/>
                <a:gd name="T40" fmla="*/ 64 w 2517"/>
                <a:gd name="T41" fmla="*/ 0 h 1689"/>
                <a:gd name="T42" fmla="*/ 37 w 2517"/>
                <a:gd name="T43" fmla="*/ 0 h 1689"/>
                <a:gd name="T44" fmla="*/ 15 w 2517"/>
                <a:gd name="T45" fmla="*/ 0 h 1689"/>
                <a:gd name="T46" fmla="*/ 2 w 2517"/>
                <a:gd name="T47" fmla="*/ 0 h 1689"/>
                <a:gd name="T48" fmla="*/ 0 w 2517"/>
                <a:gd name="T49" fmla="*/ 1 h 1689"/>
                <a:gd name="T50" fmla="*/ 0 w 2517"/>
                <a:gd name="T51" fmla="*/ 9 h 1689"/>
                <a:gd name="T52" fmla="*/ 0 w 2517"/>
                <a:gd name="T53" fmla="*/ 24 h 1689"/>
                <a:gd name="T54" fmla="*/ 0 w 2517"/>
                <a:gd name="T55" fmla="*/ 42 h 1689"/>
                <a:gd name="T56" fmla="*/ 0 w 2517"/>
                <a:gd name="T57" fmla="*/ 62 h 1689"/>
                <a:gd name="T58" fmla="*/ 0 w 2517"/>
                <a:gd name="T59" fmla="*/ 81 h 1689"/>
                <a:gd name="T60" fmla="*/ 0 w 2517"/>
                <a:gd name="T61" fmla="*/ 95 h 1689"/>
                <a:gd name="T62" fmla="*/ 0 w 2517"/>
                <a:gd name="T63" fmla="*/ 104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6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43 w 1310"/>
                <a:gd name="T1" fmla="*/ 7 h 1309"/>
                <a:gd name="T2" fmla="*/ 41 w 1310"/>
                <a:gd name="T3" fmla="*/ 10 h 1309"/>
                <a:gd name="T4" fmla="*/ 38 w 1310"/>
                <a:gd name="T5" fmla="*/ 8 h 1309"/>
                <a:gd name="T6" fmla="*/ 39 w 1310"/>
                <a:gd name="T7" fmla="*/ 5 h 1309"/>
                <a:gd name="T8" fmla="*/ 41 w 1310"/>
                <a:gd name="T9" fmla="*/ 4 h 1309"/>
                <a:gd name="T10" fmla="*/ 27 w 1310"/>
                <a:gd name="T11" fmla="*/ 11 h 1309"/>
                <a:gd name="T12" fmla="*/ 24 w 1310"/>
                <a:gd name="T13" fmla="*/ 15 h 1309"/>
                <a:gd name="T14" fmla="*/ 20 w 1310"/>
                <a:gd name="T15" fmla="*/ 14 h 1309"/>
                <a:gd name="T16" fmla="*/ 20 w 1310"/>
                <a:gd name="T17" fmla="*/ 10 h 1309"/>
                <a:gd name="T18" fmla="*/ 23 w 1310"/>
                <a:gd name="T19" fmla="*/ 7 h 1309"/>
                <a:gd name="T20" fmla="*/ 15 w 1310"/>
                <a:gd name="T21" fmla="*/ 23 h 1309"/>
                <a:gd name="T22" fmla="*/ 13 w 1310"/>
                <a:gd name="T23" fmla="*/ 29 h 1309"/>
                <a:gd name="T24" fmla="*/ 6 w 1310"/>
                <a:gd name="T25" fmla="*/ 29 h 1309"/>
                <a:gd name="T26" fmla="*/ 5 w 1310"/>
                <a:gd name="T27" fmla="*/ 22 h 1309"/>
                <a:gd name="T28" fmla="*/ 10 w 1310"/>
                <a:gd name="T29" fmla="*/ 19 h 1309"/>
                <a:gd name="T30" fmla="*/ 11 w 1310"/>
                <a:gd name="T31" fmla="*/ 40 h 1309"/>
                <a:gd name="T32" fmla="*/ 10 w 1310"/>
                <a:gd name="T33" fmla="*/ 47 h 1309"/>
                <a:gd name="T34" fmla="*/ 3 w 1310"/>
                <a:gd name="T35" fmla="*/ 47 h 1309"/>
                <a:gd name="T36" fmla="*/ 0 w 1310"/>
                <a:gd name="T37" fmla="*/ 40 h 1309"/>
                <a:gd name="T38" fmla="*/ 5 w 1310"/>
                <a:gd name="T39" fmla="*/ 36 h 1309"/>
                <a:gd name="T40" fmla="*/ 15 w 1310"/>
                <a:gd name="T41" fmla="*/ 58 h 1309"/>
                <a:gd name="T42" fmla="*/ 13 w 1310"/>
                <a:gd name="T43" fmla="*/ 64 h 1309"/>
                <a:gd name="T44" fmla="*/ 7 w 1310"/>
                <a:gd name="T45" fmla="*/ 65 h 1309"/>
                <a:gd name="T46" fmla="*/ 5 w 1310"/>
                <a:gd name="T47" fmla="*/ 59 h 1309"/>
                <a:gd name="T48" fmla="*/ 10 w 1310"/>
                <a:gd name="T49" fmla="*/ 54 h 1309"/>
                <a:gd name="T50" fmla="*/ 26 w 1310"/>
                <a:gd name="T51" fmla="*/ 71 h 1309"/>
                <a:gd name="T52" fmla="*/ 25 w 1310"/>
                <a:gd name="T53" fmla="*/ 76 h 1309"/>
                <a:gd name="T54" fmla="*/ 21 w 1310"/>
                <a:gd name="T55" fmla="*/ 77 h 1309"/>
                <a:gd name="T56" fmla="*/ 19 w 1310"/>
                <a:gd name="T57" fmla="*/ 72 h 1309"/>
                <a:gd name="T58" fmla="*/ 22 w 1310"/>
                <a:gd name="T59" fmla="*/ 69 h 1309"/>
                <a:gd name="T60" fmla="*/ 43 w 1310"/>
                <a:gd name="T61" fmla="*/ 75 h 1309"/>
                <a:gd name="T62" fmla="*/ 43 w 1310"/>
                <a:gd name="T63" fmla="*/ 79 h 1309"/>
                <a:gd name="T64" fmla="*/ 41 w 1310"/>
                <a:gd name="T65" fmla="*/ 80 h 1309"/>
                <a:gd name="T66" fmla="*/ 39 w 1310"/>
                <a:gd name="T67" fmla="*/ 78 h 1309"/>
                <a:gd name="T68" fmla="*/ 40 w 1310"/>
                <a:gd name="T69" fmla="*/ 75 h 1309"/>
                <a:gd name="T70" fmla="*/ 59 w 1310"/>
                <a:gd name="T71" fmla="*/ 71 h 1309"/>
                <a:gd name="T72" fmla="*/ 60 w 1310"/>
                <a:gd name="T73" fmla="*/ 74 h 1309"/>
                <a:gd name="T74" fmla="*/ 58 w 1310"/>
                <a:gd name="T75" fmla="*/ 75 h 1309"/>
                <a:gd name="T76" fmla="*/ 56 w 1310"/>
                <a:gd name="T77" fmla="*/ 74 h 1309"/>
                <a:gd name="T78" fmla="*/ 56 w 1310"/>
                <a:gd name="T79" fmla="*/ 71 h 1309"/>
                <a:gd name="T80" fmla="*/ 59 w 1310"/>
                <a:gd name="T81" fmla="*/ 71 h 1309"/>
                <a:gd name="T82" fmla="*/ 75 w 1310"/>
                <a:gd name="T83" fmla="*/ 60 h 1309"/>
                <a:gd name="T84" fmla="*/ 72 w 1310"/>
                <a:gd name="T85" fmla="*/ 62 h 1309"/>
                <a:gd name="T86" fmla="*/ 69 w 1310"/>
                <a:gd name="T87" fmla="*/ 61 h 1309"/>
                <a:gd name="T88" fmla="*/ 70 w 1310"/>
                <a:gd name="T89" fmla="*/ 58 h 1309"/>
                <a:gd name="T90" fmla="*/ 73 w 1310"/>
                <a:gd name="T91" fmla="*/ 57 h 1309"/>
                <a:gd name="T92" fmla="*/ 81 w 1310"/>
                <a:gd name="T93" fmla="*/ 41 h 1309"/>
                <a:gd name="T94" fmla="*/ 78 w 1310"/>
                <a:gd name="T95" fmla="*/ 46 h 1309"/>
                <a:gd name="T96" fmla="*/ 74 w 1310"/>
                <a:gd name="T97" fmla="*/ 45 h 1309"/>
                <a:gd name="T98" fmla="*/ 73 w 1310"/>
                <a:gd name="T99" fmla="*/ 40 h 1309"/>
                <a:gd name="T100" fmla="*/ 77 w 1310"/>
                <a:gd name="T101" fmla="*/ 38 h 1309"/>
                <a:gd name="T102" fmla="*/ 77 w 1310"/>
                <a:gd name="T103" fmla="*/ 23 h 1309"/>
                <a:gd name="T104" fmla="*/ 75 w 1310"/>
                <a:gd name="T105" fmla="*/ 29 h 1309"/>
                <a:gd name="T106" fmla="*/ 69 w 1310"/>
                <a:gd name="T107" fmla="*/ 29 h 1309"/>
                <a:gd name="T108" fmla="*/ 67 w 1310"/>
                <a:gd name="T109" fmla="*/ 22 h 1309"/>
                <a:gd name="T110" fmla="*/ 72 w 1310"/>
                <a:gd name="T111" fmla="*/ 19 h 1309"/>
                <a:gd name="T112" fmla="*/ 63 w 1310"/>
                <a:gd name="T113" fmla="*/ 9 h 1309"/>
                <a:gd name="T114" fmla="*/ 61 w 1310"/>
                <a:gd name="T115" fmla="*/ 16 h 1309"/>
                <a:gd name="T116" fmla="*/ 54 w 1310"/>
                <a:gd name="T117" fmla="*/ 17 h 1309"/>
                <a:gd name="T118" fmla="*/ 52 w 1310"/>
                <a:gd name="T119" fmla="*/ 10 h 1309"/>
                <a:gd name="T120" fmla="*/ 57 w 1310"/>
                <a:gd name="T121" fmla="*/ 5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7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2 w 2521"/>
                <a:gd name="T1" fmla="*/ 9 h 294"/>
                <a:gd name="T2" fmla="*/ 2 w 2521"/>
                <a:gd name="T3" fmla="*/ 15 h 294"/>
                <a:gd name="T4" fmla="*/ 0 w 2521"/>
                <a:gd name="T5" fmla="*/ 13 h 294"/>
                <a:gd name="T6" fmla="*/ 19 w 2521"/>
                <a:gd name="T7" fmla="*/ 15 h 294"/>
                <a:gd name="T8" fmla="*/ 22 w 2521"/>
                <a:gd name="T9" fmla="*/ 10 h 294"/>
                <a:gd name="T10" fmla="*/ 12 w 2521"/>
                <a:gd name="T11" fmla="*/ 3 h 294"/>
                <a:gd name="T12" fmla="*/ 37 w 2521"/>
                <a:gd name="T13" fmla="*/ 5 h 294"/>
                <a:gd name="T14" fmla="*/ 36 w 2521"/>
                <a:gd name="T15" fmla="*/ 11 h 294"/>
                <a:gd name="T16" fmla="*/ 38 w 2521"/>
                <a:gd name="T17" fmla="*/ 18 h 294"/>
                <a:gd name="T18" fmla="*/ 36 w 2521"/>
                <a:gd name="T19" fmla="*/ 14 h 294"/>
                <a:gd name="T20" fmla="*/ 29 w 2521"/>
                <a:gd name="T21" fmla="*/ 11 h 294"/>
                <a:gd name="T22" fmla="*/ 27 w 2521"/>
                <a:gd name="T23" fmla="*/ 5 h 294"/>
                <a:gd name="T24" fmla="*/ 35 w 2521"/>
                <a:gd name="T25" fmla="*/ 6 h 294"/>
                <a:gd name="T26" fmla="*/ 29 w 2521"/>
                <a:gd name="T27" fmla="*/ 7 h 294"/>
                <a:gd name="T28" fmla="*/ 53 w 2521"/>
                <a:gd name="T29" fmla="*/ 9 h 294"/>
                <a:gd name="T30" fmla="*/ 49 w 2521"/>
                <a:gd name="T31" fmla="*/ 18 h 294"/>
                <a:gd name="T32" fmla="*/ 40 w 2521"/>
                <a:gd name="T33" fmla="*/ 14 h 294"/>
                <a:gd name="T34" fmla="*/ 42 w 2521"/>
                <a:gd name="T35" fmla="*/ 5 h 294"/>
                <a:gd name="T36" fmla="*/ 52 w 2521"/>
                <a:gd name="T37" fmla="*/ 5 h 294"/>
                <a:gd name="T38" fmla="*/ 51 w 2521"/>
                <a:gd name="T39" fmla="*/ 7 h 294"/>
                <a:gd name="T40" fmla="*/ 45 w 2521"/>
                <a:gd name="T41" fmla="*/ 5 h 294"/>
                <a:gd name="T42" fmla="*/ 42 w 2521"/>
                <a:gd name="T43" fmla="*/ 12 h 294"/>
                <a:gd name="T44" fmla="*/ 47 w 2521"/>
                <a:gd name="T45" fmla="*/ 17 h 294"/>
                <a:gd name="T46" fmla="*/ 63 w 2521"/>
                <a:gd name="T47" fmla="*/ 3 h 294"/>
                <a:gd name="T48" fmla="*/ 66 w 2521"/>
                <a:gd name="T49" fmla="*/ 9 h 294"/>
                <a:gd name="T50" fmla="*/ 59 w 2521"/>
                <a:gd name="T51" fmla="*/ 11 h 294"/>
                <a:gd name="T52" fmla="*/ 56 w 2521"/>
                <a:gd name="T53" fmla="*/ 5 h 294"/>
                <a:gd name="T54" fmla="*/ 58 w 2521"/>
                <a:gd name="T55" fmla="*/ 10 h 294"/>
                <a:gd name="T56" fmla="*/ 64 w 2521"/>
                <a:gd name="T57" fmla="*/ 7 h 294"/>
                <a:gd name="T58" fmla="*/ 71 w 2521"/>
                <a:gd name="T59" fmla="*/ 17 h 294"/>
                <a:gd name="T60" fmla="*/ 77 w 2521"/>
                <a:gd name="T61" fmla="*/ 15 h 294"/>
                <a:gd name="T62" fmla="*/ 72 w 2521"/>
                <a:gd name="T63" fmla="*/ 11 h 294"/>
                <a:gd name="T64" fmla="*/ 69 w 2521"/>
                <a:gd name="T65" fmla="*/ 6 h 294"/>
                <a:gd name="T66" fmla="*/ 75 w 2521"/>
                <a:gd name="T67" fmla="*/ 3 h 294"/>
                <a:gd name="T68" fmla="*/ 78 w 2521"/>
                <a:gd name="T69" fmla="*/ 8 h 294"/>
                <a:gd name="T70" fmla="*/ 73 w 2521"/>
                <a:gd name="T71" fmla="*/ 5 h 294"/>
                <a:gd name="T72" fmla="*/ 73 w 2521"/>
                <a:gd name="T73" fmla="*/ 9 h 294"/>
                <a:gd name="T74" fmla="*/ 79 w 2521"/>
                <a:gd name="T75" fmla="*/ 13 h 294"/>
                <a:gd name="T76" fmla="*/ 73 w 2521"/>
                <a:gd name="T77" fmla="*/ 18 h 294"/>
                <a:gd name="T78" fmla="*/ 68 w 2521"/>
                <a:gd name="T79" fmla="*/ 13 h 294"/>
                <a:gd name="T80" fmla="*/ 91 w 2521"/>
                <a:gd name="T81" fmla="*/ 3 h 294"/>
                <a:gd name="T82" fmla="*/ 92 w 2521"/>
                <a:gd name="T83" fmla="*/ 18 h 294"/>
                <a:gd name="T84" fmla="*/ 83 w 2521"/>
                <a:gd name="T85" fmla="*/ 18 h 294"/>
                <a:gd name="T86" fmla="*/ 102 w 2521"/>
                <a:gd name="T87" fmla="*/ 5 h 294"/>
                <a:gd name="T88" fmla="*/ 102 w 2521"/>
                <a:gd name="T89" fmla="*/ 13 h 294"/>
                <a:gd name="T90" fmla="*/ 98 w 2521"/>
                <a:gd name="T91" fmla="*/ 9 h 294"/>
                <a:gd name="T92" fmla="*/ 100 w 2521"/>
                <a:gd name="T93" fmla="*/ 12 h 294"/>
                <a:gd name="T94" fmla="*/ 102 w 2521"/>
                <a:gd name="T95" fmla="*/ 0 h 294"/>
                <a:gd name="T96" fmla="*/ 118 w 2521"/>
                <a:gd name="T97" fmla="*/ 17 h 294"/>
                <a:gd name="T98" fmla="*/ 123 w 2521"/>
                <a:gd name="T99" fmla="*/ 13 h 294"/>
                <a:gd name="T100" fmla="*/ 125 w 2521"/>
                <a:gd name="T101" fmla="*/ 14 h 294"/>
                <a:gd name="T102" fmla="*/ 117 w 2521"/>
                <a:gd name="T103" fmla="*/ 18 h 294"/>
                <a:gd name="T104" fmla="*/ 116 w 2521"/>
                <a:gd name="T105" fmla="*/ 3 h 294"/>
                <a:gd name="T106" fmla="*/ 137 w 2521"/>
                <a:gd name="T107" fmla="*/ 11 h 294"/>
                <a:gd name="T108" fmla="*/ 139 w 2521"/>
                <a:gd name="T109" fmla="*/ 18 h 294"/>
                <a:gd name="T110" fmla="*/ 130 w 2521"/>
                <a:gd name="T111" fmla="*/ 10 h 294"/>
                <a:gd name="T112" fmla="*/ 128 w 2521"/>
                <a:gd name="T113" fmla="*/ 5 h 294"/>
                <a:gd name="T114" fmla="*/ 143 w 2521"/>
                <a:gd name="T115" fmla="*/ 3 h 294"/>
                <a:gd name="T116" fmla="*/ 158 w 2521"/>
                <a:gd name="T117" fmla="*/ 5 h 294"/>
                <a:gd name="T118" fmla="*/ 157 w 2521"/>
                <a:gd name="T119" fmla="*/ 10 h 294"/>
                <a:gd name="T120" fmla="*/ 158 w 2521"/>
                <a:gd name="T121" fmla="*/ 18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8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2 w 1777"/>
                <a:gd name="T1" fmla="*/ 65 h 1049"/>
                <a:gd name="T2" fmla="*/ 11 w 1777"/>
                <a:gd name="T3" fmla="*/ 65 h 1049"/>
                <a:gd name="T4" fmla="*/ 26 w 1777"/>
                <a:gd name="T5" fmla="*/ 65 h 1049"/>
                <a:gd name="T6" fmla="*/ 46 w 1777"/>
                <a:gd name="T7" fmla="*/ 65 h 1049"/>
                <a:gd name="T8" fmla="*/ 66 w 1777"/>
                <a:gd name="T9" fmla="*/ 65 h 1049"/>
                <a:gd name="T10" fmla="*/ 86 w 1777"/>
                <a:gd name="T11" fmla="*/ 65 h 1049"/>
                <a:gd name="T12" fmla="*/ 101 w 1777"/>
                <a:gd name="T13" fmla="*/ 65 h 1049"/>
                <a:gd name="T14" fmla="*/ 110 w 1777"/>
                <a:gd name="T15" fmla="*/ 65 h 1049"/>
                <a:gd name="T16" fmla="*/ 112 w 1777"/>
                <a:gd name="T17" fmla="*/ 64 h 1049"/>
                <a:gd name="T18" fmla="*/ 112 w 1777"/>
                <a:gd name="T19" fmla="*/ 59 h 1049"/>
                <a:gd name="T20" fmla="*/ 112 w 1777"/>
                <a:gd name="T21" fmla="*/ 50 h 1049"/>
                <a:gd name="T22" fmla="*/ 112 w 1777"/>
                <a:gd name="T23" fmla="*/ 38 h 1049"/>
                <a:gd name="T24" fmla="*/ 112 w 1777"/>
                <a:gd name="T25" fmla="*/ 26 h 1049"/>
                <a:gd name="T26" fmla="*/ 112 w 1777"/>
                <a:gd name="T27" fmla="*/ 15 h 1049"/>
                <a:gd name="T28" fmla="*/ 112 w 1777"/>
                <a:gd name="T29" fmla="*/ 6 h 1049"/>
                <a:gd name="T30" fmla="*/ 112 w 1777"/>
                <a:gd name="T31" fmla="*/ 0 h 1049"/>
                <a:gd name="T32" fmla="*/ 110 w 1777"/>
                <a:gd name="T33" fmla="*/ 0 h 1049"/>
                <a:gd name="T34" fmla="*/ 101 w 1777"/>
                <a:gd name="T35" fmla="*/ 0 h 1049"/>
                <a:gd name="T36" fmla="*/ 86 w 1777"/>
                <a:gd name="T37" fmla="*/ 0 h 1049"/>
                <a:gd name="T38" fmla="*/ 66 w 1777"/>
                <a:gd name="T39" fmla="*/ 0 h 1049"/>
                <a:gd name="T40" fmla="*/ 46 w 1777"/>
                <a:gd name="T41" fmla="*/ 0 h 1049"/>
                <a:gd name="T42" fmla="*/ 26 w 1777"/>
                <a:gd name="T43" fmla="*/ 0 h 1049"/>
                <a:gd name="T44" fmla="*/ 11 w 1777"/>
                <a:gd name="T45" fmla="*/ 0 h 1049"/>
                <a:gd name="T46" fmla="*/ 2 w 1777"/>
                <a:gd name="T47" fmla="*/ 0 h 1049"/>
                <a:gd name="T48" fmla="*/ 0 w 1777"/>
                <a:gd name="T49" fmla="*/ 0 h 1049"/>
                <a:gd name="T50" fmla="*/ 0 w 1777"/>
                <a:gd name="T51" fmla="*/ 6 h 1049"/>
                <a:gd name="T52" fmla="*/ 0 w 1777"/>
                <a:gd name="T53" fmla="*/ 15 h 1049"/>
                <a:gd name="T54" fmla="*/ 0 w 1777"/>
                <a:gd name="T55" fmla="*/ 26 h 1049"/>
                <a:gd name="T56" fmla="*/ 0 w 1777"/>
                <a:gd name="T57" fmla="*/ 38 h 1049"/>
                <a:gd name="T58" fmla="*/ 0 w 1777"/>
                <a:gd name="T59" fmla="*/ 50 h 1049"/>
                <a:gd name="T60" fmla="*/ 0 w 1777"/>
                <a:gd name="T61" fmla="*/ 59 h 1049"/>
                <a:gd name="T62" fmla="*/ 0 w 1777"/>
                <a:gd name="T63" fmla="*/ 64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9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146 w 2355"/>
                <a:gd name="T1" fmla="*/ 10 h 1405"/>
                <a:gd name="T2" fmla="*/ 140 w 2355"/>
                <a:gd name="T3" fmla="*/ 14 h 1405"/>
                <a:gd name="T4" fmla="*/ 136 w 2355"/>
                <a:gd name="T5" fmla="*/ 17 h 1405"/>
                <a:gd name="T6" fmla="*/ 145 w 2355"/>
                <a:gd name="T7" fmla="*/ 24 h 1405"/>
                <a:gd name="T8" fmla="*/ 145 w 2355"/>
                <a:gd name="T9" fmla="*/ 36 h 1405"/>
                <a:gd name="T10" fmla="*/ 136 w 2355"/>
                <a:gd name="T11" fmla="*/ 84 h 1405"/>
                <a:gd name="T12" fmla="*/ 120 w 2355"/>
                <a:gd name="T13" fmla="*/ 84 h 1405"/>
                <a:gd name="T14" fmla="*/ 112 w 2355"/>
                <a:gd name="T15" fmla="*/ 36 h 1405"/>
                <a:gd name="T16" fmla="*/ 112 w 2355"/>
                <a:gd name="T17" fmla="*/ 24 h 1405"/>
                <a:gd name="T18" fmla="*/ 120 w 2355"/>
                <a:gd name="T19" fmla="*/ 13 h 1405"/>
                <a:gd name="T20" fmla="*/ 123 w 2355"/>
                <a:gd name="T21" fmla="*/ 5 h 1405"/>
                <a:gd name="T22" fmla="*/ 133 w 2355"/>
                <a:gd name="T23" fmla="*/ 1 h 1405"/>
                <a:gd name="T24" fmla="*/ 66 w 2355"/>
                <a:gd name="T25" fmla="*/ 68 h 1405"/>
                <a:gd name="T26" fmla="*/ 69 w 2355"/>
                <a:gd name="T27" fmla="*/ 73 h 1405"/>
                <a:gd name="T28" fmla="*/ 80 w 2355"/>
                <a:gd name="T29" fmla="*/ 75 h 1405"/>
                <a:gd name="T30" fmla="*/ 89 w 2355"/>
                <a:gd name="T31" fmla="*/ 73 h 1405"/>
                <a:gd name="T32" fmla="*/ 90 w 2355"/>
                <a:gd name="T33" fmla="*/ 67 h 1405"/>
                <a:gd name="T34" fmla="*/ 77 w 2355"/>
                <a:gd name="T35" fmla="*/ 62 h 1405"/>
                <a:gd name="T36" fmla="*/ 57 w 2355"/>
                <a:gd name="T37" fmla="*/ 55 h 1405"/>
                <a:gd name="T38" fmla="*/ 52 w 2355"/>
                <a:gd name="T39" fmla="*/ 49 h 1405"/>
                <a:gd name="T40" fmla="*/ 52 w 2355"/>
                <a:gd name="T41" fmla="*/ 39 h 1405"/>
                <a:gd name="T42" fmla="*/ 57 w 2355"/>
                <a:gd name="T43" fmla="*/ 29 h 1405"/>
                <a:gd name="T44" fmla="*/ 66 w 2355"/>
                <a:gd name="T45" fmla="*/ 23 h 1405"/>
                <a:gd name="T46" fmla="*/ 80 w 2355"/>
                <a:gd name="T47" fmla="*/ 22 h 1405"/>
                <a:gd name="T48" fmla="*/ 93 w 2355"/>
                <a:gd name="T49" fmla="*/ 24 h 1405"/>
                <a:gd name="T50" fmla="*/ 101 w 2355"/>
                <a:gd name="T51" fmla="*/ 31 h 1405"/>
                <a:gd name="T52" fmla="*/ 105 w 2355"/>
                <a:gd name="T53" fmla="*/ 42 h 1405"/>
                <a:gd name="T54" fmla="*/ 88 w 2355"/>
                <a:gd name="T55" fmla="*/ 41 h 1405"/>
                <a:gd name="T56" fmla="*/ 85 w 2355"/>
                <a:gd name="T57" fmla="*/ 36 h 1405"/>
                <a:gd name="T58" fmla="*/ 73 w 2355"/>
                <a:gd name="T59" fmla="*/ 35 h 1405"/>
                <a:gd name="T60" fmla="*/ 68 w 2355"/>
                <a:gd name="T61" fmla="*/ 39 h 1405"/>
                <a:gd name="T62" fmla="*/ 70 w 2355"/>
                <a:gd name="T63" fmla="*/ 44 h 1405"/>
                <a:gd name="T64" fmla="*/ 92 w 2355"/>
                <a:gd name="T65" fmla="*/ 50 h 1405"/>
                <a:gd name="T66" fmla="*/ 104 w 2355"/>
                <a:gd name="T67" fmla="*/ 58 h 1405"/>
                <a:gd name="T68" fmla="*/ 107 w 2355"/>
                <a:gd name="T69" fmla="*/ 65 h 1405"/>
                <a:gd name="T70" fmla="*/ 105 w 2355"/>
                <a:gd name="T71" fmla="*/ 76 h 1405"/>
                <a:gd name="T72" fmla="*/ 98 w 2355"/>
                <a:gd name="T73" fmla="*/ 84 h 1405"/>
                <a:gd name="T74" fmla="*/ 85 w 2355"/>
                <a:gd name="T75" fmla="*/ 88 h 1405"/>
                <a:gd name="T76" fmla="*/ 68 w 2355"/>
                <a:gd name="T77" fmla="*/ 87 h 1405"/>
                <a:gd name="T78" fmla="*/ 56 w 2355"/>
                <a:gd name="T79" fmla="*/ 82 h 1405"/>
                <a:gd name="T80" fmla="*/ 50 w 2355"/>
                <a:gd name="T81" fmla="*/ 73 h 1405"/>
                <a:gd name="T82" fmla="*/ 58 w 2355"/>
                <a:gd name="T83" fmla="*/ 68 h 1405"/>
                <a:gd name="T84" fmla="*/ 23 w 2355"/>
                <a:gd name="T85" fmla="*/ 87 h 1405"/>
                <a:gd name="T86" fmla="*/ 37 w 2355"/>
                <a:gd name="T87" fmla="*/ 80 h 1405"/>
                <a:gd name="T88" fmla="*/ 43 w 2355"/>
                <a:gd name="T89" fmla="*/ 68 h 1405"/>
                <a:gd name="T90" fmla="*/ 26 w 2355"/>
                <a:gd name="T91" fmla="*/ 70 h 1405"/>
                <a:gd name="T92" fmla="*/ 18 w 2355"/>
                <a:gd name="T93" fmla="*/ 75 h 1405"/>
                <a:gd name="T94" fmla="*/ 7 w 2355"/>
                <a:gd name="T95" fmla="*/ 73 h 1405"/>
                <a:gd name="T96" fmla="*/ 0 w 2355"/>
                <a:gd name="T97" fmla="*/ 65 h 1405"/>
                <a:gd name="T98" fmla="*/ 5 w 2355"/>
                <a:gd name="T99" fmla="*/ 87 h 1405"/>
                <a:gd name="T100" fmla="*/ 8 w 2355"/>
                <a:gd name="T101" fmla="*/ 36 h 1405"/>
                <a:gd name="T102" fmla="*/ 21 w 2355"/>
                <a:gd name="T103" fmla="*/ 37 h 1405"/>
                <a:gd name="T104" fmla="*/ 28 w 2355"/>
                <a:gd name="T105" fmla="*/ 48 h 1405"/>
                <a:gd name="T106" fmla="*/ 0 w 2355"/>
                <a:gd name="T107" fmla="*/ 54 h 1405"/>
                <a:gd name="T108" fmla="*/ 45 w 2355"/>
                <a:gd name="T109" fmla="*/ 59 h 1405"/>
                <a:gd name="T110" fmla="*/ 43 w 2355"/>
                <a:gd name="T111" fmla="*/ 43 h 1405"/>
                <a:gd name="T112" fmla="*/ 34 w 2355"/>
                <a:gd name="T113" fmla="*/ 28 h 1405"/>
                <a:gd name="T114" fmla="*/ 18 w 2355"/>
                <a:gd name="T115" fmla="*/ 22 h 1405"/>
                <a:gd name="T116" fmla="*/ 0 w 2355"/>
                <a:gd name="T117" fmla="*/ 24 h 1405"/>
                <a:gd name="T118" fmla="*/ 0 w 2355"/>
                <a:gd name="T119" fmla="*/ 45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0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75 w 1237"/>
                <a:gd name="T1" fmla="*/ 3 h 939"/>
                <a:gd name="T2" fmla="*/ 76 w 1237"/>
                <a:gd name="T3" fmla="*/ 3 h 939"/>
                <a:gd name="T4" fmla="*/ 74 w 1237"/>
                <a:gd name="T5" fmla="*/ 5 h 939"/>
                <a:gd name="T6" fmla="*/ 75 w 1237"/>
                <a:gd name="T7" fmla="*/ 8 h 939"/>
                <a:gd name="T8" fmla="*/ 74 w 1237"/>
                <a:gd name="T9" fmla="*/ 7 h 939"/>
                <a:gd name="T10" fmla="*/ 72 w 1237"/>
                <a:gd name="T11" fmla="*/ 6 h 939"/>
                <a:gd name="T12" fmla="*/ 69 w 1237"/>
                <a:gd name="T13" fmla="*/ 8 h 939"/>
                <a:gd name="T14" fmla="*/ 70 w 1237"/>
                <a:gd name="T15" fmla="*/ 5 h 939"/>
                <a:gd name="T16" fmla="*/ 69 w 1237"/>
                <a:gd name="T17" fmla="*/ 4 h 939"/>
                <a:gd name="T18" fmla="*/ 68 w 1237"/>
                <a:gd name="T19" fmla="*/ 3 h 939"/>
                <a:gd name="T20" fmla="*/ 71 w 1237"/>
                <a:gd name="T21" fmla="*/ 3 h 939"/>
                <a:gd name="T22" fmla="*/ 72 w 1237"/>
                <a:gd name="T23" fmla="*/ 0 h 939"/>
                <a:gd name="T24" fmla="*/ 73 w 1237"/>
                <a:gd name="T25" fmla="*/ 1 h 939"/>
                <a:gd name="T26" fmla="*/ 58 w 1237"/>
                <a:gd name="T27" fmla="*/ 6 h 939"/>
                <a:gd name="T28" fmla="*/ 63 w 1237"/>
                <a:gd name="T29" fmla="*/ 6 h 939"/>
                <a:gd name="T30" fmla="*/ 61 w 1237"/>
                <a:gd name="T31" fmla="*/ 8 h 939"/>
                <a:gd name="T32" fmla="*/ 59 w 1237"/>
                <a:gd name="T33" fmla="*/ 11 h 939"/>
                <a:gd name="T34" fmla="*/ 61 w 1237"/>
                <a:gd name="T35" fmla="*/ 16 h 939"/>
                <a:gd name="T36" fmla="*/ 57 w 1237"/>
                <a:gd name="T37" fmla="*/ 13 h 939"/>
                <a:gd name="T38" fmla="*/ 53 w 1237"/>
                <a:gd name="T39" fmla="*/ 14 h 939"/>
                <a:gd name="T40" fmla="*/ 51 w 1237"/>
                <a:gd name="T41" fmla="*/ 15 h 939"/>
                <a:gd name="T42" fmla="*/ 53 w 1237"/>
                <a:gd name="T43" fmla="*/ 10 h 939"/>
                <a:gd name="T44" fmla="*/ 48 w 1237"/>
                <a:gd name="T45" fmla="*/ 7 h 939"/>
                <a:gd name="T46" fmla="*/ 51 w 1237"/>
                <a:gd name="T47" fmla="*/ 6 h 939"/>
                <a:gd name="T48" fmla="*/ 54 w 1237"/>
                <a:gd name="T49" fmla="*/ 5 h 939"/>
                <a:gd name="T50" fmla="*/ 56 w 1237"/>
                <a:gd name="T51" fmla="*/ 0 h 939"/>
                <a:gd name="T52" fmla="*/ 57 w 1237"/>
                <a:gd name="T53" fmla="*/ 5 h 939"/>
                <a:gd name="T54" fmla="*/ 22 w 1237"/>
                <a:gd name="T55" fmla="*/ 37 h 939"/>
                <a:gd name="T56" fmla="*/ 28 w 1237"/>
                <a:gd name="T57" fmla="*/ 37 h 939"/>
                <a:gd name="T58" fmla="*/ 35 w 1237"/>
                <a:gd name="T59" fmla="*/ 37 h 939"/>
                <a:gd name="T60" fmla="*/ 30 w 1237"/>
                <a:gd name="T61" fmla="*/ 41 h 939"/>
                <a:gd name="T62" fmla="*/ 25 w 1237"/>
                <a:gd name="T63" fmla="*/ 46 h 939"/>
                <a:gd name="T64" fmla="*/ 26 w 1237"/>
                <a:gd name="T65" fmla="*/ 52 h 939"/>
                <a:gd name="T66" fmla="*/ 28 w 1237"/>
                <a:gd name="T67" fmla="*/ 58 h 939"/>
                <a:gd name="T68" fmla="*/ 23 w 1237"/>
                <a:gd name="T69" fmla="*/ 54 h 939"/>
                <a:gd name="T70" fmla="*/ 16 w 1237"/>
                <a:gd name="T71" fmla="*/ 52 h 939"/>
                <a:gd name="T72" fmla="*/ 6 w 1237"/>
                <a:gd name="T73" fmla="*/ 58 h 939"/>
                <a:gd name="T74" fmla="*/ 8 w 1237"/>
                <a:gd name="T75" fmla="*/ 54 h 939"/>
                <a:gd name="T76" fmla="*/ 10 w 1237"/>
                <a:gd name="T77" fmla="*/ 47 h 939"/>
                <a:gd name="T78" fmla="*/ 9 w 1237"/>
                <a:gd name="T79" fmla="*/ 44 h 939"/>
                <a:gd name="T80" fmla="*/ 0 w 1237"/>
                <a:gd name="T81" fmla="*/ 37 h 939"/>
                <a:gd name="T82" fmla="*/ 4 w 1237"/>
                <a:gd name="T83" fmla="*/ 37 h 939"/>
                <a:gd name="T84" fmla="*/ 11 w 1237"/>
                <a:gd name="T85" fmla="*/ 37 h 939"/>
                <a:gd name="T86" fmla="*/ 13 w 1237"/>
                <a:gd name="T87" fmla="*/ 36 h 939"/>
                <a:gd name="T88" fmla="*/ 15 w 1237"/>
                <a:gd name="T89" fmla="*/ 31 h 939"/>
                <a:gd name="T90" fmla="*/ 17 w 1237"/>
                <a:gd name="T91" fmla="*/ 25 h 939"/>
                <a:gd name="T92" fmla="*/ 18 w 1237"/>
                <a:gd name="T93" fmla="*/ 26 h 939"/>
                <a:gd name="T94" fmla="*/ 20 w 1237"/>
                <a:gd name="T95" fmla="*/ 33 h 939"/>
                <a:gd name="T96" fmla="*/ 22 w 1237"/>
                <a:gd name="T97" fmla="*/ 37 h 939"/>
                <a:gd name="T98" fmla="*/ 42 w 1237"/>
                <a:gd name="T99" fmla="*/ 16 h 939"/>
                <a:gd name="T100" fmla="*/ 45 w 1237"/>
                <a:gd name="T101" fmla="*/ 17 h 939"/>
                <a:gd name="T102" fmla="*/ 39 w 1237"/>
                <a:gd name="T103" fmla="*/ 21 h 939"/>
                <a:gd name="T104" fmla="*/ 41 w 1237"/>
                <a:gd name="T105" fmla="*/ 27 h 939"/>
                <a:gd name="T106" fmla="*/ 39 w 1237"/>
                <a:gd name="T107" fmla="*/ 26 h 939"/>
                <a:gd name="T108" fmla="*/ 34 w 1237"/>
                <a:gd name="T109" fmla="*/ 25 h 939"/>
                <a:gd name="T110" fmla="*/ 29 w 1237"/>
                <a:gd name="T111" fmla="*/ 29 h 939"/>
                <a:gd name="T112" fmla="*/ 31 w 1237"/>
                <a:gd name="T113" fmla="*/ 22 h 939"/>
                <a:gd name="T114" fmla="*/ 28 w 1237"/>
                <a:gd name="T115" fmla="*/ 18 h 939"/>
                <a:gd name="T116" fmla="*/ 26 w 1237"/>
                <a:gd name="T117" fmla="*/ 16 h 939"/>
                <a:gd name="T118" fmla="*/ 33 w 1237"/>
                <a:gd name="T119" fmla="*/ 16 h 939"/>
                <a:gd name="T120" fmla="*/ 35 w 1237"/>
                <a:gd name="T121" fmla="*/ 9 h 939"/>
                <a:gd name="T122" fmla="*/ 37 w 1237"/>
                <a:gd name="T123" fmla="*/ 12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1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0 h 1107"/>
                <a:gd name="T2" fmla="*/ 3 w 1739"/>
                <a:gd name="T3" fmla="*/ 14 h 1107"/>
                <a:gd name="T4" fmla="*/ 6 w 1739"/>
                <a:gd name="T5" fmla="*/ 8 h 1107"/>
                <a:gd name="T6" fmla="*/ 20 w 1739"/>
                <a:gd name="T7" fmla="*/ 14 h 1107"/>
                <a:gd name="T8" fmla="*/ 32 w 1739"/>
                <a:gd name="T9" fmla="*/ 7 h 1107"/>
                <a:gd name="T10" fmla="*/ 30 w 1739"/>
                <a:gd name="T11" fmla="*/ 19 h 1107"/>
                <a:gd name="T12" fmla="*/ 38 w 1739"/>
                <a:gd name="T13" fmla="*/ 9 h 1107"/>
                <a:gd name="T14" fmla="*/ 50 w 1739"/>
                <a:gd name="T15" fmla="*/ 16 h 1107"/>
                <a:gd name="T16" fmla="*/ 43 w 1739"/>
                <a:gd name="T17" fmla="*/ 16 h 1107"/>
                <a:gd name="T18" fmla="*/ 57 w 1739"/>
                <a:gd name="T19" fmla="*/ 8 h 1107"/>
                <a:gd name="T20" fmla="*/ 64 w 1739"/>
                <a:gd name="T21" fmla="*/ 18 h 1107"/>
                <a:gd name="T22" fmla="*/ 53 w 1739"/>
                <a:gd name="T23" fmla="*/ 7 h 1107"/>
                <a:gd name="T24" fmla="*/ 60 w 1739"/>
                <a:gd name="T25" fmla="*/ 9 h 1107"/>
                <a:gd name="T26" fmla="*/ 74 w 1739"/>
                <a:gd name="T27" fmla="*/ 8 h 1107"/>
                <a:gd name="T28" fmla="*/ 80 w 1739"/>
                <a:gd name="T29" fmla="*/ 17 h 1107"/>
                <a:gd name="T30" fmla="*/ 72 w 1739"/>
                <a:gd name="T31" fmla="*/ 16 h 1107"/>
                <a:gd name="T32" fmla="*/ 68 w 1739"/>
                <a:gd name="T33" fmla="*/ 10 h 1107"/>
                <a:gd name="T34" fmla="*/ 77 w 1739"/>
                <a:gd name="T35" fmla="*/ 10 h 1107"/>
                <a:gd name="T36" fmla="*/ 92 w 1739"/>
                <a:gd name="T37" fmla="*/ 8 h 1107"/>
                <a:gd name="T38" fmla="*/ 100 w 1739"/>
                <a:gd name="T39" fmla="*/ 25 h 1107"/>
                <a:gd name="T40" fmla="*/ 101 w 1739"/>
                <a:gd name="T41" fmla="*/ 14 h 1107"/>
                <a:gd name="T42" fmla="*/ 106 w 1739"/>
                <a:gd name="T43" fmla="*/ 0 h 1107"/>
                <a:gd name="T44" fmla="*/ 9 w 1739"/>
                <a:gd name="T45" fmla="*/ 38 h 1107"/>
                <a:gd name="T46" fmla="*/ 0 w 1739"/>
                <a:gd name="T47" fmla="*/ 41 h 1107"/>
                <a:gd name="T48" fmla="*/ 1 w 1739"/>
                <a:gd name="T49" fmla="*/ 38 h 1107"/>
                <a:gd name="T50" fmla="*/ 17 w 1739"/>
                <a:gd name="T51" fmla="*/ 32 h 1107"/>
                <a:gd name="T52" fmla="*/ 17 w 1739"/>
                <a:gd name="T53" fmla="*/ 45 h 1107"/>
                <a:gd name="T54" fmla="*/ 17 w 1739"/>
                <a:gd name="T55" fmla="*/ 32 h 1107"/>
                <a:gd name="T56" fmla="*/ 14 w 1739"/>
                <a:gd name="T57" fmla="*/ 35 h 1107"/>
                <a:gd name="T58" fmla="*/ 27 w 1739"/>
                <a:gd name="T59" fmla="*/ 35 h 1107"/>
                <a:gd name="T60" fmla="*/ 33 w 1739"/>
                <a:gd name="T61" fmla="*/ 43 h 1107"/>
                <a:gd name="T62" fmla="*/ 25 w 1739"/>
                <a:gd name="T63" fmla="*/ 34 h 1107"/>
                <a:gd name="T64" fmla="*/ 37 w 1739"/>
                <a:gd name="T65" fmla="*/ 28 h 1107"/>
                <a:gd name="T66" fmla="*/ 41 w 1739"/>
                <a:gd name="T67" fmla="*/ 33 h 1107"/>
                <a:gd name="T68" fmla="*/ 50 w 1739"/>
                <a:gd name="T69" fmla="*/ 44 h 1107"/>
                <a:gd name="T70" fmla="*/ 40 w 1739"/>
                <a:gd name="T71" fmla="*/ 39 h 1107"/>
                <a:gd name="T72" fmla="*/ 42 w 1739"/>
                <a:gd name="T73" fmla="*/ 35 h 1107"/>
                <a:gd name="T74" fmla="*/ 47 w 1739"/>
                <a:gd name="T75" fmla="*/ 41 h 1107"/>
                <a:gd name="T76" fmla="*/ 52 w 1739"/>
                <a:gd name="T77" fmla="*/ 28 h 1107"/>
                <a:gd name="T78" fmla="*/ 59 w 1739"/>
                <a:gd name="T79" fmla="*/ 36 h 1107"/>
                <a:gd name="T80" fmla="*/ 63 w 1739"/>
                <a:gd name="T81" fmla="*/ 32 h 1107"/>
                <a:gd name="T82" fmla="*/ 72 w 1739"/>
                <a:gd name="T83" fmla="*/ 38 h 1107"/>
                <a:gd name="T84" fmla="*/ 0 w 1739"/>
                <a:gd name="T85" fmla="*/ 59 h 1107"/>
                <a:gd name="T86" fmla="*/ 5 w 1739"/>
                <a:gd name="T87" fmla="*/ 57 h 1107"/>
                <a:gd name="T88" fmla="*/ 15 w 1739"/>
                <a:gd name="T89" fmla="*/ 69 h 1107"/>
                <a:gd name="T90" fmla="*/ 9 w 1739"/>
                <a:gd name="T91" fmla="*/ 58 h 1107"/>
                <a:gd name="T92" fmla="*/ 11 w 1739"/>
                <a:gd name="T93" fmla="*/ 59 h 1107"/>
                <a:gd name="T94" fmla="*/ 27 w 1739"/>
                <a:gd name="T95" fmla="*/ 60 h 1107"/>
                <a:gd name="T96" fmla="*/ 20 w 1739"/>
                <a:gd name="T97" fmla="*/ 57 h 1107"/>
                <a:gd name="T98" fmla="*/ 40 w 1739"/>
                <a:gd name="T99" fmla="*/ 68 h 1107"/>
                <a:gd name="T100" fmla="*/ 32 w 1739"/>
                <a:gd name="T101" fmla="*/ 59 h 1107"/>
                <a:gd name="T102" fmla="*/ 37 w 1739"/>
                <a:gd name="T103" fmla="*/ 68 h 1107"/>
                <a:gd name="T104" fmla="*/ 33 w 1739"/>
                <a:gd name="T105" fmla="*/ 61 h 1107"/>
                <a:gd name="T106" fmla="*/ 52 w 1739"/>
                <a:gd name="T107" fmla="*/ 67 h 1107"/>
                <a:gd name="T108" fmla="*/ 75 w 1739"/>
                <a:gd name="T109" fmla="*/ 54 h 1107"/>
                <a:gd name="T110" fmla="*/ 73 w 1739"/>
                <a:gd name="T111" fmla="*/ 68 h 1107"/>
                <a:gd name="T112" fmla="*/ 72 w 1739"/>
                <a:gd name="T113" fmla="*/ 69 h 1107"/>
                <a:gd name="T114" fmla="*/ 76 w 1739"/>
                <a:gd name="T115" fmla="*/ 52 h 1107"/>
                <a:gd name="T116" fmla="*/ 70 w 1739"/>
                <a:gd name="T117" fmla="*/ 49 h 1107"/>
                <a:gd name="T118" fmla="*/ 97 w 1739"/>
                <a:gd name="T119" fmla="*/ 55 h 1107"/>
                <a:gd name="T120" fmla="*/ 95 w 1739"/>
                <a:gd name="T121" fmla="*/ 69 h 1107"/>
                <a:gd name="T122" fmla="*/ 92 w 1739"/>
                <a:gd name="T123" fmla="*/ 60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2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7 w 317"/>
                <a:gd name="T1" fmla="*/ 10 h 235"/>
                <a:gd name="T2" fmla="*/ 7 w 317"/>
                <a:gd name="T3" fmla="*/ 9 h 235"/>
                <a:gd name="T4" fmla="*/ 7 w 317"/>
                <a:gd name="T5" fmla="*/ 8 h 235"/>
                <a:gd name="T6" fmla="*/ 6 w 317"/>
                <a:gd name="T7" fmla="*/ 7 h 235"/>
                <a:gd name="T8" fmla="*/ 5 w 317"/>
                <a:gd name="T9" fmla="*/ 6 h 235"/>
                <a:gd name="T10" fmla="*/ 4 w 317"/>
                <a:gd name="T11" fmla="*/ 6 h 235"/>
                <a:gd name="T12" fmla="*/ 3 w 317"/>
                <a:gd name="T13" fmla="*/ 6 h 235"/>
                <a:gd name="T14" fmla="*/ 2 w 317"/>
                <a:gd name="T15" fmla="*/ 6 h 235"/>
                <a:gd name="T16" fmla="*/ 1 w 317"/>
                <a:gd name="T17" fmla="*/ 7 h 235"/>
                <a:gd name="T18" fmla="*/ 0 w 317"/>
                <a:gd name="T19" fmla="*/ 8 h 235"/>
                <a:gd name="T20" fmla="*/ 0 w 317"/>
                <a:gd name="T21" fmla="*/ 9 h 235"/>
                <a:gd name="T22" fmla="*/ 0 w 317"/>
                <a:gd name="T23" fmla="*/ 10 h 235"/>
                <a:gd name="T24" fmla="*/ 0 w 317"/>
                <a:gd name="T25" fmla="*/ 11 h 235"/>
                <a:gd name="T26" fmla="*/ 0 w 317"/>
                <a:gd name="T27" fmla="*/ 11 h 235"/>
                <a:gd name="T28" fmla="*/ 0 w 317"/>
                <a:gd name="T29" fmla="*/ 12 h 235"/>
                <a:gd name="T30" fmla="*/ 1 w 317"/>
                <a:gd name="T31" fmla="*/ 14 h 235"/>
                <a:gd name="T32" fmla="*/ 2 w 317"/>
                <a:gd name="T33" fmla="*/ 14 h 235"/>
                <a:gd name="T34" fmla="*/ 3 w 317"/>
                <a:gd name="T35" fmla="*/ 14 h 235"/>
                <a:gd name="T36" fmla="*/ 4 w 317"/>
                <a:gd name="T37" fmla="*/ 14 h 235"/>
                <a:gd name="T38" fmla="*/ 5 w 317"/>
                <a:gd name="T39" fmla="*/ 14 h 235"/>
                <a:gd name="T40" fmla="*/ 6 w 317"/>
                <a:gd name="T41" fmla="*/ 14 h 235"/>
                <a:gd name="T42" fmla="*/ 7 w 317"/>
                <a:gd name="T43" fmla="*/ 12 h 235"/>
                <a:gd name="T44" fmla="*/ 7 w 317"/>
                <a:gd name="T45" fmla="*/ 11 h 235"/>
                <a:gd name="T46" fmla="*/ 7 w 317"/>
                <a:gd name="T47" fmla="*/ 11 h 235"/>
                <a:gd name="T48" fmla="*/ 19 w 317"/>
                <a:gd name="T49" fmla="*/ 3 h 235"/>
                <a:gd name="T50" fmla="*/ 19 w 317"/>
                <a:gd name="T51" fmla="*/ 3 h 235"/>
                <a:gd name="T52" fmla="*/ 19 w 317"/>
                <a:gd name="T53" fmla="*/ 2 h 235"/>
                <a:gd name="T54" fmla="*/ 18 w 317"/>
                <a:gd name="T55" fmla="*/ 1 h 235"/>
                <a:gd name="T56" fmla="*/ 17 w 317"/>
                <a:gd name="T57" fmla="*/ 0 h 235"/>
                <a:gd name="T58" fmla="*/ 16 w 317"/>
                <a:gd name="T59" fmla="*/ 0 h 235"/>
                <a:gd name="T60" fmla="*/ 15 w 317"/>
                <a:gd name="T61" fmla="*/ 0 h 235"/>
                <a:gd name="T62" fmla="*/ 15 w 317"/>
                <a:gd name="T63" fmla="*/ 0 h 235"/>
                <a:gd name="T64" fmla="*/ 14 w 317"/>
                <a:gd name="T65" fmla="*/ 0 h 235"/>
                <a:gd name="T66" fmla="*/ 13 w 317"/>
                <a:gd name="T67" fmla="*/ 1 h 235"/>
                <a:gd name="T68" fmla="*/ 12 w 317"/>
                <a:gd name="T69" fmla="*/ 2 h 235"/>
                <a:gd name="T70" fmla="*/ 11 w 317"/>
                <a:gd name="T71" fmla="*/ 3 h 235"/>
                <a:gd name="T72" fmla="*/ 11 w 317"/>
                <a:gd name="T73" fmla="*/ 3 h 235"/>
                <a:gd name="T74" fmla="*/ 11 w 317"/>
                <a:gd name="T75" fmla="*/ 4 h 235"/>
                <a:gd name="T76" fmla="*/ 12 w 317"/>
                <a:gd name="T77" fmla="*/ 5 h 235"/>
                <a:gd name="T78" fmla="*/ 13 w 317"/>
                <a:gd name="T79" fmla="*/ 6 h 235"/>
                <a:gd name="T80" fmla="*/ 14 w 317"/>
                <a:gd name="T81" fmla="*/ 7 h 235"/>
                <a:gd name="T82" fmla="*/ 15 w 317"/>
                <a:gd name="T83" fmla="*/ 7 h 235"/>
                <a:gd name="T84" fmla="*/ 15 w 317"/>
                <a:gd name="T85" fmla="*/ 7 h 235"/>
                <a:gd name="T86" fmla="*/ 16 w 317"/>
                <a:gd name="T87" fmla="*/ 7 h 235"/>
                <a:gd name="T88" fmla="*/ 17 w 317"/>
                <a:gd name="T89" fmla="*/ 7 h 235"/>
                <a:gd name="T90" fmla="*/ 18 w 317"/>
                <a:gd name="T91" fmla="*/ 6 h 235"/>
                <a:gd name="T92" fmla="*/ 19 w 317"/>
                <a:gd name="T93" fmla="*/ 5 h 235"/>
                <a:gd name="T94" fmla="*/ 19 w 317"/>
                <a:gd name="T95" fmla="*/ 4 h 235"/>
                <a:gd name="T96" fmla="*/ 19 w 317"/>
                <a:gd name="T97" fmla="*/ 3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89 w 1559"/>
                <a:gd name="T1" fmla="*/ 19 h 639"/>
                <a:gd name="T2" fmla="*/ 89 w 1559"/>
                <a:gd name="T3" fmla="*/ 13 h 639"/>
                <a:gd name="T4" fmla="*/ 89 w 1559"/>
                <a:gd name="T5" fmla="*/ 6 h 639"/>
                <a:gd name="T6" fmla="*/ 89 w 1559"/>
                <a:gd name="T7" fmla="*/ 0 h 639"/>
                <a:gd name="T8" fmla="*/ 88 w 1559"/>
                <a:gd name="T9" fmla="*/ 0 h 639"/>
                <a:gd name="T10" fmla="*/ 81 w 1559"/>
                <a:gd name="T11" fmla="*/ 0 h 639"/>
                <a:gd name="T12" fmla="*/ 68 w 1559"/>
                <a:gd name="T13" fmla="*/ 0 h 639"/>
                <a:gd name="T14" fmla="*/ 53 w 1559"/>
                <a:gd name="T15" fmla="*/ 0 h 639"/>
                <a:gd name="T16" fmla="*/ 36 w 1559"/>
                <a:gd name="T17" fmla="*/ 0 h 639"/>
                <a:gd name="T18" fmla="*/ 20 w 1559"/>
                <a:gd name="T19" fmla="*/ 0 h 639"/>
                <a:gd name="T20" fmla="*/ 8 w 1559"/>
                <a:gd name="T21" fmla="*/ 0 h 639"/>
                <a:gd name="T22" fmla="*/ 1 w 1559"/>
                <a:gd name="T23" fmla="*/ 0 h 639"/>
                <a:gd name="T24" fmla="*/ 0 w 1559"/>
                <a:gd name="T25" fmla="*/ 1 h 639"/>
                <a:gd name="T26" fmla="*/ 0 w 1559"/>
                <a:gd name="T27" fmla="*/ 10 h 639"/>
                <a:gd name="T28" fmla="*/ 0 w 1559"/>
                <a:gd name="T29" fmla="*/ 23 h 639"/>
                <a:gd name="T30" fmla="*/ 0 w 1559"/>
                <a:gd name="T31" fmla="*/ 32 h 639"/>
                <a:gd name="T32" fmla="*/ 1 w 1559"/>
                <a:gd name="T33" fmla="*/ 34 h 639"/>
                <a:gd name="T34" fmla="*/ 6 w 1559"/>
                <a:gd name="T35" fmla="*/ 34 h 639"/>
                <a:gd name="T36" fmla="*/ 7 w 1559"/>
                <a:gd name="T37" fmla="*/ 33 h 639"/>
                <a:gd name="T38" fmla="*/ 7 w 1559"/>
                <a:gd name="T39" fmla="*/ 27 h 639"/>
                <a:gd name="T40" fmla="*/ 7 w 1559"/>
                <a:gd name="T41" fmla="*/ 18 h 639"/>
                <a:gd name="T42" fmla="*/ 7 w 1559"/>
                <a:gd name="T43" fmla="*/ 9 h 639"/>
                <a:gd name="T44" fmla="*/ 8 w 1559"/>
                <a:gd name="T45" fmla="*/ 7 h 639"/>
                <a:gd name="T46" fmla="*/ 14 w 1559"/>
                <a:gd name="T47" fmla="*/ 7 h 639"/>
                <a:gd name="T48" fmla="*/ 24 w 1559"/>
                <a:gd name="T49" fmla="*/ 7 h 639"/>
                <a:gd name="T50" fmla="*/ 37 w 1559"/>
                <a:gd name="T51" fmla="*/ 7 h 639"/>
                <a:gd name="T52" fmla="*/ 51 w 1559"/>
                <a:gd name="T53" fmla="*/ 7 h 639"/>
                <a:gd name="T54" fmla="*/ 64 w 1559"/>
                <a:gd name="T55" fmla="*/ 7 h 639"/>
                <a:gd name="T56" fmla="*/ 75 w 1559"/>
                <a:gd name="T57" fmla="*/ 7 h 639"/>
                <a:gd name="T58" fmla="*/ 81 w 1559"/>
                <a:gd name="T59" fmla="*/ 7 h 639"/>
                <a:gd name="T60" fmla="*/ 82 w 1559"/>
                <a:gd name="T61" fmla="*/ 7 h 639"/>
                <a:gd name="T62" fmla="*/ 82 w 1559"/>
                <a:gd name="T63" fmla="*/ 11 h 639"/>
                <a:gd name="T64" fmla="*/ 82 w 1559"/>
                <a:gd name="T65" fmla="*/ 15 h 639"/>
                <a:gd name="T66" fmla="*/ 82 w 1559"/>
                <a:gd name="T67" fmla="*/ 19 h 639"/>
                <a:gd name="T68" fmla="*/ 81 w 1559"/>
                <a:gd name="T69" fmla="*/ 20 h 639"/>
                <a:gd name="T70" fmla="*/ 75 w 1559"/>
                <a:gd name="T71" fmla="*/ 20 h 639"/>
                <a:gd name="T72" fmla="*/ 74 w 1559"/>
                <a:gd name="T73" fmla="*/ 20 h 639"/>
                <a:gd name="T74" fmla="*/ 78 w 1559"/>
                <a:gd name="T75" fmla="*/ 26 h 639"/>
                <a:gd name="T76" fmla="*/ 82 w 1559"/>
                <a:gd name="T77" fmla="*/ 33 h 639"/>
                <a:gd name="T78" fmla="*/ 85 w 1559"/>
                <a:gd name="T79" fmla="*/ 39 h 639"/>
                <a:gd name="T80" fmla="*/ 86 w 1559"/>
                <a:gd name="T81" fmla="*/ 39 h 639"/>
                <a:gd name="T82" fmla="*/ 89 w 1559"/>
                <a:gd name="T83" fmla="*/ 33 h 639"/>
                <a:gd name="T84" fmla="*/ 93 w 1559"/>
                <a:gd name="T85" fmla="*/ 26 h 639"/>
                <a:gd name="T86" fmla="*/ 96 w 1559"/>
                <a:gd name="T87" fmla="*/ 20 h 639"/>
                <a:gd name="T88" fmla="*/ 96 w 1559"/>
                <a:gd name="T89" fmla="*/ 20 h 639"/>
                <a:gd name="T90" fmla="*/ 90 w 1559"/>
                <a:gd name="T91" fmla="*/ 20 h 639"/>
                <a:gd name="T92" fmla="*/ 85 w 1559"/>
                <a:gd name="T93" fmla="*/ 33 h 639"/>
                <a:gd name="T94" fmla="*/ 83 w 1559"/>
                <a:gd name="T95" fmla="*/ 28 h 639"/>
                <a:gd name="T96" fmla="*/ 80 w 1559"/>
                <a:gd name="T97" fmla="*/ 23 h 639"/>
                <a:gd name="T98" fmla="*/ 85 w 1559"/>
                <a:gd name="T99" fmla="*/ 23 h 639"/>
                <a:gd name="T100" fmla="*/ 91 w 1559"/>
                <a:gd name="T101" fmla="*/ 23 h 639"/>
                <a:gd name="T102" fmla="*/ 88 w 1559"/>
                <a:gd name="T103" fmla="*/ 28 h 639"/>
                <a:gd name="T104" fmla="*/ 85 w 1559"/>
                <a:gd name="T105" fmla="*/ 33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4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7 w 468"/>
                <a:gd name="T1" fmla="*/ 37 h 685"/>
                <a:gd name="T2" fmla="*/ 6 w 468"/>
                <a:gd name="T3" fmla="*/ 35 h 685"/>
                <a:gd name="T4" fmla="*/ 4 w 468"/>
                <a:gd name="T5" fmla="*/ 34 h 685"/>
                <a:gd name="T6" fmla="*/ 2 w 468"/>
                <a:gd name="T7" fmla="*/ 35 h 685"/>
                <a:gd name="T8" fmla="*/ 0 w 468"/>
                <a:gd name="T9" fmla="*/ 36 h 685"/>
                <a:gd name="T10" fmla="*/ 0 w 468"/>
                <a:gd name="T11" fmla="*/ 38 h 685"/>
                <a:gd name="T12" fmla="*/ 0 w 468"/>
                <a:gd name="T13" fmla="*/ 40 h 685"/>
                <a:gd name="T14" fmla="*/ 1 w 468"/>
                <a:gd name="T15" fmla="*/ 42 h 685"/>
                <a:gd name="T16" fmla="*/ 3 w 468"/>
                <a:gd name="T17" fmla="*/ 42 h 685"/>
                <a:gd name="T18" fmla="*/ 5 w 468"/>
                <a:gd name="T19" fmla="*/ 42 h 685"/>
                <a:gd name="T20" fmla="*/ 7 w 468"/>
                <a:gd name="T21" fmla="*/ 41 h 685"/>
                <a:gd name="T22" fmla="*/ 7 w 468"/>
                <a:gd name="T23" fmla="*/ 39 h 685"/>
                <a:gd name="T24" fmla="*/ 13 w 468"/>
                <a:gd name="T25" fmla="*/ 23 h 685"/>
                <a:gd name="T26" fmla="*/ 12 w 468"/>
                <a:gd name="T27" fmla="*/ 21 h 685"/>
                <a:gd name="T28" fmla="*/ 10 w 468"/>
                <a:gd name="T29" fmla="*/ 20 h 685"/>
                <a:gd name="T30" fmla="*/ 9 w 468"/>
                <a:gd name="T31" fmla="*/ 20 h 685"/>
                <a:gd name="T32" fmla="*/ 7 w 468"/>
                <a:gd name="T33" fmla="*/ 21 h 685"/>
                <a:gd name="T34" fmla="*/ 6 w 468"/>
                <a:gd name="T35" fmla="*/ 23 h 685"/>
                <a:gd name="T36" fmla="*/ 6 w 468"/>
                <a:gd name="T37" fmla="*/ 25 h 685"/>
                <a:gd name="T38" fmla="*/ 7 w 468"/>
                <a:gd name="T39" fmla="*/ 27 h 685"/>
                <a:gd name="T40" fmla="*/ 9 w 468"/>
                <a:gd name="T41" fmla="*/ 28 h 685"/>
                <a:gd name="T42" fmla="*/ 10 w 468"/>
                <a:gd name="T43" fmla="*/ 28 h 685"/>
                <a:gd name="T44" fmla="*/ 12 w 468"/>
                <a:gd name="T45" fmla="*/ 27 h 685"/>
                <a:gd name="T46" fmla="*/ 13 w 468"/>
                <a:gd name="T47" fmla="*/ 25 h 685"/>
                <a:gd name="T48" fmla="*/ 20 w 468"/>
                <a:gd name="T49" fmla="*/ 13 h 685"/>
                <a:gd name="T50" fmla="*/ 19 w 468"/>
                <a:gd name="T51" fmla="*/ 11 h 685"/>
                <a:gd name="T52" fmla="*/ 17 w 468"/>
                <a:gd name="T53" fmla="*/ 9 h 685"/>
                <a:gd name="T54" fmla="*/ 16 w 468"/>
                <a:gd name="T55" fmla="*/ 9 h 685"/>
                <a:gd name="T56" fmla="*/ 14 w 468"/>
                <a:gd name="T57" fmla="*/ 10 h 685"/>
                <a:gd name="T58" fmla="*/ 12 w 468"/>
                <a:gd name="T59" fmla="*/ 12 h 685"/>
                <a:gd name="T60" fmla="*/ 12 w 468"/>
                <a:gd name="T61" fmla="*/ 14 h 685"/>
                <a:gd name="T62" fmla="*/ 13 w 468"/>
                <a:gd name="T63" fmla="*/ 15 h 685"/>
                <a:gd name="T64" fmla="*/ 15 w 468"/>
                <a:gd name="T65" fmla="*/ 17 h 685"/>
                <a:gd name="T66" fmla="*/ 16 w 468"/>
                <a:gd name="T67" fmla="*/ 17 h 685"/>
                <a:gd name="T68" fmla="*/ 18 w 468"/>
                <a:gd name="T69" fmla="*/ 16 h 685"/>
                <a:gd name="T70" fmla="*/ 20 w 468"/>
                <a:gd name="T71" fmla="*/ 14 h 685"/>
                <a:gd name="T72" fmla="*/ 29 w 468"/>
                <a:gd name="T73" fmla="*/ 3 h 685"/>
                <a:gd name="T74" fmla="*/ 28 w 468"/>
                <a:gd name="T75" fmla="*/ 2 h 685"/>
                <a:gd name="T76" fmla="*/ 26 w 468"/>
                <a:gd name="T77" fmla="*/ 0 h 685"/>
                <a:gd name="T78" fmla="*/ 25 w 468"/>
                <a:gd name="T79" fmla="*/ 0 h 685"/>
                <a:gd name="T80" fmla="*/ 23 w 468"/>
                <a:gd name="T81" fmla="*/ 0 h 685"/>
                <a:gd name="T82" fmla="*/ 21 w 468"/>
                <a:gd name="T83" fmla="*/ 2 h 685"/>
                <a:gd name="T84" fmla="*/ 21 w 468"/>
                <a:gd name="T85" fmla="*/ 3 h 685"/>
                <a:gd name="T86" fmla="*/ 21 w 468"/>
                <a:gd name="T87" fmla="*/ 5 h 685"/>
                <a:gd name="T88" fmla="*/ 23 w 468"/>
                <a:gd name="T89" fmla="*/ 7 h 685"/>
                <a:gd name="T90" fmla="*/ 25 w 468"/>
                <a:gd name="T91" fmla="*/ 7 h 685"/>
                <a:gd name="T92" fmla="*/ 26 w 468"/>
                <a:gd name="T93" fmla="*/ 7 h 685"/>
                <a:gd name="T94" fmla="*/ 28 w 468"/>
                <a:gd name="T95" fmla="*/ 5 h 685"/>
                <a:gd name="T96" fmla="*/ 29 w 468"/>
                <a:gd name="T97" fmla="*/ 3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5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4 w 93"/>
                <a:gd name="T3" fmla="*/ 2 h 553"/>
                <a:gd name="T4" fmla="*/ 5 w 93"/>
                <a:gd name="T5" fmla="*/ 2 h 553"/>
                <a:gd name="T6" fmla="*/ 4 w 93"/>
                <a:gd name="T7" fmla="*/ 0 h 553"/>
                <a:gd name="T8" fmla="*/ 6 w 93"/>
                <a:gd name="T9" fmla="*/ 1 h 553"/>
                <a:gd name="T10" fmla="*/ 6 w 93"/>
                <a:gd name="T11" fmla="*/ 3 h 553"/>
                <a:gd name="T12" fmla="*/ 4 w 93"/>
                <a:gd name="T13" fmla="*/ 4 h 553"/>
                <a:gd name="T14" fmla="*/ 2 w 93"/>
                <a:gd name="T15" fmla="*/ 2 h 553"/>
                <a:gd name="T16" fmla="*/ 3 w 93"/>
                <a:gd name="T17" fmla="*/ 9 h 553"/>
                <a:gd name="T18" fmla="*/ 1 w 93"/>
                <a:gd name="T19" fmla="*/ 8 h 553"/>
                <a:gd name="T20" fmla="*/ 1 w 93"/>
                <a:gd name="T21" fmla="*/ 5 h 553"/>
                <a:gd name="T22" fmla="*/ 4 w 93"/>
                <a:gd name="T23" fmla="*/ 5 h 553"/>
                <a:gd name="T24" fmla="*/ 6 w 93"/>
                <a:gd name="T25" fmla="*/ 7 h 553"/>
                <a:gd name="T26" fmla="*/ 4 w 93"/>
                <a:gd name="T27" fmla="*/ 9 h 553"/>
                <a:gd name="T28" fmla="*/ 2 w 93"/>
                <a:gd name="T29" fmla="*/ 6 h 553"/>
                <a:gd name="T30" fmla="*/ 2 w 93"/>
                <a:gd name="T31" fmla="*/ 7 h 553"/>
                <a:gd name="T32" fmla="*/ 5 w 93"/>
                <a:gd name="T33" fmla="*/ 7 h 553"/>
                <a:gd name="T34" fmla="*/ 5 w 93"/>
                <a:gd name="T35" fmla="*/ 6 h 553"/>
                <a:gd name="T36" fmla="*/ 2 w 93"/>
                <a:gd name="T37" fmla="*/ 14 h 553"/>
                <a:gd name="T38" fmla="*/ 0 w 93"/>
                <a:gd name="T39" fmla="*/ 12 h 553"/>
                <a:gd name="T40" fmla="*/ 2 w 93"/>
                <a:gd name="T41" fmla="*/ 10 h 553"/>
                <a:gd name="T42" fmla="*/ 5 w 93"/>
                <a:gd name="T43" fmla="*/ 10 h 553"/>
                <a:gd name="T44" fmla="*/ 6 w 93"/>
                <a:gd name="T45" fmla="*/ 13 h 553"/>
                <a:gd name="T46" fmla="*/ 3 w 93"/>
                <a:gd name="T47" fmla="*/ 14 h 553"/>
                <a:gd name="T48" fmla="*/ 2 w 93"/>
                <a:gd name="T49" fmla="*/ 12 h 553"/>
                <a:gd name="T50" fmla="*/ 3 w 93"/>
                <a:gd name="T51" fmla="*/ 13 h 553"/>
                <a:gd name="T52" fmla="*/ 5 w 93"/>
                <a:gd name="T53" fmla="*/ 12 h 553"/>
                <a:gd name="T54" fmla="*/ 4 w 93"/>
                <a:gd name="T55" fmla="*/ 11 h 553"/>
                <a:gd name="T56" fmla="*/ 3 w 93"/>
                <a:gd name="T57" fmla="*/ 18 h 553"/>
                <a:gd name="T58" fmla="*/ 1 w 93"/>
                <a:gd name="T59" fmla="*/ 18 h 553"/>
                <a:gd name="T60" fmla="*/ 3 w 93"/>
                <a:gd name="T61" fmla="*/ 16 h 553"/>
                <a:gd name="T62" fmla="*/ 5 w 93"/>
                <a:gd name="T63" fmla="*/ 16 h 553"/>
                <a:gd name="T64" fmla="*/ 6 w 93"/>
                <a:gd name="T65" fmla="*/ 17 h 553"/>
                <a:gd name="T66" fmla="*/ 3 w 93"/>
                <a:gd name="T67" fmla="*/ 24 h 553"/>
                <a:gd name="T68" fmla="*/ 3 w 93"/>
                <a:gd name="T69" fmla="*/ 20 h 553"/>
                <a:gd name="T70" fmla="*/ 2 w 93"/>
                <a:gd name="T71" fmla="*/ 29 h 553"/>
                <a:gd name="T72" fmla="*/ 1 w 93"/>
                <a:gd name="T73" fmla="*/ 24 h 553"/>
                <a:gd name="T74" fmla="*/ 3 w 93"/>
                <a:gd name="T75" fmla="*/ 26 h 553"/>
                <a:gd name="T76" fmla="*/ 4 w 93"/>
                <a:gd name="T77" fmla="*/ 25 h 553"/>
                <a:gd name="T78" fmla="*/ 6 w 93"/>
                <a:gd name="T79" fmla="*/ 26 h 553"/>
                <a:gd name="T80" fmla="*/ 2 w 93"/>
                <a:gd name="T81" fmla="*/ 27 h 553"/>
                <a:gd name="T82" fmla="*/ 2 w 93"/>
                <a:gd name="T83" fmla="*/ 31 h 553"/>
                <a:gd name="T84" fmla="*/ 3 w 93"/>
                <a:gd name="T85" fmla="*/ 32 h 553"/>
                <a:gd name="T86" fmla="*/ 3 w 93"/>
                <a:gd name="T87" fmla="*/ 31 h 553"/>
                <a:gd name="T88" fmla="*/ 4 w 93"/>
                <a:gd name="T89" fmla="*/ 32 h 553"/>
                <a:gd name="T90" fmla="*/ 5 w 93"/>
                <a:gd name="T91" fmla="*/ 32 h 553"/>
                <a:gd name="T92" fmla="*/ 5 w 93"/>
                <a:gd name="T93" fmla="*/ 30 h 553"/>
                <a:gd name="T94" fmla="*/ 6 w 93"/>
                <a:gd name="T95" fmla="*/ 31 h 553"/>
                <a:gd name="T96" fmla="*/ 6 w 93"/>
                <a:gd name="T97" fmla="*/ 33 h 553"/>
                <a:gd name="T98" fmla="*/ 4 w 93"/>
                <a:gd name="T99" fmla="*/ 34 h 553"/>
                <a:gd name="T100" fmla="*/ 3 w 93"/>
                <a:gd name="T101" fmla="*/ 34 h 553"/>
                <a:gd name="T102" fmla="*/ 1 w 93"/>
                <a:gd name="T103" fmla="*/ 34 h 553"/>
                <a:gd name="T104" fmla="*/ 0 w 93"/>
                <a:gd name="T105" fmla="*/ 31 h 553"/>
                <a:gd name="T106" fmla="*/ 2 w 93"/>
                <a:gd name="T107" fmla="*/ 30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6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72 w 2753"/>
                <a:gd name="T1" fmla="*/ 29 h 496"/>
                <a:gd name="T2" fmla="*/ 165 w 2753"/>
                <a:gd name="T3" fmla="*/ 24 h 496"/>
                <a:gd name="T4" fmla="*/ 165 w 2753"/>
                <a:gd name="T5" fmla="*/ 27 h 496"/>
                <a:gd name="T6" fmla="*/ 166 w 2753"/>
                <a:gd name="T7" fmla="*/ 22 h 496"/>
                <a:gd name="T8" fmla="*/ 159 w 2753"/>
                <a:gd name="T9" fmla="*/ 27 h 496"/>
                <a:gd name="T10" fmla="*/ 157 w 2753"/>
                <a:gd name="T11" fmla="*/ 21 h 496"/>
                <a:gd name="T12" fmla="*/ 150 w 2753"/>
                <a:gd name="T13" fmla="*/ 29 h 496"/>
                <a:gd name="T14" fmla="*/ 139 w 2753"/>
                <a:gd name="T15" fmla="*/ 27 h 496"/>
                <a:gd name="T16" fmla="*/ 139 w 2753"/>
                <a:gd name="T17" fmla="*/ 22 h 496"/>
                <a:gd name="T18" fmla="*/ 139 w 2753"/>
                <a:gd name="T19" fmla="*/ 28 h 496"/>
                <a:gd name="T20" fmla="*/ 131 w 2753"/>
                <a:gd name="T21" fmla="*/ 23 h 496"/>
                <a:gd name="T22" fmla="*/ 129 w 2753"/>
                <a:gd name="T23" fmla="*/ 22 h 496"/>
                <a:gd name="T24" fmla="*/ 123 w 2753"/>
                <a:gd name="T25" fmla="*/ 23 h 496"/>
                <a:gd name="T26" fmla="*/ 127 w 2753"/>
                <a:gd name="T27" fmla="*/ 23 h 496"/>
                <a:gd name="T28" fmla="*/ 119 w 2753"/>
                <a:gd name="T29" fmla="*/ 27 h 496"/>
                <a:gd name="T30" fmla="*/ 117 w 2753"/>
                <a:gd name="T31" fmla="*/ 22 h 496"/>
                <a:gd name="T32" fmla="*/ 111 w 2753"/>
                <a:gd name="T33" fmla="*/ 28 h 496"/>
                <a:gd name="T34" fmla="*/ 107 w 2753"/>
                <a:gd name="T35" fmla="*/ 26 h 496"/>
                <a:gd name="T36" fmla="*/ 100 w 2753"/>
                <a:gd name="T37" fmla="*/ 23 h 496"/>
                <a:gd name="T38" fmla="*/ 103 w 2753"/>
                <a:gd name="T39" fmla="*/ 27 h 496"/>
                <a:gd name="T40" fmla="*/ 101 w 2753"/>
                <a:gd name="T41" fmla="*/ 21 h 496"/>
                <a:gd name="T42" fmla="*/ 92 w 2753"/>
                <a:gd name="T43" fmla="*/ 27 h 496"/>
                <a:gd name="T44" fmla="*/ 90 w 2753"/>
                <a:gd name="T45" fmla="*/ 22 h 496"/>
                <a:gd name="T46" fmla="*/ 87 w 2753"/>
                <a:gd name="T47" fmla="*/ 24 h 496"/>
                <a:gd name="T48" fmla="*/ 82 w 2753"/>
                <a:gd name="T49" fmla="*/ 21 h 496"/>
                <a:gd name="T50" fmla="*/ 77 w 2753"/>
                <a:gd name="T51" fmla="*/ 27 h 496"/>
                <a:gd name="T52" fmla="*/ 75 w 2753"/>
                <a:gd name="T53" fmla="*/ 21 h 496"/>
                <a:gd name="T54" fmla="*/ 71 w 2753"/>
                <a:gd name="T55" fmla="*/ 23 h 496"/>
                <a:gd name="T56" fmla="*/ 60 w 2753"/>
                <a:gd name="T57" fmla="*/ 29 h 496"/>
                <a:gd name="T58" fmla="*/ 66 w 2753"/>
                <a:gd name="T59" fmla="*/ 25 h 496"/>
                <a:gd name="T60" fmla="*/ 57 w 2753"/>
                <a:gd name="T61" fmla="*/ 21 h 496"/>
                <a:gd name="T62" fmla="*/ 47 w 2753"/>
                <a:gd name="T63" fmla="*/ 29 h 496"/>
                <a:gd name="T64" fmla="*/ 37 w 2753"/>
                <a:gd name="T65" fmla="*/ 27 h 496"/>
                <a:gd name="T66" fmla="*/ 38 w 2753"/>
                <a:gd name="T67" fmla="*/ 29 h 496"/>
                <a:gd name="T68" fmla="*/ 41 w 2753"/>
                <a:gd name="T69" fmla="*/ 25 h 496"/>
                <a:gd name="T70" fmla="*/ 32 w 2753"/>
                <a:gd name="T71" fmla="*/ 23 h 496"/>
                <a:gd name="T72" fmla="*/ 20 w 2753"/>
                <a:gd name="T73" fmla="*/ 26 h 496"/>
                <a:gd name="T74" fmla="*/ 17 w 2753"/>
                <a:gd name="T75" fmla="*/ 21 h 496"/>
                <a:gd name="T76" fmla="*/ 11 w 2753"/>
                <a:gd name="T77" fmla="*/ 27 h 496"/>
                <a:gd name="T78" fmla="*/ 3 w 2753"/>
                <a:gd name="T79" fmla="*/ 23 h 496"/>
                <a:gd name="T80" fmla="*/ 7 w 2753"/>
                <a:gd name="T81" fmla="*/ 28 h 496"/>
                <a:gd name="T82" fmla="*/ 131 w 2753"/>
                <a:gd name="T83" fmla="*/ 4 h 496"/>
                <a:gd name="T84" fmla="*/ 128 w 2753"/>
                <a:gd name="T85" fmla="*/ 5 h 496"/>
                <a:gd name="T86" fmla="*/ 122 w 2753"/>
                <a:gd name="T87" fmla="*/ 5 h 496"/>
                <a:gd name="T88" fmla="*/ 118 w 2753"/>
                <a:gd name="T89" fmla="*/ 1 h 496"/>
                <a:gd name="T90" fmla="*/ 118 w 2753"/>
                <a:gd name="T91" fmla="*/ 6 h 496"/>
                <a:gd name="T92" fmla="*/ 121 w 2753"/>
                <a:gd name="T93" fmla="*/ 5 h 496"/>
                <a:gd name="T94" fmla="*/ 103 w 2753"/>
                <a:gd name="T95" fmla="*/ 8 h 496"/>
                <a:gd name="T96" fmla="*/ 103 w 2753"/>
                <a:gd name="T97" fmla="*/ 11 h 496"/>
                <a:gd name="T98" fmla="*/ 103 w 2753"/>
                <a:gd name="T99" fmla="*/ 5 h 496"/>
                <a:gd name="T100" fmla="*/ 105 w 2753"/>
                <a:gd name="T101" fmla="*/ 8 h 496"/>
                <a:gd name="T102" fmla="*/ 91 w 2753"/>
                <a:gd name="T103" fmla="*/ 0 h 496"/>
                <a:gd name="T104" fmla="*/ 91 w 2753"/>
                <a:gd name="T105" fmla="*/ 12 h 496"/>
                <a:gd name="T106" fmla="*/ 93 w 2753"/>
                <a:gd name="T107" fmla="*/ 6 h 496"/>
                <a:gd name="T108" fmla="*/ 83 w 2753"/>
                <a:gd name="T109" fmla="*/ 7 h 496"/>
                <a:gd name="T110" fmla="*/ 81 w 2753"/>
                <a:gd name="T111" fmla="*/ 4 h 496"/>
                <a:gd name="T112" fmla="*/ 73 w 2753"/>
                <a:gd name="T113" fmla="*/ 7 h 496"/>
                <a:gd name="T114" fmla="*/ 71 w 2753"/>
                <a:gd name="T115" fmla="*/ 1 h 496"/>
                <a:gd name="T116" fmla="*/ 50 w 2753"/>
                <a:gd name="T117" fmla="*/ 10 h 496"/>
                <a:gd name="T118" fmla="*/ 52 w 2753"/>
                <a:gd name="T119" fmla="*/ 8 h 496"/>
                <a:gd name="T120" fmla="*/ 44 w 2753"/>
                <a:gd name="T121" fmla="*/ 3 h 496"/>
                <a:gd name="T122" fmla="*/ 47 w 2753"/>
                <a:gd name="T123" fmla="*/ 3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7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15 w 1400"/>
                <a:gd name="T1" fmla="*/ 32 h 639"/>
                <a:gd name="T2" fmla="*/ 15 w 1400"/>
                <a:gd name="T3" fmla="*/ 28 h 639"/>
                <a:gd name="T4" fmla="*/ 15 w 1400"/>
                <a:gd name="T5" fmla="*/ 24 h 639"/>
                <a:gd name="T6" fmla="*/ 15 w 1400"/>
                <a:gd name="T7" fmla="*/ 20 h 639"/>
                <a:gd name="T8" fmla="*/ 15 w 1400"/>
                <a:gd name="T9" fmla="*/ 20 h 639"/>
                <a:gd name="T10" fmla="*/ 16 w 1400"/>
                <a:gd name="T11" fmla="*/ 20 h 639"/>
                <a:gd name="T12" fmla="*/ 21 w 1400"/>
                <a:gd name="T13" fmla="*/ 20 h 639"/>
                <a:gd name="T14" fmla="*/ 22 w 1400"/>
                <a:gd name="T15" fmla="*/ 19 h 639"/>
                <a:gd name="T16" fmla="*/ 19 w 1400"/>
                <a:gd name="T17" fmla="*/ 13 h 639"/>
                <a:gd name="T18" fmla="*/ 15 w 1400"/>
                <a:gd name="T19" fmla="*/ 6 h 639"/>
                <a:gd name="T20" fmla="*/ 12 w 1400"/>
                <a:gd name="T21" fmla="*/ 0 h 639"/>
                <a:gd name="T22" fmla="*/ 11 w 1400"/>
                <a:gd name="T23" fmla="*/ 0 h 639"/>
                <a:gd name="T24" fmla="*/ 7 w 1400"/>
                <a:gd name="T25" fmla="*/ 6 h 639"/>
                <a:gd name="T26" fmla="*/ 3 w 1400"/>
                <a:gd name="T27" fmla="*/ 13 h 639"/>
                <a:gd name="T28" fmla="*/ 0 w 1400"/>
                <a:gd name="T29" fmla="*/ 19 h 639"/>
                <a:gd name="T30" fmla="*/ 1 w 1400"/>
                <a:gd name="T31" fmla="*/ 20 h 639"/>
                <a:gd name="T32" fmla="*/ 6 w 1400"/>
                <a:gd name="T33" fmla="*/ 20 h 639"/>
                <a:gd name="T34" fmla="*/ 8 w 1400"/>
                <a:gd name="T35" fmla="*/ 20 h 639"/>
                <a:gd name="T36" fmla="*/ 8 w 1400"/>
                <a:gd name="T37" fmla="*/ 26 h 639"/>
                <a:gd name="T38" fmla="*/ 8 w 1400"/>
                <a:gd name="T39" fmla="*/ 33 h 639"/>
                <a:gd name="T40" fmla="*/ 8 w 1400"/>
                <a:gd name="T41" fmla="*/ 39 h 639"/>
                <a:gd name="T42" fmla="*/ 8 w 1400"/>
                <a:gd name="T43" fmla="*/ 39 h 639"/>
                <a:gd name="T44" fmla="*/ 15 w 1400"/>
                <a:gd name="T45" fmla="*/ 39 h 639"/>
                <a:gd name="T46" fmla="*/ 26 w 1400"/>
                <a:gd name="T47" fmla="*/ 39 h 639"/>
                <a:gd name="T48" fmla="*/ 40 w 1400"/>
                <a:gd name="T49" fmla="*/ 39 h 639"/>
                <a:gd name="T50" fmla="*/ 55 w 1400"/>
                <a:gd name="T51" fmla="*/ 39 h 639"/>
                <a:gd name="T52" fmla="*/ 69 w 1400"/>
                <a:gd name="T53" fmla="*/ 39 h 639"/>
                <a:gd name="T54" fmla="*/ 80 w 1400"/>
                <a:gd name="T55" fmla="*/ 39 h 639"/>
                <a:gd name="T56" fmla="*/ 86 w 1400"/>
                <a:gd name="T57" fmla="*/ 39 h 639"/>
                <a:gd name="T58" fmla="*/ 87 w 1400"/>
                <a:gd name="T59" fmla="*/ 38 h 639"/>
                <a:gd name="T60" fmla="*/ 87 w 1400"/>
                <a:gd name="T61" fmla="*/ 33 h 639"/>
                <a:gd name="T62" fmla="*/ 86 w 1400"/>
                <a:gd name="T63" fmla="*/ 32 h 639"/>
                <a:gd name="T64" fmla="*/ 80 w 1400"/>
                <a:gd name="T65" fmla="*/ 32 h 639"/>
                <a:gd name="T66" fmla="*/ 70 w 1400"/>
                <a:gd name="T67" fmla="*/ 32 h 639"/>
                <a:gd name="T68" fmla="*/ 58 w 1400"/>
                <a:gd name="T69" fmla="*/ 32 h 639"/>
                <a:gd name="T70" fmla="*/ 44 w 1400"/>
                <a:gd name="T71" fmla="*/ 32 h 639"/>
                <a:gd name="T72" fmla="*/ 31 w 1400"/>
                <a:gd name="T73" fmla="*/ 32 h 639"/>
                <a:gd name="T74" fmla="*/ 21 w 1400"/>
                <a:gd name="T75" fmla="*/ 32 h 639"/>
                <a:gd name="T76" fmla="*/ 16 w 1400"/>
                <a:gd name="T77" fmla="*/ 32 h 639"/>
                <a:gd name="T78" fmla="*/ 6 w 1400"/>
                <a:gd name="T79" fmla="*/ 16 h 639"/>
                <a:gd name="T80" fmla="*/ 8 w 1400"/>
                <a:gd name="T81" fmla="*/ 11 h 639"/>
                <a:gd name="T82" fmla="*/ 11 w 1400"/>
                <a:gd name="T83" fmla="*/ 7 h 639"/>
                <a:gd name="T84" fmla="*/ 14 w 1400"/>
                <a:gd name="T85" fmla="*/ 11 h 639"/>
                <a:gd name="T86" fmla="*/ 17 w 1400"/>
                <a:gd name="T87" fmla="*/ 16 h 639"/>
                <a:gd name="T88" fmla="*/ 11 w 1400"/>
                <a:gd name="T89" fmla="*/ 16 h 639"/>
                <a:gd name="T90" fmla="*/ 6 w 1400"/>
                <a:gd name="T91" fmla="*/ 16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99 w 2101"/>
                <a:gd name="T1" fmla="*/ 1 h 1421"/>
                <a:gd name="T2" fmla="*/ 97 w 2101"/>
                <a:gd name="T3" fmla="*/ 0 h 1421"/>
                <a:gd name="T4" fmla="*/ 85 w 2101"/>
                <a:gd name="T5" fmla="*/ 5 h 1421"/>
                <a:gd name="T6" fmla="*/ 73 w 2101"/>
                <a:gd name="T7" fmla="*/ 0 h 1421"/>
                <a:gd name="T8" fmla="*/ 71 w 2101"/>
                <a:gd name="T9" fmla="*/ 1 h 1421"/>
                <a:gd name="T10" fmla="*/ 83 w 2101"/>
                <a:gd name="T11" fmla="*/ 7 h 1421"/>
                <a:gd name="T12" fmla="*/ 98 w 2101"/>
                <a:gd name="T13" fmla="*/ 49 h 1421"/>
                <a:gd name="T14" fmla="*/ 103 w 2101"/>
                <a:gd name="T15" fmla="*/ 45 h 1421"/>
                <a:gd name="T16" fmla="*/ 105 w 2101"/>
                <a:gd name="T17" fmla="*/ 40 h 1421"/>
                <a:gd name="T18" fmla="*/ 104 w 2101"/>
                <a:gd name="T19" fmla="*/ 36 h 1421"/>
                <a:gd name="T20" fmla="*/ 97 w 2101"/>
                <a:gd name="T21" fmla="*/ 32 h 1421"/>
                <a:gd name="T22" fmla="*/ 80 w 2101"/>
                <a:gd name="T23" fmla="*/ 27 h 1421"/>
                <a:gd name="T24" fmla="*/ 72 w 2101"/>
                <a:gd name="T25" fmla="*/ 24 h 1421"/>
                <a:gd name="T26" fmla="*/ 70 w 2101"/>
                <a:gd name="T27" fmla="*/ 20 h 1421"/>
                <a:gd name="T28" fmla="*/ 73 w 2101"/>
                <a:gd name="T29" fmla="*/ 16 h 1421"/>
                <a:gd name="T30" fmla="*/ 79 w 2101"/>
                <a:gd name="T31" fmla="*/ 12 h 1421"/>
                <a:gd name="T32" fmla="*/ 90 w 2101"/>
                <a:gd name="T33" fmla="*/ 12 h 1421"/>
                <a:gd name="T34" fmla="*/ 96 w 2101"/>
                <a:gd name="T35" fmla="*/ 14 h 1421"/>
                <a:gd name="T36" fmla="*/ 102 w 2101"/>
                <a:gd name="T37" fmla="*/ 15 h 1421"/>
                <a:gd name="T38" fmla="*/ 97 w 2101"/>
                <a:gd name="T39" fmla="*/ 12 h 1421"/>
                <a:gd name="T40" fmla="*/ 87 w 2101"/>
                <a:gd name="T41" fmla="*/ 10 h 1421"/>
                <a:gd name="T42" fmla="*/ 72 w 2101"/>
                <a:gd name="T43" fmla="*/ 12 h 1421"/>
                <a:gd name="T44" fmla="*/ 69 w 2101"/>
                <a:gd name="T45" fmla="*/ 4 h 1421"/>
                <a:gd name="T46" fmla="*/ 59 w 2101"/>
                <a:gd name="T47" fmla="*/ 0 h 1421"/>
                <a:gd name="T48" fmla="*/ 36 w 2101"/>
                <a:gd name="T49" fmla="*/ 30 h 1421"/>
                <a:gd name="T50" fmla="*/ 22 w 2101"/>
                <a:gd name="T51" fmla="*/ 15 h 1421"/>
                <a:gd name="T52" fmla="*/ 2 w 2101"/>
                <a:gd name="T53" fmla="*/ 0 h 1421"/>
                <a:gd name="T54" fmla="*/ 0 w 2101"/>
                <a:gd name="T55" fmla="*/ 32 h 1421"/>
                <a:gd name="T56" fmla="*/ 5 w 2101"/>
                <a:gd name="T57" fmla="*/ 37 h 1421"/>
                <a:gd name="T58" fmla="*/ 5 w 2101"/>
                <a:gd name="T59" fmla="*/ 4 h 1421"/>
                <a:gd name="T60" fmla="*/ 31 w 2101"/>
                <a:gd name="T61" fmla="*/ 38 h 1421"/>
                <a:gd name="T62" fmla="*/ 24 w 2101"/>
                <a:gd name="T63" fmla="*/ 45 h 1421"/>
                <a:gd name="T64" fmla="*/ 25 w 2101"/>
                <a:gd name="T65" fmla="*/ 78 h 1421"/>
                <a:gd name="T66" fmla="*/ 28 w 2101"/>
                <a:gd name="T67" fmla="*/ 61 h 1421"/>
                <a:gd name="T68" fmla="*/ 37 w 2101"/>
                <a:gd name="T69" fmla="*/ 55 h 1421"/>
                <a:gd name="T70" fmla="*/ 56 w 2101"/>
                <a:gd name="T71" fmla="*/ 79 h 1421"/>
                <a:gd name="T72" fmla="*/ 82 w 2101"/>
                <a:gd name="T73" fmla="*/ 45 h 1421"/>
                <a:gd name="T74" fmla="*/ 83 w 2101"/>
                <a:gd name="T75" fmla="*/ 73 h 1421"/>
                <a:gd name="T76" fmla="*/ 92 w 2101"/>
                <a:gd name="T77" fmla="*/ 77 h 1421"/>
                <a:gd name="T78" fmla="*/ 92 w 2101"/>
                <a:gd name="T79" fmla="*/ 52 h 1421"/>
                <a:gd name="T80" fmla="*/ 105 w 2101"/>
                <a:gd name="T81" fmla="*/ 52 h 1421"/>
                <a:gd name="T82" fmla="*/ 106 w 2101"/>
                <a:gd name="T83" fmla="*/ 83 h 1421"/>
                <a:gd name="T84" fmla="*/ 114 w 2101"/>
                <a:gd name="T85" fmla="*/ 87 h 1421"/>
                <a:gd name="T86" fmla="*/ 114 w 2101"/>
                <a:gd name="T87" fmla="*/ 52 h 1421"/>
                <a:gd name="T88" fmla="*/ 131 w 2101"/>
                <a:gd name="T89" fmla="*/ 52 h 1421"/>
                <a:gd name="T90" fmla="*/ 113 w 2101"/>
                <a:gd name="T91" fmla="*/ 50 h 1421"/>
                <a:gd name="T92" fmla="*/ 92 w 2101"/>
                <a:gd name="T93" fmla="*/ 43 h 1421"/>
                <a:gd name="T94" fmla="*/ 81 w 2101"/>
                <a:gd name="T95" fmla="*/ 41 h 1421"/>
                <a:gd name="T96" fmla="*/ 70 w 2101"/>
                <a:gd name="T97" fmla="*/ 47 h 1421"/>
                <a:gd name="T98" fmla="*/ 62 w 2101"/>
                <a:gd name="T99" fmla="*/ 46 h 1421"/>
                <a:gd name="T100" fmla="*/ 70 w 2101"/>
                <a:gd name="T101" fmla="*/ 50 h 1421"/>
                <a:gd name="T102" fmla="*/ 62 w 2101"/>
                <a:gd name="T103" fmla="*/ 65 h 1421"/>
                <a:gd name="T104" fmla="*/ 54 w 2101"/>
                <a:gd name="T105" fmla="*/ 66 h 1421"/>
                <a:gd name="T106" fmla="*/ 34 w 2101"/>
                <a:gd name="T107" fmla="*/ 38 h 1421"/>
                <a:gd name="T108" fmla="*/ 61 w 2101"/>
                <a:gd name="T109" fmla="*/ 4 h 1421"/>
                <a:gd name="T110" fmla="*/ 61 w 2101"/>
                <a:gd name="T111" fmla="*/ 37 h 1421"/>
                <a:gd name="T112" fmla="*/ 69 w 2101"/>
                <a:gd name="T113" fmla="*/ 34 h 1421"/>
                <a:gd name="T114" fmla="*/ 78 w 2101"/>
                <a:gd name="T115" fmla="*/ 32 h 1421"/>
                <a:gd name="T116" fmla="*/ 91 w 2101"/>
                <a:gd name="T117" fmla="*/ 35 h 1421"/>
                <a:gd name="T118" fmla="*/ 96 w 2101"/>
                <a:gd name="T119" fmla="*/ 39 h 1421"/>
                <a:gd name="T120" fmla="*/ 96 w 2101"/>
                <a:gd name="T121" fmla="*/ 43 h 1421"/>
                <a:gd name="T122" fmla="*/ 95 w 2101"/>
                <a:gd name="T123" fmla="*/ 46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6 h 532"/>
                <a:gd name="T2" fmla="*/ 27 w 4304"/>
                <a:gd name="T3" fmla="*/ 5 h 532"/>
                <a:gd name="T4" fmla="*/ 40 w 4304"/>
                <a:gd name="T5" fmla="*/ 17 h 532"/>
                <a:gd name="T6" fmla="*/ 55 w 4304"/>
                <a:gd name="T7" fmla="*/ 13 h 532"/>
                <a:gd name="T8" fmla="*/ 53 w 4304"/>
                <a:gd name="T9" fmla="*/ 3 h 532"/>
                <a:gd name="T10" fmla="*/ 51 w 4304"/>
                <a:gd name="T11" fmla="*/ 9 h 532"/>
                <a:gd name="T12" fmla="*/ 46 w 4304"/>
                <a:gd name="T13" fmla="*/ 13 h 532"/>
                <a:gd name="T14" fmla="*/ 80 w 4304"/>
                <a:gd name="T15" fmla="*/ 3 h 532"/>
                <a:gd name="T16" fmla="*/ 72 w 4304"/>
                <a:gd name="T17" fmla="*/ 12 h 532"/>
                <a:gd name="T18" fmla="*/ 96 w 4304"/>
                <a:gd name="T19" fmla="*/ 12 h 532"/>
                <a:gd name="T20" fmla="*/ 86 w 4304"/>
                <a:gd name="T21" fmla="*/ 3 h 532"/>
                <a:gd name="T22" fmla="*/ 103 w 4304"/>
                <a:gd name="T23" fmla="*/ 14 h 532"/>
                <a:gd name="T24" fmla="*/ 101 w 4304"/>
                <a:gd name="T25" fmla="*/ 4 h 532"/>
                <a:gd name="T26" fmla="*/ 101 w 4304"/>
                <a:gd name="T27" fmla="*/ 6 h 532"/>
                <a:gd name="T28" fmla="*/ 103 w 4304"/>
                <a:gd name="T29" fmla="*/ 17 h 532"/>
                <a:gd name="T30" fmla="*/ 118 w 4304"/>
                <a:gd name="T31" fmla="*/ 17 h 532"/>
                <a:gd name="T32" fmla="*/ 146 w 4304"/>
                <a:gd name="T33" fmla="*/ 17 h 532"/>
                <a:gd name="T34" fmla="*/ 151 w 4304"/>
                <a:gd name="T35" fmla="*/ 4 h 532"/>
                <a:gd name="T36" fmla="*/ 149 w 4304"/>
                <a:gd name="T37" fmla="*/ 5 h 532"/>
                <a:gd name="T38" fmla="*/ 148 w 4304"/>
                <a:gd name="T39" fmla="*/ 15 h 532"/>
                <a:gd name="T40" fmla="*/ 171 w 4304"/>
                <a:gd name="T41" fmla="*/ 10 h 532"/>
                <a:gd name="T42" fmla="*/ 173 w 4304"/>
                <a:gd name="T43" fmla="*/ 5 h 532"/>
                <a:gd name="T44" fmla="*/ 173 w 4304"/>
                <a:gd name="T45" fmla="*/ 10 h 532"/>
                <a:gd name="T46" fmla="*/ 164 w 4304"/>
                <a:gd name="T47" fmla="*/ 11 h 532"/>
                <a:gd name="T48" fmla="*/ 184 w 4304"/>
                <a:gd name="T49" fmla="*/ 10 h 532"/>
                <a:gd name="T50" fmla="*/ 191 w 4304"/>
                <a:gd name="T51" fmla="*/ 13 h 532"/>
                <a:gd name="T52" fmla="*/ 203 w 4304"/>
                <a:gd name="T53" fmla="*/ 9 h 532"/>
                <a:gd name="T54" fmla="*/ 194 w 4304"/>
                <a:gd name="T55" fmla="*/ 5 h 532"/>
                <a:gd name="T56" fmla="*/ 202 w 4304"/>
                <a:gd name="T57" fmla="*/ 12 h 532"/>
                <a:gd name="T58" fmla="*/ 222 w 4304"/>
                <a:gd name="T59" fmla="*/ 14 h 532"/>
                <a:gd name="T60" fmla="*/ 221 w 4304"/>
                <a:gd name="T61" fmla="*/ 4 h 532"/>
                <a:gd name="T62" fmla="*/ 221 w 4304"/>
                <a:gd name="T63" fmla="*/ 6 h 532"/>
                <a:gd name="T64" fmla="*/ 223 w 4304"/>
                <a:gd name="T65" fmla="*/ 17 h 532"/>
                <a:gd name="T66" fmla="*/ 238 w 4304"/>
                <a:gd name="T67" fmla="*/ 17 h 532"/>
                <a:gd name="T68" fmla="*/ 262 w 4304"/>
                <a:gd name="T69" fmla="*/ 3 h 532"/>
                <a:gd name="T70" fmla="*/ 269 w 4304"/>
                <a:gd name="T71" fmla="*/ 17 h 532"/>
                <a:gd name="T72" fmla="*/ 31 w 4304"/>
                <a:gd name="T73" fmla="*/ 33 h 532"/>
                <a:gd name="T74" fmla="*/ 43 w 4304"/>
                <a:gd name="T75" fmla="*/ 33 h 532"/>
                <a:gd name="T76" fmla="*/ 51 w 4304"/>
                <a:gd name="T77" fmla="*/ 26 h 532"/>
                <a:gd name="T78" fmla="*/ 65 w 4304"/>
                <a:gd name="T79" fmla="*/ 33 h 532"/>
                <a:gd name="T80" fmla="*/ 66 w 4304"/>
                <a:gd name="T81" fmla="*/ 31 h 532"/>
                <a:gd name="T82" fmla="*/ 71 w 4304"/>
                <a:gd name="T83" fmla="*/ 25 h 532"/>
                <a:gd name="T84" fmla="*/ 82 w 4304"/>
                <a:gd name="T85" fmla="*/ 23 h 532"/>
                <a:gd name="T86" fmla="*/ 85 w 4304"/>
                <a:gd name="T87" fmla="*/ 21 h 532"/>
                <a:gd name="T88" fmla="*/ 98 w 4304"/>
                <a:gd name="T89" fmla="*/ 33 h 532"/>
                <a:gd name="T90" fmla="*/ 113 w 4304"/>
                <a:gd name="T91" fmla="*/ 24 h 532"/>
                <a:gd name="T92" fmla="*/ 137 w 4304"/>
                <a:gd name="T93" fmla="*/ 22 h 532"/>
                <a:gd name="T94" fmla="*/ 136 w 4304"/>
                <a:gd name="T95" fmla="*/ 31 h 532"/>
                <a:gd name="T96" fmla="*/ 147 w 4304"/>
                <a:gd name="T97" fmla="*/ 24 h 532"/>
                <a:gd name="T98" fmla="*/ 163 w 4304"/>
                <a:gd name="T99" fmla="*/ 22 h 532"/>
                <a:gd name="T100" fmla="*/ 163 w 4304"/>
                <a:gd name="T101" fmla="*/ 24 h 532"/>
                <a:gd name="T102" fmla="*/ 160 w 4304"/>
                <a:gd name="T103" fmla="*/ 33 h 532"/>
                <a:gd name="T104" fmla="*/ 170 w 4304"/>
                <a:gd name="T105" fmla="*/ 27 h 532"/>
                <a:gd name="T106" fmla="*/ 185 w 4304"/>
                <a:gd name="T107" fmla="*/ 21 h 532"/>
                <a:gd name="T108" fmla="*/ 197 w 4304"/>
                <a:gd name="T109" fmla="*/ 33 h 532"/>
                <a:gd name="T110" fmla="*/ 191 w 4304"/>
                <a:gd name="T111" fmla="*/ 29 h 532"/>
                <a:gd name="T112" fmla="*/ 204 w 4304"/>
                <a:gd name="T113" fmla="*/ 22 h 532"/>
                <a:gd name="T114" fmla="*/ 204 w 4304"/>
                <a:gd name="T115" fmla="*/ 27 h 532"/>
                <a:gd name="T116" fmla="*/ 223 w 4304"/>
                <a:gd name="T117" fmla="*/ 22 h 532"/>
                <a:gd name="T118" fmla="*/ 224 w 4304"/>
                <a:gd name="T119" fmla="*/ 24 h 532"/>
                <a:gd name="T120" fmla="*/ 220 w 4304"/>
                <a:gd name="T121" fmla="*/ 33 h 532"/>
                <a:gd name="T122" fmla="*/ 232 w 4304"/>
                <a:gd name="T123" fmla="*/ 31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0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35 w 1529"/>
                <a:gd name="T1" fmla="*/ 36 h 1275"/>
                <a:gd name="T2" fmla="*/ 53 w 1529"/>
                <a:gd name="T3" fmla="*/ 36 h 1275"/>
                <a:gd name="T4" fmla="*/ 53 w 1529"/>
                <a:gd name="T5" fmla="*/ 27 h 1275"/>
                <a:gd name="T6" fmla="*/ 26 w 1529"/>
                <a:gd name="T7" fmla="*/ 27 h 1275"/>
                <a:gd name="T8" fmla="*/ 26 w 1529"/>
                <a:gd name="T9" fmla="*/ 54 h 1275"/>
                <a:gd name="T10" fmla="*/ 70 w 1529"/>
                <a:gd name="T11" fmla="*/ 54 h 1275"/>
                <a:gd name="T12" fmla="*/ 70 w 1529"/>
                <a:gd name="T13" fmla="*/ 9 h 1275"/>
                <a:gd name="T14" fmla="*/ 8 w 1529"/>
                <a:gd name="T15" fmla="*/ 9 h 1275"/>
                <a:gd name="T16" fmla="*/ 8 w 1529"/>
                <a:gd name="T17" fmla="*/ 72 h 1275"/>
                <a:gd name="T18" fmla="*/ 86 w 1529"/>
                <a:gd name="T19" fmla="*/ 72 h 1275"/>
                <a:gd name="T20" fmla="*/ 86 w 1529"/>
                <a:gd name="T21" fmla="*/ 1 h 1275"/>
                <a:gd name="T22" fmla="*/ 95 w 1529"/>
                <a:gd name="T23" fmla="*/ 1 h 1275"/>
                <a:gd name="T24" fmla="*/ 95 w 1529"/>
                <a:gd name="T25" fmla="*/ 80 h 1275"/>
                <a:gd name="T26" fmla="*/ 0 w 1529"/>
                <a:gd name="T27" fmla="*/ 80 h 1275"/>
                <a:gd name="T28" fmla="*/ 0 w 1529"/>
                <a:gd name="T29" fmla="*/ 80 h 1275"/>
                <a:gd name="T30" fmla="*/ 0 w 1529"/>
                <a:gd name="T31" fmla="*/ 0 h 1275"/>
                <a:gd name="T32" fmla="*/ 79 w 1529"/>
                <a:gd name="T33" fmla="*/ 0 h 1275"/>
                <a:gd name="T34" fmla="*/ 79 w 1529"/>
                <a:gd name="T35" fmla="*/ 4 h 1275"/>
                <a:gd name="T36" fmla="*/ 79 w 1529"/>
                <a:gd name="T37" fmla="*/ 8 h 1275"/>
                <a:gd name="T38" fmla="*/ 79 w 1529"/>
                <a:gd name="T39" fmla="*/ 12 h 1275"/>
                <a:gd name="T40" fmla="*/ 79 w 1529"/>
                <a:gd name="T41" fmla="*/ 16 h 1275"/>
                <a:gd name="T42" fmla="*/ 79 w 1529"/>
                <a:gd name="T43" fmla="*/ 20 h 1275"/>
                <a:gd name="T44" fmla="*/ 79 w 1529"/>
                <a:gd name="T45" fmla="*/ 24 h 1275"/>
                <a:gd name="T46" fmla="*/ 79 w 1529"/>
                <a:gd name="T47" fmla="*/ 28 h 1275"/>
                <a:gd name="T48" fmla="*/ 79 w 1529"/>
                <a:gd name="T49" fmla="*/ 32 h 1275"/>
                <a:gd name="T50" fmla="*/ 79 w 1529"/>
                <a:gd name="T51" fmla="*/ 35 h 1275"/>
                <a:gd name="T52" fmla="*/ 79 w 1529"/>
                <a:gd name="T53" fmla="*/ 39 h 1275"/>
                <a:gd name="T54" fmla="*/ 79 w 1529"/>
                <a:gd name="T55" fmla="*/ 43 h 1275"/>
                <a:gd name="T56" fmla="*/ 79 w 1529"/>
                <a:gd name="T57" fmla="*/ 47 h 1275"/>
                <a:gd name="T58" fmla="*/ 79 w 1529"/>
                <a:gd name="T59" fmla="*/ 51 h 1275"/>
                <a:gd name="T60" fmla="*/ 79 w 1529"/>
                <a:gd name="T61" fmla="*/ 55 h 1275"/>
                <a:gd name="T62" fmla="*/ 79 w 1529"/>
                <a:gd name="T63" fmla="*/ 59 h 1275"/>
                <a:gd name="T64" fmla="*/ 79 w 1529"/>
                <a:gd name="T65" fmla="*/ 63 h 1275"/>
                <a:gd name="T66" fmla="*/ 75 w 1529"/>
                <a:gd name="T67" fmla="*/ 63 h 1275"/>
                <a:gd name="T68" fmla="*/ 71 w 1529"/>
                <a:gd name="T69" fmla="*/ 63 h 1275"/>
                <a:gd name="T70" fmla="*/ 67 w 1529"/>
                <a:gd name="T71" fmla="*/ 63 h 1275"/>
                <a:gd name="T72" fmla="*/ 64 w 1529"/>
                <a:gd name="T73" fmla="*/ 63 h 1275"/>
                <a:gd name="T74" fmla="*/ 60 w 1529"/>
                <a:gd name="T75" fmla="*/ 63 h 1275"/>
                <a:gd name="T76" fmla="*/ 56 w 1529"/>
                <a:gd name="T77" fmla="*/ 63 h 1275"/>
                <a:gd name="T78" fmla="*/ 52 w 1529"/>
                <a:gd name="T79" fmla="*/ 63 h 1275"/>
                <a:gd name="T80" fmla="*/ 48 w 1529"/>
                <a:gd name="T81" fmla="*/ 63 h 1275"/>
                <a:gd name="T82" fmla="*/ 44 w 1529"/>
                <a:gd name="T83" fmla="*/ 63 h 1275"/>
                <a:gd name="T84" fmla="*/ 40 w 1529"/>
                <a:gd name="T85" fmla="*/ 63 h 1275"/>
                <a:gd name="T86" fmla="*/ 37 w 1529"/>
                <a:gd name="T87" fmla="*/ 63 h 1275"/>
                <a:gd name="T88" fmla="*/ 33 w 1529"/>
                <a:gd name="T89" fmla="*/ 63 h 1275"/>
                <a:gd name="T90" fmla="*/ 29 w 1529"/>
                <a:gd name="T91" fmla="*/ 63 h 1275"/>
                <a:gd name="T92" fmla="*/ 25 w 1529"/>
                <a:gd name="T93" fmla="*/ 63 h 1275"/>
                <a:gd name="T94" fmla="*/ 21 w 1529"/>
                <a:gd name="T95" fmla="*/ 63 h 1275"/>
                <a:gd name="T96" fmla="*/ 17 w 1529"/>
                <a:gd name="T97" fmla="*/ 63 h 1275"/>
                <a:gd name="T98" fmla="*/ 17 w 1529"/>
                <a:gd name="T99" fmla="*/ 57 h 1275"/>
                <a:gd name="T100" fmla="*/ 17 w 1529"/>
                <a:gd name="T101" fmla="*/ 51 h 1275"/>
                <a:gd name="T102" fmla="*/ 17 w 1529"/>
                <a:gd name="T103" fmla="*/ 46 h 1275"/>
                <a:gd name="T104" fmla="*/ 17 w 1529"/>
                <a:gd name="T105" fmla="*/ 40 h 1275"/>
                <a:gd name="T106" fmla="*/ 17 w 1529"/>
                <a:gd name="T107" fmla="*/ 35 h 1275"/>
                <a:gd name="T108" fmla="*/ 17 w 1529"/>
                <a:gd name="T109" fmla="*/ 29 h 1275"/>
                <a:gd name="T110" fmla="*/ 17 w 1529"/>
                <a:gd name="T111" fmla="*/ 23 h 1275"/>
                <a:gd name="T112" fmla="*/ 17 w 1529"/>
                <a:gd name="T113" fmla="*/ 18 h 1275"/>
                <a:gd name="T114" fmla="*/ 61 w 1529"/>
                <a:gd name="T115" fmla="*/ 18 h 1275"/>
                <a:gd name="T116" fmla="*/ 61 w 1529"/>
                <a:gd name="T117" fmla="*/ 45 h 1275"/>
                <a:gd name="T118" fmla="*/ 35 w 1529"/>
                <a:gd name="T119" fmla="*/ 45 h 1275"/>
                <a:gd name="T120" fmla="*/ 35 w 1529"/>
                <a:gd name="T121" fmla="*/ 36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61 w 2467"/>
                <a:gd name="T1" fmla="*/ 5 h 262"/>
                <a:gd name="T2" fmla="*/ 59 w 2467"/>
                <a:gd name="T3" fmla="*/ 3 h 262"/>
                <a:gd name="T4" fmla="*/ 61 w 2467"/>
                <a:gd name="T5" fmla="*/ 13 h 262"/>
                <a:gd name="T6" fmla="*/ 46 w 2467"/>
                <a:gd name="T7" fmla="*/ 13 h 262"/>
                <a:gd name="T8" fmla="*/ 41 w 2467"/>
                <a:gd name="T9" fmla="*/ 10 h 262"/>
                <a:gd name="T10" fmla="*/ 42 w 2467"/>
                <a:gd name="T11" fmla="*/ 10 h 262"/>
                <a:gd name="T12" fmla="*/ 39 w 2467"/>
                <a:gd name="T13" fmla="*/ 4 h 262"/>
                <a:gd name="T14" fmla="*/ 43 w 2467"/>
                <a:gd name="T15" fmla="*/ 5 h 262"/>
                <a:gd name="T16" fmla="*/ 43 w 2467"/>
                <a:gd name="T17" fmla="*/ 7 h 262"/>
                <a:gd name="T18" fmla="*/ 42 w 2467"/>
                <a:gd name="T19" fmla="*/ 13 h 262"/>
                <a:gd name="T20" fmla="*/ 33 w 2467"/>
                <a:gd name="T21" fmla="*/ 1 h 262"/>
                <a:gd name="T22" fmla="*/ 35 w 2467"/>
                <a:gd name="T23" fmla="*/ 11 h 262"/>
                <a:gd name="T24" fmla="*/ 31 w 2467"/>
                <a:gd name="T25" fmla="*/ 5 h 262"/>
                <a:gd name="T26" fmla="*/ 37 w 2467"/>
                <a:gd name="T27" fmla="*/ 4 h 262"/>
                <a:gd name="T28" fmla="*/ 33 w 2467"/>
                <a:gd name="T29" fmla="*/ 6 h 262"/>
                <a:gd name="T30" fmla="*/ 37 w 2467"/>
                <a:gd name="T31" fmla="*/ 12 h 262"/>
                <a:gd name="T32" fmla="*/ 28 w 2467"/>
                <a:gd name="T33" fmla="*/ 3 h 262"/>
                <a:gd name="T34" fmla="*/ 24 w 2467"/>
                <a:gd name="T35" fmla="*/ 14 h 262"/>
                <a:gd name="T36" fmla="*/ 21 w 2467"/>
                <a:gd name="T37" fmla="*/ 13 h 262"/>
                <a:gd name="T38" fmla="*/ 1 w 2467"/>
                <a:gd name="T39" fmla="*/ 11 h 262"/>
                <a:gd name="T40" fmla="*/ 5 w 2467"/>
                <a:gd name="T41" fmla="*/ 6 h 262"/>
                <a:gd name="T42" fmla="*/ 1 w 2467"/>
                <a:gd name="T43" fmla="*/ 5 h 262"/>
                <a:gd name="T44" fmla="*/ 7 w 2467"/>
                <a:gd name="T45" fmla="*/ 4 h 262"/>
                <a:gd name="T46" fmla="*/ 3 w 2467"/>
                <a:gd name="T47" fmla="*/ 10 h 262"/>
                <a:gd name="T48" fmla="*/ 5 w 2467"/>
                <a:gd name="T49" fmla="*/ 8 h 262"/>
                <a:gd name="T50" fmla="*/ 147 w 2467"/>
                <a:gd name="T51" fmla="*/ 11 h 262"/>
                <a:gd name="T52" fmla="*/ 152 w 2467"/>
                <a:gd name="T53" fmla="*/ 5 h 262"/>
                <a:gd name="T54" fmla="*/ 147 w 2467"/>
                <a:gd name="T55" fmla="*/ 5 h 262"/>
                <a:gd name="T56" fmla="*/ 154 w 2467"/>
                <a:gd name="T57" fmla="*/ 5 h 262"/>
                <a:gd name="T58" fmla="*/ 150 w 2467"/>
                <a:gd name="T59" fmla="*/ 10 h 262"/>
                <a:gd name="T60" fmla="*/ 143 w 2467"/>
                <a:gd name="T61" fmla="*/ 13 h 262"/>
                <a:gd name="T62" fmla="*/ 139 w 2467"/>
                <a:gd name="T63" fmla="*/ 11 h 262"/>
                <a:gd name="T64" fmla="*/ 135 w 2467"/>
                <a:gd name="T65" fmla="*/ 4 h 262"/>
                <a:gd name="T66" fmla="*/ 141 w 2467"/>
                <a:gd name="T67" fmla="*/ 11 h 262"/>
                <a:gd name="T68" fmla="*/ 126 w 2467"/>
                <a:gd name="T69" fmla="*/ 1 h 262"/>
                <a:gd name="T70" fmla="*/ 120 w 2467"/>
                <a:gd name="T71" fmla="*/ 2 h 262"/>
                <a:gd name="T72" fmla="*/ 122 w 2467"/>
                <a:gd name="T73" fmla="*/ 11 h 262"/>
                <a:gd name="T74" fmla="*/ 118 w 2467"/>
                <a:gd name="T75" fmla="*/ 6 h 262"/>
                <a:gd name="T76" fmla="*/ 124 w 2467"/>
                <a:gd name="T77" fmla="*/ 4 h 262"/>
                <a:gd name="T78" fmla="*/ 120 w 2467"/>
                <a:gd name="T79" fmla="*/ 5 h 262"/>
                <a:gd name="T80" fmla="*/ 124 w 2467"/>
                <a:gd name="T81" fmla="*/ 12 h 262"/>
                <a:gd name="T82" fmla="*/ 118 w 2467"/>
                <a:gd name="T83" fmla="*/ 10 h 262"/>
                <a:gd name="T84" fmla="*/ 105 w 2467"/>
                <a:gd name="T85" fmla="*/ 13 h 262"/>
                <a:gd name="T86" fmla="*/ 108 w 2467"/>
                <a:gd name="T87" fmla="*/ 7 h 262"/>
                <a:gd name="T88" fmla="*/ 107 w 2467"/>
                <a:gd name="T89" fmla="*/ 6 h 262"/>
                <a:gd name="T90" fmla="*/ 110 w 2467"/>
                <a:gd name="T91" fmla="*/ 3 h 262"/>
                <a:gd name="T92" fmla="*/ 108 w 2467"/>
                <a:gd name="T93" fmla="*/ 9 h 262"/>
                <a:gd name="T94" fmla="*/ 108 w 2467"/>
                <a:gd name="T95" fmla="*/ 11 h 262"/>
                <a:gd name="T96" fmla="*/ 101 w 2467"/>
                <a:gd name="T97" fmla="*/ 3 h 262"/>
                <a:gd name="T98" fmla="*/ 99 w 2467"/>
                <a:gd name="T99" fmla="*/ 5 h 262"/>
                <a:gd name="T100" fmla="*/ 94 w 2467"/>
                <a:gd name="T101" fmla="*/ 3 h 262"/>
                <a:gd name="T102" fmla="*/ 84 w 2467"/>
                <a:gd name="T103" fmla="*/ 10 h 262"/>
                <a:gd name="T104" fmla="*/ 86 w 2467"/>
                <a:gd name="T105" fmla="*/ 5 h 262"/>
                <a:gd name="T106" fmla="*/ 86 w 2467"/>
                <a:gd name="T107" fmla="*/ 3 h 262"/>
                <a:gd name="T108" fmla="*/ 85 w 2467"/>
                <a:gd name="T109" fmla="*/ 13 h 262"/>
                <a:gd name="T110" fmla="*/ 77 w 2467"/>
                <a:gd name="T111" fmla="*/ 11 h 262"/>
                <a:gd name="T112" fmla="*/ 76 w 2467"/>
                <a:gd name="T113" fmla="*/ 5 h 262"/>
                <a:gd name="T114" fmla="*/ 79 w 2467"/>
                <a:gd name="T115" fmla="*/ 3 h 262"/>
                <a:gd name="T116" fmla="*/ 78 w 2467"/>
                <a:gd name="T117" fmla="*/ 13 h 262"/>
                <a:gd name="T118" fmla="*/ 68 w 2467"/>
                <a:gd name="T119" fmla="*/ 13 h 262"/>
                <a:gd name="T120" fmla="*/ 66 w 2467"/>
                <a:gd name="T121" fmla="*/ 4 h 262"/>
                <a:gd name="T122" fmla="*/ 68 w 2467"/>
                <a:gd name="T123" fmla="*/ 10 h 262"/>
                <a:gd name="T124" fmla="*/ 69 w 2467"/>
                <a:gd name="T125" fmla="*/ 6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2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123 w 2131"/>
                <a:gd name="T1" fmla="*/ 3 h 263"/>
                <a:gd name="T2" fmla="*/ 126 w 2131"/>
                <a:gd name="T3" fmla="*/ 4 h 263"/>
                <a:gd name="T4" fmla="*/ 123 w 2131"/>
                <a:gd name="T5" fmla="*/ 5 h 263"/>
                <a:gd name="T6" fmla="*/ 115 w 2131"/>
                <a:gd name="T7" fmla="*/ 13 h 263"/>
                <a:gd name="T8" fmla="*/ 111 w 2131"/>
                <a:gd name="T9" fmla="*/ 10 h 263"/>
                <a:gd name="T10" fmla="*/ 116 w 2131"/>
                <a:gd name="T11" fmla="*/ 6 h 263"/>
                <a:gd name="T12" fmla="*/ 114 w 2131"/>
                <a:gd name="T13" fmla="*/ 6 h 263"/>
                <a:gd name="T14" fmla="*/ 115 w 2131"/>
                <a:gd name="T15" fmla="*/ 3 h 263"/>
                <a:gd name="T16" fmla="*/ 119 w 2131"/>
                <a:gd name="T17" fmla="*/ 12 h 263"/>
                <a:gd name="T18" fmla="*/ 114 w 2131"/>
                <a:gd name="T19" fmla="*/ 11 h 263"/>
                <a:gd name="T20" fmla="*/ 116 w 2131"/>
                <a:gd name="T21" fmla="*/ 8 h 263"/>
                <a:gd name="T22" fmla="*/ 103 w 2131"/>
                <a:gd name="T23" fmla="*/ 13 h 263"/>
                <a:gd name="T24" fmla="*/ 93 w 2131"/>
                <a:gd name="T25" fmla="*/ 3 h 263"/>
                <a:gd name="T26" fmla="*/ 96 w 2131"/>
                <a:gd name="T27" fmla="*/ 4 h 263"/>
                <a:gd name="T28" fmla="*/ 93 w 2131"/>
                <a:gd name="T29" fmla="*/ 5 h 263"/>
                <a:gd name="T30" fmla="*/ 84 w 2131"/>
                <a:gd name="T31" fmla="*/ 13 h 263"/>
                <a:gd name="T32" fmla="*/ 82 w 2131"/>
                <a:gd name="T33" fmla="*/ 4 h 263"/>
                <a:gd name="T34" fmla="*/ 86 w 2131"/>
                <a:gd name="T35" fmla="*/ 13 h 263"/>
                <a:gd name="T36" fmla="*/ 86 w 2131"/>
                <a:gd name="T37" fmla="*/ 11 h 263"/>
                <a:gd name="T38" fmla="*/ 85 w 2131"/>
                <a:gd name="T39" fmla="*/ 5 h 263"/>
                <a:gd name="T40" fmla="*/ 77 w 2131"/>
                <a:gd name="T41" fmla="*/ 11 h 263"/>
                <a:gd name="T42" fmla="*/ 76 w 2131"/>
                <a:gd name="T43" fmla="*/ 6 h 263"/>
                <a:gd name="T44" fmla="*/ 78 w 2131"/>
                <a:gd name="T45" fmla="*/ 3 h 263"/>
                <a:gd name="T46" fmla="*/ 78 w 2131"/>
                <a:gd name="T47" fmla="*/ 13 h 263"/>
                <a:gd name="T48" fmla="*/ 67 w 2131"/>
                <a:gd name="T49" fmla="*/ 10 h 263"/>
                <a:gd name="T50" fmla="*/ 69 w 2131"/>
                <a:gd name="T51" fmla="*/ 6 h 263"/>
                <a:gd name="T52" fmla="*/ 65 w 2131"/>
                <a:gd name="T53" fmla="*/ 3 h 263"/>
                <a:gd name="T54" fmla="*/ 71 w 2131"/>
                <a:gd name="T55" fmla="*/ 3 h 263"/>
                <a:gd name="T56" fmla="*/ 70 w 2131"/>
                <a:gd name="T57" fmla="*/ 13 h 263"/>
                <a:gd name="T58" fmla="*/ 54 w 2131"/>
                <a:gd name="T59" fmla="*/ 13 h 263"/>
                <a:gd name="T60" fmla="*/ 50 w 2131"/>
                <a:gd name="T61" fmla="*/ 10 h 263"/>
                <a:gd name="T62" fmla="*/ 55 w 2131"/>
                <a:gd name="T63" fmla="*/ 6 h 263"/>
                <a:gd name="T64" fmla="*/ 53 w 2131"/>
                <a:gd name="T65" fmla="*/ 6 h 263"/>
                <a:gd name="T66" fmla="*/ 54 w 2131"/>
                <a:gd name="T67" fmla="*/ 3 h 263"/>
                <a:gd name="T68" fmla="*/ 58 w 2131"/>
                <a:gd name="T69" fmla="*/ 12 h 263"/>
                <a:gd name="T70" fmla="*/ 53 w 2131"/>
                <a:gd name="T71" fmla="*/ 11 h 263"/>
                <a:gd name="T72" fmla="*/ 55 w 2131"/>
                <a:gd name="T73" fmla="*/ 8 h 263"/>
                <a:gd name="T74" fmla="*/ 41 w 2131"/>
                <a:gd name="T75" fmla="*/ 10 h 263"/>
                <a:gd name="T76" fmla="*/ 39 w 2131"/>
                <a:gd name="T77" fmla="*/ 6 h 263"/>
                <a:gd name="T78" fmla="*/ 41 w 2131"/>
                <a:gd name="T79" fmla="*/ 3 h 263"/>
                <a:gd name="T80" fmla="*/ 43 w 2131"/>
                <a:gd name="T81" fmla="*/ 12 h 263"/>
                <a:gd name="T82" fmla="*/ 39 w 2131"/>
                <a:gd name="T83" fmla="*/ 13 h 263"/>
                <a:gd name="T84" fmla="*/ 31 w 2131"/>
                <a:gd name="T85" fmla="*/ 5 h 263"/>
                <a:gd name="T86" fmla="*/ 32 w 2131"/>
                <a:gd name="T87" fmla="*/ 11 h 263"/>
                <a:gd name="T88" fmla="*/ 34 w 2131"/>
                <a:gd name="T89" fmla="*/ 13 h 263"/>
                <a:gd name="T90" fmla="*/ 28 w 2131"/>
                <a:gd name="T91" fmla="*/ 10 h 263"/>
                <a:gd name="T92" fmla="*/ 33 w 2131"/>
                <a:gd name="T93" fmla="*/ 3 h 263"/>
                <a:gd name="T94" fmla="*/ 23 w 2131"/>
                <a:gd name="T95" fmla="*/ 2 h 263"/>
                <a:gd name="T96" fmla="*/ 27 w 2131"/>
                <a:gd name="T97" fmla="*/ 13 h 263"/>
                <a:gd name="T98" fmla="*/ 14 w 2131"/>
                <a:gd name="T99" fmla="*/ 13 h 263"/>
                <a:gd name="T100" fmla="*/ 17 w 2131"/>
                <a:gd name="T101" fmla="*/ 11 h 263"/>
                <a:gd name="T102" fmla="*/ 9 w 2131"/>
                <a:gd name="T103" fmla="*/ 13 h 263"/>
                <a:gd name="T104" fmla="*/ 5 w 2131"/>
                <a:gd name="T105" fmla="*/ 11 h 263"/>
                <a:gd name="T106" fmla="*/ 1 w 2131"/>
                <a:gd name="T107" fmla="*/ 7 h 263"/>
                <a:gd name="T108" fmla="*/ 3 w 2131"/>
                <a:gd name="T109" fmla="*/ 3 h 263"/>
                <a:gd name="T110" fmla="*/ 5 w 2131"/>
                <a:gd name="T111" fmla="*/ 6 h 263"/>
                <a:gd name="T112" fmla="*/ 3 w 2131"/>
                <a:gd name="T113" fmla="*/ 6 h 263"/>
                <a:gd name="T114" fmla="*/ 7 w 2131"/>
                <a:gd name="T115" fmla="*/ 12 h 263"/>
                <a:gd name="T116" fmla="*/ 1 w 2131"/>
                <a:gd name="T117" fmla="*/ 11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3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60 w 2582"/>
                <a:gd name="T1" fmla="*/ 15 h 254"/>
                <a:gd name="T2" fmla="*/ 151 w 2582"/>
                <a:gd name="T3" fmla="*/ 14 h 254"/>
                <a:gd name="T4" fmla="*/ 154 w 2582"/>
                <a:gd name="T5" fmla="*/ 4 h 254"/>
                <a:gd name="T6" fmla="*/ 142 w 2582"/>
                <a:gd name="T7" fmla="*/ 13 h 254"/>
                <a:gd name="T8" fmla="*/ 146 w 2582"/>
                <a:gd name="T9" fmla="*/ 5 h 254"/>
                <a:gd name="T10" fmla="*/ 145 w 2582"/>
                <a:gd name="T11" fmla="*/ 12 h 254"/>
                <a:gd name="T12" fmla="*/ 144 w 2582"/>
                <a:gd name="T13" fmla="*/ 7 h 254"/>
                <a:gd name="T14" fmla="*/ 137 w 2582"/>
                <a:gd name="T15" fmla="*/ 6 h 254"/>
                <a:gd name="T16" fmla="*/ 137 w 2582"/>
                <a:gd name="T17" fmla="*/ 4 h 254"/>
                <a:gd name="T18" fmla="*/ 137 w 2582"/>
                <a:gd name="T19" fmla="*/ 14 h 254"/>
                <a:gd name="T20" fmla="*/ 130 w 2582"/>
                <a:gd name="T21" fmla="*/ 4 h 254"/>
                <a:gd name="T22" fmla="*/ 126 w 2582"/>
                <a:gd name="T23" fmla="*/ 7 h 254"/>
                <a:gd name="T24" fmla="*/ 118 w 2582"/>
                <a:gd name="T25" fmla="*/ 14 h 254"/>
                <a:gd name="T26" fmla="*/ 119 w 2582"/>
                <a:gd name="T27" fmla="*/ 4 h 254"/>
                <a:gd name="T28" fmla="*/ 119 w 2582"/>
                <a:gd name="T29" fmla="*/ 6 h 254"/>
                <a:gd name="T30" fmla="*/ 119 w 2582"/>
                <a:gd name="T31" fmla="*/ 12 h 254"/>
                <a:gd name="T32" fmla="*/ 111 w 2582"/>
                <a:gd name="T33" fmla="*/ 12 h 254"/>
                <a:gd name="T34" fmla="*/ 110 w 2582"/>
                <a:gd name="T35" fmla="*/ 7 h 254"/>
                <a:gd name="T36" fmla="*/ 113 w 2582"/>
                <a:gd name="T37" fmla="*/ 5 h 254"/>
                <a:gd name="T38" fmla="*/ 110 w 2582"/>
                <a:gd name="T39" fmla="*/ 14 h 254"/>
                <a:gd name="T40" fmla="*/ 102 w 2582"/>
                <a:gd name="T41" fmla="*/ 12 h 254"/>
                <a:gd name="T42" fmla="*/ 99 w 2582"/>
                <a:gd name="T43" fmla="*/ 5 h 254"/>
                <a:gd name="T44" fmla="*/ 105 w 2582"/>
                <a:gd name="T45" fmla="*/ 13 h 254"/>
                <a:gd name="T46" fmla="*/ 88 w 2582"/>
                <a:gd name="T47" fmla="*/ 14 h 254"/>
                <a:gd name="T48" fmla="*/ 84 w 2582"/>
                <a:gd name="T49" fmla="*/ 9 h 254"/>
                <a:gd name="T50" fmla="*/ 88 w 2582"/>
                <a:gd name="T51" fmla="*/ 6 h 254"/>
                <a:gd name="T52" fmla="*/ 87 w 2582"/>
                <a:gd name="T53" fmla="*/ 4 h 254"/>
                <a:gd name="T54" fmla="*/ 89 w 2582"/>
                <a:gd name="T55" fmla="*/ 14 h 254"/>
                <a:gd name="T56" fmla="*/ 88 w 2582"/>
                <a:gd name="T57" fmla="*/ 12 h 254"/>
                <a:gd name="T58" fmla="*/ 75 w 2582"/>
                <a:gd name="T59" fmla="*/ 12 h 254"/>
                <a:gd name="T60" fmla="*/ 75 w 2582"/>
                <a:gd name="T61" fmla="*/ 7 h 254"/>
                <a:gd name="T62" fmla="*/ 79 w 2582"/>
                <a:gd name="T63" fmla="*/ 6 h 254"/>
                <a:gd name="T64" fmla="*/ 72 w 2582"/>
                <a:gd name="T65" fmla="*/ 12 h 254"/>
                <a:gd name="T66" fmla="*/ 62 w 2582"/>
                <a:gd name="T67" fmla="*/ 1 h 254"/>
                <a:gd name="T68" fmla="*/ 59 w 2582"/>
                <a:gd name="T69" fmla="*/ 12 h 254"/>
                <a:gd name="T70" fmla="*/ 55 w 2582"/>
                <a:gd name="T71" fmla="*/ 7 h 254"/>
                <a:gd name="T72" fmla="*/ 61 w 2582"/>
                <a:gd name="T73" fmla="*/ 5 h 254"/>
                <a:gd name="T74" fmla="*/ 57 w 2582"/>
                <a:gd name="T75" fmla="*/ 7 h 254"/>
                <a:gd name="T76" fmla="*/ 60 w 2582"/>
                <a:gd name="T77" fmla="*/ 14 h 254"/>
                <a:gd name="T78" fmla="*/ 45 w 2582"/>
                <a:gd name="T79" fmla="*/ 14 h 254"/>
                <a:gd name="T80" fmla="*/ 42 w 2582"/>
                <a:gd name="T81" fmla="*/ 4 h 254"/>
                <a:gd name="T82" fmla="*/ 40 w 2582"/>
                <a:gd name="T83" fmla="*/ 7 h 254"/>
                <a:gd name="T84" fmla="*/ 28 w 2582"/>
                <a:gd name="T85" fmla="*/ 13 h 254"/>
                <a:gd name="T86" fmla="*/ 33 w 2582"/>
                <a:gd name="T87" fmla="*/ 5 h 254"/>
                <a:gd name="T88" fmla="*/ 33 w 2582"/>
                <a:gd name="T89" fmla="*/ 11 h 254"/>
                <a:gd name="T90" fmla="*/ 31 w 2582"/>
                <a:gd name="T91" fmla="*/ 7 h 254"/>
                <a:gd name="T92" fmla="*/ 22 w 2582"/>
                <a:gd name="T93" fmla="*/ 7 h 254"/>
                <a:gd name="T94" fmla="*/ 27 w 2582"/>
                <a:gd name="T95" fmla="*/ 12 h 254"/>
                <a:gd name="T96" fmla="*/ 20 w 2582"/>
                <a:gd name="T97" fmla="*/ 11 h 254"/>
                <a:gd name="T98" fmla="*/ 26 w 2582"/>
                <a:gd name="T99" fmla="*/ 5 h 254"/>
                <a:gd name="T100" fmla="*/ 18 w 2582"/>
                <a:gd name="T101" fmla="*/ 5 h 254"/>
                <a:gd name="T102" fmla="*/ 18 w 2582"/>
                <a:gd name="T103" fmla="*/ 8 h 254"/>
                <a:gd name="T104" fmla="*/ 12 w 2582"/>
                <a:gd name="T105" fmla="*/ 12 h 254"/>
                <a:gd name="T106" fmla="*/ 10 w 2582"/>
                <a:gd name="T107" fmla="*/ 6 h 254"/>
                <a:gd name="T108" fmla="*/ 5 w 2582"/>
                <a:gd name="T109" fmla="*/ 12 h 254"/>
                <a:gd name="T110" fmla="*/ 1 w 2582"/>
                <a:gd name="T111" fmla="*/ 6 h 254"/>
                <a:gd name="T112" fmla="*/ 6 w 2582"/>
                <a:gd name="T113" fmla="*/ 2 h 254"/>
                <a:gd name="T114" fmla="*/ 5 w 2582"/>
                <a:gd name="T115" fmla="*/ 3 h 254"/>
                <a:gd name="T116" fmla="*/ 6 w 2582"/>
                <a:gd name="T117" fmla="*/ 8 h 254"/>
                <a:gd name="T118" fmla="*/ 5 w 2582"/>
                <a:gd name="T119" fmla="*/ 14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4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5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6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2 w 4312"/>
                <a:gd name="T1" fmla="*/ 5 h 228"/>
                <a:gd name="T2" fmla="*/ 19 w 4312"/>
                <a:gd name="T3" fmla="*/ 9 h 228"/>
                <a:gd name="T4" fmla="*/ 18 w 4312"/>
                <a:gd name="T5" fmla="*/ 5 h 228"/>
                <a:gd name="T6" fmla="*/ 17 w 4312"/>
                <a:gd name="T7" fmla="*/ 3 h 228"/>
                <a:gd name="T8" fmla="*/ 28 w 4312"/>
                <a:gd name="T9" fmla="*/ 10 h 228"/>
                <a:gd name="T10" fmla="*/ 28 w 4312"/>
                <a:gd name="T11" fmla="*/ 6 h 228"/>
                <a:gd name="T12" fmla="*/ 26 w 4312"/>
                <a:gd name="T13" fmla="*/ 11 h 228"/>
                <a:gd name="T14" fmla="*/ 41 w 4312"/>
                <a:gd name="T15" fmla="*/ 4 h 228"/>
                <a:gd name="T16" fmla="*/ 40 w 4312"/>
                <a:gd name="T17" fmla="*/ 10 h 228"/>
                <a:gd name="T18" fmla="*/ 48 w 4312"/>
                <a:gd name="T19" fmla="*/ 6 h 228"/>
                <a:gd name="T20" fmla="*/ 47 w 4312"/>
                <a:gd name="T21" fmla="*/ 4 h 228"/>
                <a:gd name="T22" fmla="*/ 61 w 4312"/>
                <a:gd name="T23" fmla="*/ 5 h 228"/>
                <a:gd name="T24" fmla="*/ 60 w 4312"/>
                <a:gd name="T25" fmla="*/ 10 h 228"/>
                <a:gd name="T26" fmla="*/ 67 w 4312"/>
                <a:gd name="T27" fmla="*/ 7 h 228"/>
                <a:gd name="T28" fmla="*/ 69 w 4312"/>
                <a:gd name="T29" fmla="*/ 5 h 228"/>
                <a:gd name="T30" fmla="*/ 73 w 4312"/>
                <a:gd name="T31" fmla="*/ 8 h 228"/>
                <a:gd name="T32" fmla="*/ 78 w 4312"/>
                <a:gd name="T33" fmla="*/ 11 h 228"/>
                <a:gd name="T34" fmla="*/ 82 w 4312"/>
                <a:gd name="T35" fmla="*/ 11 h 228"/>
                <a:gd name="T36" fmla="*/ 81 w 4312"/>
                <a:gd name="T37" fmla="*/ 7 h 228"/>
                <a:gd name="T38" fmla="*/ 97 w 4312"/>
                <a:gd name="T39" fmla="*/ 7 h 228"/>
                <a:gd name="T40" fmla="*/ 95 w 4312"/>
                <a:gd name="T41" fmla="*/ 9 h 228"/>
                <a:gd name="T42" fmla="*/ 96 w 4312"/>
                <a:gd name="T43" fmla="*/ 4 h 228"/>
                <a:gd name="T44" fmla="*/ 98 w 4312"/>
                <a:gd name="T45" fmla="*/ 5 h 228"/>
                <a:gd name="T46" fmla="*/ 100 w 4312"/>
                <a:gd name="T47" fmla="*/ 11 h 228"/>
                <a:gd name="T48" fmla="*/ 101 w 4312"/>
                <a:gd name="T49" fmla="*/ 6 h 228"/>
                <a:gd name="T50" fmla="*/ 103 w 4312"/>
                <a:gd name="T51" fmla="*/ 2 h 228"/>
                <a:gd name="T52" fmla="*/ 112 w 4312"/>
                <a:gd name="T53" fmla="*/ 10 h 228"/>
                <a:gd name="T54" fmla="*/ 132 w 4312"/>
                <a:gd name="T55" fmla="*/ 7 h 228"/>
                <a:gd name="T56" fmla="*/ 130 w 4312"/>
                <a:gd name="T57" fmla="*/ 9 h 228"/>
                <a:gd name="T58" fmla="*/ 131 w 4312"/>
                <a:gd name="T59" fmla="*/ 4 h 228"/>
                <a:gd name="T60" fmla="*/ 133 w 4312"/>
                <a:gd name="T61" fmla="*/ 5 h 228"/>
                <a:gd name="T62" fmla="*/ 138 w 4312"/>
                <a:gd name="T63" fmla="*/ 7 h 228"/>
                <a:gd name="T64" fmla="*/ 143 w 4312"/>
                <a:gd name="T65" fmla="*/ 10 h 228"/>
                <a:gd name="T66" fmla="*/ 144 w 4312"/>
                <a:gd name="T67" fmla="*/ 12 h 228"/>
                <a:gd name="T68" fmla="*/ 154 w 4312"/>
                <a:gd name="T69" fmla="*/ 9 h 228"/>
                <a:gd name="T70" fmla="*/ 157 w 4312"/>
                <a:gd name="T71" fmla="*/ 11 h 228"/>
                <a:gd name="T72" fmla="*/ 162 w 4312"/>
                <a:gd name="T73" fmla="*/ 8 h 228"/>
                <a:gd name="T74" fmla="*/ 173 w 4312"/>
                <a:gd name="T75" fmla="*/ 2 h 228"/>
                <a:gd name="T76" fmla="*/ 173 w 4312"/>
                <a:gd name="T77" fmla="*/ 10 h 228"/>
                <a:gd name="T78" fmla="*/ 183 w 4312"/>
                <a:gd name="T79" fmla="*/ 9 h 228"/>
                <a:gd name="T80" fmla="*/ 183 w 4312"/>
                <a:gd name="T81" fmla="*/ 5 h 228"/>
                <a:gd name="T82" fmla="*/ 188 w 4312"/>
                <a:gd name="T83" fmla="*/ 10 h 228"/>
                <a:gd name="T84" fmla="*/ 188 w 4312"/>
                <a:gd name="T85" fmla="*/ 7 h 228"/>
                <a:gd name="T86" fmla="*/ 186 w 4312"/>
                <a:gd name="T87" fmla="*/ 12 h 228"/>
                <a:gd name="T88" fmla="*/ 201 w 4312"/>
                <a:gd name="T89" fmla="*/ 10 h 228"/>
                <a:gd name="T90" fmla="*/ 200 w 4312"/>
                <a:gd name="T91" fmla="*/ 4 h 228"/>
                <a:gd name="T92" fmla="*/ 202 w 4312"/>
                <a:gd name="T93" fmla="*/ 2 h 228"/>
                <a:gd name="T94" fmla="*/ 214 w 4312"/>
                <a:gd name="T95" fmla="*/ 11 h 228"/>
                <a:gd name="T96" fmla="*/ 213 w 4312"/>
                <a:gd name="T97" fmla="*/ 5 h 228"/>
                <a:gd name="T98" fmla="*/ 219 w 4312"/>
                <a:gd name="T99" fmla="*/ 10 h 228"/>
                <a:gd name="T100" fmla="*/ 225 w 4312"/>
                <a:gd name="T101" fmla="*/ 7 h 228"/>
                <a:gd name="T102" fmla="*/ 226 w 4312"/>
                <a:gd name="T103" fmla="*/ 2 h 228"/>
                <a:gd name="T104" fmla="*/ 231 w 4312"/>
                <a:gd name="T105" fmla="*/ 11 h 228"/>
                <a:gd name="T106" fmla="*/ 233 w 4312"/>
                <a:gd name="T107" fmla="*/ 6 h 228"/>
                <a:gd name="T108" fmla="*/ 237 w 4312"/>
                <a:gd name="T109" fmla="*/ 14 h 228"/>
                <a:gd name="T110" fmla="*/ 245 w 4312"/>
                <a:gd name="T111" fmla="*/ 6 h 228"/>
                <a:gd name="T112" fmla="*/ 244 w 4312"/>
                <a:gd name="T113" fmla="*/ 10 h 228"/>
                <a:gd name="T114" fmla="*/ 263 w 4312"/>
                <a:gd name="T115" fmla="*/ 9 h 228"/>
                <a:gd name="T116" fmla="*/ 262 w 4312"/>
                <a:gd name="T117" fmla="*/ 5 h 228"/>
                <a:gd name="T118" fmla="*/ 267 w 4312"/>
                <a:gd name="T119" fmla="*/ 10 h 228"/>
                <a:gd name="T120" fmla="*/ 265 w 4312"/>
                <a:gd name="T121" fmla="*/ 6 h 228"/>
                <a:gd name="T122" fmla="*/ 267 w 4312"/>
                <a:gd name="T123" fmla="*/ 6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  <p:sp>
        <p:nvSpPr>
          <p:cNvPr id="27" name="Podnadpis 2"/>
          <p:cNvSpPr txBox="1">
            <a:spLocks/>
          </p:cNvSpPr>
          <p:nvPr/>
        </p:nvSpPr>
        <p:spPr>
          <a:xfrm>
            <a:off x="468313" y="2420938"/>
            <a:ext cx="8207375" cy="4320430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b="1" dirty="0" smtClean="0">
              <a:solidFill>
                <a:srgbClr val="758386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Jméno autora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Mgr.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Ladislav </a:t>
            </a:r>
            <a:r>
              <a:rPr lang="cs-CZ" sz="1800" dirty="0" err="1" smtClean="0">
                <a:solidFill>
                  <a:prstClr val="black"/>
                </a:solidFill>
                <a:latin typeface="Arial" charset="0"/>
              </a:rPr>
              <a:t>Kažimír</a:t>
            </a:r>
            <a:r>
              <a:rPr lang="cs-CZ" sz="1800" dirty="0" smtClean="0">
                <a:solidFill>
                  <a:prstClr val="black"/>
                </a:solidFill>
              </a:rPr>
              <a:t/>
            </a:r>
            <a:br>
              <a:rPr lang="cs-CZ" sz="1800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Datum vytvoření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20.05.2013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Číslo </a:t>
            </a:r>
            <a:r>
              <a:rPr lang="cs-CZ" sz="1800" b="1" dirty="0" err="1" smtClean="0">
                <a:solidFill>
                  <a:prstClr val="black"/>
                </a:solidFill>
                <a:latin typeface="Arial" charset="0"/>
              </a:rPr>
              <a:t>DUMu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VY_32_INOVACE_12_Ch_OCH</a:t>
            </a: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endParaRPr lang="cs-CZ" sz="1800" b="1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Ročník</a:t>
            </a:r>
            <a:r>
              <a:rPr lang="cs-CZ" sz="1800" dirty="0" smtClean="0">
                <a:solidFill>
                  <a:prstClr val="black"/>
                </a:solidFill>
              </a:rPr>
              <a:t>: II.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Vzdělávací oblast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Přírodovědné vzdělávání</a:t>
            </a:r>
            <a:endParaRPr lang="cs-CZ" sz="1800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V</a:t>
            </a:r>
            <a:r>
              <a:rPr lang="cs-CZ" sz="1800" b="1" dirty="0" smtClean="0">
                <a:solidFill>
                  <a:prstClr val="black"/>
                </a:solidFill>
              </a:rPr>
              <a:t>zdělávací obor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ematický okruh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Organická 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éma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Fenoly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</a:rPr>
              <a:t>Metodický list/anotace:</a:t>
            </a:r>
          </a:p>
          <a:p>
            <a:pPr marL="36513" indent="0">
              <a:lnSpc>
                <a:spcPct val="90000"/>
              </a:lnSpc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dirty="0">
                <a:solidFill>
                  <a:prstClr val="black"/>
                </a:solidFill>
              </a:rPr>
              <a:t>Prezentace je určena pro téma </a:t>
            </a:r>
            <a:r>
              <a:rPr lang="cs-CZ" sz="1800" b="1" dirty="0" smtClean="0">
                <a:solidFill>
                  <a:prstClr val="black"/>
                </a:solidFill>
              </a:rPr>
              <a:t>Fenoly </a:t>
            </a:r>
            <a:r>
              <a:rPr lang="cs-CZ" sz="1800" dirty="0">
                <a:solidFill>
                  <a:prstClr val="black"/>
                </a:solidFill>
              </a:rPr>
              <a:t>v rozsahu SŠ.</a:t>
            </a:r>
            <a:br>
              <a:rPr lang="cs-CZ" sz="1800" dirty="0">
                <a:solidFill>
                  <a:prstClr val="black"/>
                </a:solidFill>
              </a:rPr>
            </a:br>
            <a:r>
              <a:rPr lang="cs-CZ" sz="1800" dirty="0">
                <a:solidFill>
                  <a:prstClr val="black"/>
                </a:solidFill>
              </a:rPr>
              <a:t>Zopakování základních fyzikálních a chemických vlastností, reakcí a výskytu. Seznámení studentů se systematickým názvoslovím  i triviálním, lze doplnit o další příklady . Typičtí zástupci, jejich vlastnosti, průmyslová výroba a využití</a:t>
            </a:r>
            <a:r>
              <a:rPr lang="cs-CZ" sz="1800" dirty="0" smtClean="0">
                <a:solidFill>
                  <a:prstClr val="black"/>
                </a:solidFill>
              </a:rPr>
              <a:t>.</a:t>
            </a: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110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908720"/>
            <a:ext cx="331236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Chemické </a:t>
            </a:r>
            <a:r>
              <a:rPr lang="cs-CZ" dirty="0">
                <a:solidFill>
                  <a:prstClr val="black"/>
                </a:solidFill>
              </a:rPr>
              <a:t>vlastnosti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07504" y="1556792"/>
            <a:ext cx="705678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r</a:t>
            </a:r>
            <a:r>
              <a:rPr lang="cs-CZ" dirty="0" smtClean="0"/>
              <a:t>eakce </a:t>
            </a:r>
            <a:r>
              <a:rPr lang="cs-CZ" dirty="0"/>
              <a:t>u fenolů lze realizovat i na samotném aromatickém jádře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15532" y="2553290"/>
            <a:ext cx="726478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reakce probíhají jako substituce elektrofilní S</a:t>
            </a:r>
            <a:r>
              <a:rPr lang="cs-CZ" baseline="-25000" dirty="0"/>
              <a:t>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07504" y="4221651"/>
            <a:ext cx="812887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s</a:t>
            </a:r>
            <a:r>
              <a:rPr lang="cs-CZ" dirty="0" smtClean="0"/>
              <a:t>ubstituce </a:t>
            </a:r>
            <a:r>
              <a:rPr lang="cs-CZ" dirty="0"/>
              <a:t>probíhají v přítomnosti </a:t>
            </a:r>
            <a:r>
              <a:rPr lang="cs-CZ" dirty="0" err="1"/>
              <a:t>Lewisovy</a:t>
            </a:r>
            <a:r>
              <a:rPr lang="cs-CZ" dirty="0"/>
              <a:t> kyseliny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07504" y="3204247"/>
            <a:ext cx="8000916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kladný </a:t>
            </a:r>
            <a:r>
              <a:rPr lang="cs-CZ" dirty="0" err="1"/>
              <a:t>mezomerní</a:t>
            </a:r>
            <a:r>
              <a:rPr lang="cs-CZ" dirty="0"/>
              <a:t> efekt usměrňuje navázání částic do polohy 2 a 4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4098" name="Picture 2" descr="http://www.e-chembook.eu/wp-content/uploads/Chlorace-fenolu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013176"/>
            <a:ext cx="501632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Šipka doprava se zářezem 10">
            <a:hlinkClick r:id="rId4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543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2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7750820" y="3876200"/>
            <a:ext cx="1515348" cy="1802464"/>
            <a:chOff x="7750820" y="3876200"/>
            <a:chExt cx="1515348" cy="180246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0820" y="3876200"/>
              <a:ext cx="1393180" cy="1780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ovéPole 36"/>
            <p:cNvSpPr txBox="1"/>
            <p:nvPr/>
          </p:nvSpPr>
          <p:spPr>
            <a:xfrm>
              <a:off x="8629302" y="5401665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Obr.7        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7113954" y="2026865"/>
            <a:ext cx="1850534" cy="1802346"/>
            <a:chOff x="7113954" y="2026865"/>
            <a:chExt cx="1850534" cy="180234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9368" y="2026865"/>
              <a:ext cx="1805120" cy="1761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ovéPole 34"/>
            <p:cNvSpPr txBox="1"/>
            <p:nvPr/>
          </p:nvSpPr>
          <p:spPr>
            <a:xfrm>
              <a:off x="7113954" y="3552212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Obr.6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395536" y="63323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Fenol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44595" y="2240020"/>
            <a:ext cx="596756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leptavé účinky na všechny tkáně v těle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5497" y="1187780"/>
            <a:ext cx="453650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bílá </a:t>
            </a:r>
            <a:r>
              <a:rPr lang="cs-CZ" dirty="0" smtClean="0"/>
              <a:t>krystalická</a:t>
            </a:r>
            <a:r>
              <a:rPr lang="cs-CZ" dirty="0"/>
              <a:t> pevná látka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5497" y="2774933"/>
            <a:ext cx="619268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pl-PL" dirty="0" smtClean="0"/>
              <a:t>smrtelná </a:t>
            </a:r>
            <a:r>
              <a:rPr lang="pl-PL" dirty="0"/>
              <a:t>dávka se pohybuje od 1 do 12 g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572001" y="44624"/>
            <a:ext cx="1380539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</a:rPr>
              <a:t>C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6</a:t>
            </a:r>
            <a:r>
              <a:rPr lang="cs-CZ" sz="2400" b="1" dirty="0" smtClean="0">
                <a:solidFill>
                  <a:prstClr val="black"/>
                </a:solidFill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5</a:t>
            </a:r>
            <a:r>
              <a:rPr lang="cs-CZ" sz="2400" b="1" dirty="0" smtClean="0">
                <a:solidFill>
                  <a:prstClr val="black"/>
                </a:solidFill>
              </a:rPr>
              <a:t>OH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44595" y="1722109"/>
            <a:ext cx="618358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 smtClean="0"/>
              <a:t>sladkého dehtového</a:t>
            </a:r>
            <a:r>
              <a:rPr lang="cs-CZ" dirty="0"/>
              <a:t> </a:t>
            </a:r>
            <a:r>
              <a:rPr lang="cs-CZ" dirty="0" smtClean="0"/>
              <a:t>zápachu, jedovatý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23528" y="633114"/>
            <a:ext cx="259228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hydroxybenzen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3059832" y="630878"/>
            <a:ext cx="2900089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kyselina karbolová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29" name="Skupina 28"/>
          <p:cNvGrpSpPr/>
          <p:nvPr/>
        </p:nvGrpSpPr>
        <p:grpSpPr>
          <a:xfrm>
            <a:off x="6332390" y="1649445"/>
            <a:ext cx="956538" cy="596694"/>
            <a:chOff x="5357021" y="1968210"/>
            <a:chExt cx="956538" cy="596694"/>
          </a:xfrm>
        </p:grpSpPr>
        <p:pic>
          <p:nvPicPr>
            <p:cNvPr id="30" name="Obrázek 29" descr="Soubor:GHS-pictogram-skull.sv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021" y="1968210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TextovéPole 33"/>
            <p:cNvSpPr txBox="1"/>
            <p:nvPr/>
          </p:nvSpPr>
          <p:spPr>
            <a:xfrm>
              <a:off x="5676693" y="2287905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6" name="TextovéPole 35"/>
          <p:cNvSpPr txBox="1"/>
          <p:nvPr/>
        </p:nvSpPr>
        <p:spPr>
          <a:xfrm>
            <a:off x="44595" y="4756208"/>
            <a:ext cx="6937086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kontakt s kůží - pálení</a:t>
            </a:r>
            <a:r>
              <a:rPr lang="cs-CZ" dirty="0"/>
              <a:t>, které je ale následně vystřídáno necitlivostí a zběláním kůže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44595" y="3321380"/>
            <a:ext cx="619268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při </a:t>
            </a:r>
            <a:r>
              <a:rPr lang="cs-CZ" dirty="0"/>
              <a:t>požití fenol vyvolává pálivou bolest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44595" y="3856500"/>
            <a:ext cx="7706225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V ústech, </a:t>
            </a:r>
            <a:r>
              <a:rPr lang="cs-CZ" dirty="0" smtClean="0"/>
              <a:t>jícnu</a:t>
            </a:r>
            <a:r>
              <a:rPr lang="cs-CZ" dirty="0"/>
              <a:t> a žaludku se objevuje bílá nekróza, fenol způsobuje zvracení a krvavý průjem.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44595" y="5655724"/>
            <a:ext cx="9063827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Bolesti </a:t>
            </a:r>
            <a:r>
              <a:rPr lang="cs-CZ" dirty="0"/>
              <a:t>hlavy, závratě, hypotenze, komorová arytmie, mělký dech </a:t>
            </a:r>
            <a:r>
              <a:rPr lang="cs-CZ" dirty="0" smtClean="0"/>
              <a:t>pobledlost </a:t>
            </a:r>
            <a:r>
              <a:rPr lang="cs-CZ" dirty="0"/>
              <a:t>až cyanóza. V </a:t>
            </a:r>
            <a:r>
              <a:rPr lang="cs-CZ" dirty="0" smtClean="0"/>
              <a:t>počátku</a:t>
            </a:r>
            <a:r>
              <a:rPr lang="cs-CZ" dirty="0"/>
              <a:t> křeče, brzy ale nastupuje útlum až </a:t>
            </a:r>
            <a:r>
              <a:rPr lang="cs-CZ" dirty="0" smtClean="0"/>
              <a:t>bezvědomí.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48" name="Skupina 47"/>
          <p:cNvGrpSpPr/>
          <p:nvPr/>
        </p:nvGrpSpPr>
        <p:grpSpPr>
          <a:xfrm>
            <a:off x="6322238" y="3236598"/>
            <a:ext cx="922662" cy="607192"/>
            <a:chOff x="7502031" y="2173736"/>
            <a:chExt cx="922662" cy="607192"/>
          </a:xfrm>
        </p:grpSpPr>
        <p:pic>
          <p:nvPicPr>
            <p:cNvPr id="49" name="Obrázek 48" descr="Soubor:GHS-pictogram-silhouete.sv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031" y="217373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TextovéPole 49"/>
            <p:cNvSpPr txBox="1"/>
            <p:nvPr/>
          </p:nvSpPr>
          <p:spPr>
            <a:xfrm>
              <a:off x="7787827" y="250392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Obr.4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5122" name="Picture 2" descr="Soubor: fenol-3D-ball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1831">
            <a:off x="7432387" y="111849"/>
            <a:ext cx="1686709" cy="196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oubor: Phenol2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4707"/>
            <a:ext cx="666750" cy="1219201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5126" name="Picture 6" descr="File:Phenol-2D-skeleta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54707"/>
            <a:ext cx="735420" cy="1251469"/>
          </a:xfrm>
          <a:prstGeom prst="rect">
            <a:avLst/>
          </a:prstGeom>
          <a:solidFill>
            <a:srgbClr val="FFCCFF"/>
          </a:solidFill>
        </p:spPr>
      </p:pic>
      <p:grpSp>
        <p:nvGrpSpPr>
          <p:cNvPr id="2" name="Skupina 1"/>
          <p:cNvGrpSpPr/>
          <p:nvPr/>
        </p:nvGrpSpPr>
        <p:grpSpPr>
          <a:xfrm>
            <a:off x="6303918" y="2167256"/>
            <a:ext cx="935202" cy="607192"/>
            <a:chOff x="8173220" y="1917056"/>
            <a:chExt cx="935202" cy="607192"/>
          </a:xfrm>
        </p:grpSpPr>
        <p:pic>
          <p:nvPicPr>
            <p:cNvPr id="31" name="Obrázek 30" descr="Soubor:GHS-pictogram-acid.svg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3220" y="191705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TextovéPole 31"/>
            <p:cNvSpPr txBox="1"/>
            <p:nvPr/>
          </p:nvSpPr>
          <p:spPr>
            <a:xfrm>
              <a:off x="8471556" y="224724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Obr.5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9" name="Šipka doprava se zářezem 38">
            <a:hlinkClick r:id="rId11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6466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 animBg="1"/>
      <p:bldP spid="22" grpId="0" animBg="1"/>
      <p:bldP spid="27" grpId="0" animBg="1"/>
      <p:bldP spid="5" grpId="0" animBg="1"/>
      <p:bldP spid="43" grpId="0" animBg="1"/>
      <p:bldP spid="26" grpId="0" animBg="1"/>
      <p:bldP spid="28" grpId="0" animBg="1"/>
      <p:bldP spid="36" grpId="0" animBg="1"/>
      <p:bldP spid="42" grpId="0" animBg="1"/>
      <p:bldP spid="44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63323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Fenol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44595" y="2417135"/>
            <a:ext cx="791178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voda </a:t>
            </a:r>
            <a:r>
              <a:rPr lang="cs-CZ" dirty="0" smtClean="0"/>
              <a:t>je omezeně </a:t>
            </a:r>
            <a:r>
              <a:rPr lang="cs-CZ" dirty="0"/>
              <a:t>rozpustná ve fenolu </a:t>
            </a:r>
            <a:r>
              <a:rPr lang="cs-CZ" dirty="0" smtClean="0"/>
              <a:t>(28</a:t>
            </a:r>
            <a:r>
              <a:rPr lang="cs-CZ" dirty="0"/>
              <a:t> g/100 cm</a:t>
            </a:r>
            <a:r>
              <a:rPr lang="cs-CZ" baseline="30000" dirty="0"/>
              <a:t>3</a:t>
            </a:r>
            <a:r>
              <a:rPr lang="cs-CZ" dirty="0"/>
              <a:t>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5516" y="1484784"/>
            <a:ext cx="6902748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omezeně </a:t>
            </a:r>
            <a:r>
              <a:rPr lang="cs-CZ" dirty="0" smtClean="0"/>
              <a:t>se rozpouští </a:t>
            </a:r>
            <a:r>
              <a:rPr lang="cs-CZ" dirty="0"/>
              <a:t>ve vodě (8,3 g/100 cm</a:t>
            </a:r>
            <a:r>
              <a:rPr lang="cs-CZ" baseline="30000" dirty="0"/>
              <a:t>3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>
                <a:solidFill>
                  <a:prstClr val="black"/>
                </a:solidFill>
              </a:rPr>
              <a:t> </a:t>
            </a:r>
            <a:r>
              <a:rPr lang="cs-CZ" dirty="0" smtClean="0">
                <a:solidFill>
                  <a:prstClr val="black"/>
                </a:solidFill>
              </a:rPr>
              <a:t>    2% roztok se nazývá  „karbolová voda“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5497" y="2952048"/>
            <a:ext cx="7064453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oddělují se fáze roztoku vody ve fenolu (těžší) a roztoku fenolu ve vodě (lehčí)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572001" y="44624"/>
            <a:ext cx="1380539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</a:rPr>
              <a:t>C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6</a:t>
            </a:r>
            <a:r>
              <a:rPr lang="cs-CZ" sz="2400" b="1" dirty="0" smtClean="0">
                <a:solidFill>
                  <a:prstClr val="black"/>
                </a:solidFill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5</a:t>
            </a:r>
            <a:r>
              <a:rPr lang="cs-CZ" sz="2400" b="1" dirty="0" smtClean="0">
                <a:solidFill>
                  <a:prstClr val="black"/>
                </a:solidFill>
              </a:rPr>
              <a:t>OH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23528" y="633114"/>
            <a:ext cx="259228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hydroxybenzen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3059832" y="630878"/>
            <a:ext cx="2900089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kyselina karbolová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44594" y="4820092"/>
            <a:ext cx="8919893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Fenoly </a:t>
            </a:r>
            <a:r>
              <a:rPr lang="cs-CZ" dirty="0"/>
              <a:t>jsou v přírodě </a:t>
            </a:r>
            <a:r>
              <a:rPr lang="cs-CZ" dirty="0" smtClean="0"/>
              <a:t>běžné. </a:t>
            </a:r>
            <a:r>
              <a:rPr lang="cs-CZ" dirty="0"/>
              <a:t>V </a:t>
            </a:r>
            <a:r>
              <a:rPr lang="cs-CZ" dirty="0" smtClean="0"/>
              <a:t> </a:t>
            </a:r>
            <a:r>
              <a:rPr lang="cs-CZ" dirty="0"/>
              <a:t>listech rostlin jako ochrana před </a:t>
            </a:r>
            <a:r>
              <a:rPr lang="cs-CZ" dirty="0" smtClean="0"/>
              <a:t>okusováním býložravci - západní jedovatý dub.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44595" y="3894147"/>
            <a:ext cx="6399613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Při teplotách nad 68,8 °C je fenol s vodou mísitelný v každém poměru.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44595" y="6351711"/>
            <a:ext cx="906382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částečnou</a:t>
            </a:r>
            <a:r>
              <a:rPr lang="cs-CZ" dirty="0"/>
              <a:t> oxidací benzenu nebo redukcí kyseliny </a:t>
            </a:r>
            <a:r>
              <a:rPr lang="cs-CZ" dirty="0" smtClean="0"/>
              <a:t>benzoové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5124" name="Picture 4" descr="Soubor: Phenol2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4707"/>
            <a:ext cx="666750" cy="1219201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5126" name="Picture 6" descr="File:Phenol-2D-skelet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54707"/>
            <a:ext cx="735420" cy="1251469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38" name="TextovéPole 37"/>
          <p:cNvSpPr txBox="1"/>
          <p:nvPr/>
        </p:nvSpPr>
        <p:spPr>
          <a:xfrm>
            <a:off x="404635" y="5805264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Výroba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7" name="Šipka doprava se zářezem 16">
            <a:hlinkClick r:id="rId5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" name="Picture 2" descr="Soubor: fenol-3D-ball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1831">
            <a:off x="7432387" y="111849"/>
            <a:ext cx="1686709" cy="196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88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 animBg="1"/>
      <p:bldP spid="22" grpId="0" animBg="1"/>
      <p:bldP spid="27" grpId="0" animBg="1"/>
      <p:bldP spid="5" grpId="0" animBg="1"/>
      <p:bldP spid="26" grpId="0" animBg="1"/>
      <p:bldP spid="28" grpId="0" animBg="1"/>
      <p:bldP spid="36" grpId="0" animBg="1"/>
      <p:bldP spid="44" grpId="0" animBg="1"/>
      <p:bldP spid="45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3878833" y="5126128"/>
            <a:ext cx="2853407" cy="1172123"/>
            <a:chOff x="3878833" y="5126128"/>
            <a:chExt cx="2853407" cy="1172123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833" y="5126128"/>
              <a:ext cx="2747487" cy="1122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ovéPole 39"/>
            <p:cNvSpPr txBox="1"/>
            <p:nvPr/>
          </p:nvSpPr>
          <p:spPr>
            <a:xfrm>
              <a:off x="6095374" y="6021252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Obr.8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395536" y="63323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Fenol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404634" y="2240020"/>
            <a:ext cx="630094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kondenzací</a:t>
            </a:r>
            <a:r>
              <a:rPr lang="cs-CZ" dirty="0"/>
              <a:t> </a:t>
            </a:r>
            <a:r>
              <a:rPr lang="cs-CZ" dirty="0" smtClean="0"/>
              <a:t>s acetonem </a:t>
            </a:r>
            <a:r>
              <a:rPr lang="cs-CZ" dirty="0"/>
              <a:t>dává </a:t>
            </a:r>
            <a:r>
              <a:rPr lang="cs-CZ" dirty="0" err="1"/>
              <a:t>bisfenol</a:t>
            </a:r>
            <a:r>
              <a:rPr lang="cs-CZ" dirty="0"/>
              <a:t>-A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5516" y="1700808"/>
            <a:ext cx="258226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 plastů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683569" y="2774933"/>
            <a:ext cx="604867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§"/>
            </a:pPr>
            <a:r>
              <a:rPr lang="cs-CZ" dirty="0" smtClean="0"/>
              <a:t>polykarbonáty</a:t>
            </a:r>
            <a:r>
              <a:rPr lang="cs-CZ" dirty="0"/>
              <a:t> a </a:t>
            </a:r>
            <a:r>
              <a:rPr lang="cs-CZ" dirty="0" smtClean="0"/>
              <a:t>epoxidové</a:t>
            </a:r>
            <a:r>
              <a:rPr lang="cs-CZ" dirty="0"/>
              <a:t> </a:t>
            </a:r>
            <a:r>
              <a:rPr lang="cs-CZ" dirty="0" smtClean="0"/>
              <a:t>pryskyřice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572001" y="44624"/>
            <a:ext cx="1380539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</a:rPr>
              <a:t>C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6</a:t>
            </a:r>
            <a:r>
              <a:rPr lang="cs-CZ" sz="2400" b="1" dirty="0" smtClean="0">
                <a:solidFill>
                  <a:prstClr val="black"/>
                </a:solidFill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5</a:t>
            </a:r>
            <a:r>
              <a:rPr lang="cs-CZ" sz="2400" b="1" dirty="0" smtClean="0">
                <a:solidFill>
                  <a:prstClr val="black"/>
                </a:solidFill>
              </a:rPr>
              <a:t>OH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23528" y="633114"/>
            <a:ext cx="259228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hydroxybenzen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3059832" y="630878"/>
            <a:ext cx="2900089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kyselina karbolová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29" name="Skupina 28"/>
          <p:cNvGrpSpPr/>
          <p:nvPr/>
        </p:nvGrpSpPr>
        <p:grpSpPr>
          <a:xfrm>
            <a:off x="3598500" y="1107829"/>
            <a:ext cx="956538" cy="596694"/>
            <a:chOff x="5357021" y="1968210"/>
            <a:chExt cx="956538" cy="596694"/>
          </a:xfrm>
        </p:grpSpPr>
        <p:pic>
          <p:nvPicPr>
            <p:cNvPr id="30" name="Obrázek 29" descr="Soubor:GHS-pictogram-skull.sv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021" y="1968210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TextovéPole 33"/>
            <p:cNvSpPr txBox="1"/>
            <p:nvPr/>
          </p:nvSpPr>
          <p:spPr>
            <a:xfrm>
              <a:off x="5676693" y="2287905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6" name="TextovéPole 35"/>
          <p:cNvSpPr txBox="1"/>
          <p:nvPr/>
        </p:nvSpPr>
        <p:spPr>
          <a:xfrm>
            <a:off x="44595" y="5727167"/>
            <a:ext cx="244804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 </a:t>
            </a:r>
            <a:r>
              <a:rPr lang="cs-CZ" dirty="0"/>
              <a:t>léčiv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404634" y="4254187"/>
            <a:ext cx="5940901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Kondenzace fenolu s</a:t>
            </a:r>
            <a:r>
              <a:rPr lang="cs-CZ" dirty="0"/>
              <a:t> </a:t>
            </a:r>
            <a:r>
              <a:rPr lang="cs-CZ" dirty="0" smtClean="0"/>
              <a:t>formaldehydem </a:t>
            </a:r>
            <a:br>
              <a:rPr lang="cs-CZ" dirty="0" smtClean="0"/>
            </a:br>
            <a:r>
              <a:rPr lang="cs-CZ" dirty="0" smtClean="0"/>
              <a:t>-</a:t>
            </a:r>
            <a:r>
              <a:rPr lang="cs-CZ" dirty="0"/>
              <a:t> </a:t>
            </a:r>
            <a:r>
              <a:rPr lang="cs-CZ" dirty="0" smtClean="0"/>
              <a:t>fenolové pryskyřice</a:t>
            </a:r>
            <a:r>
              <a:rPr lang="cs-CZ" dirty="0"/>
              <a:t> </a:t>
            </a:r>
            <a:r>
              <a:rPr lang="cs-CZ" dirty="0" smtClean="0"/>
              <a:t>-</a:t>
            </a:r>
            <a:r>
              <a:rPr lang="cs-CZ" dirty="0"/>
              <a:t> </a:t>
            </a:r>
            <a:r>
              <a:rPr lang="cs-CZ" dirty="0" smtClean="0"/>
              <a:t>bakelit.</a:t>
            </a:r>
            <a:r>
              <a:rPr lang="cs-CZ" dirty="0"/>
              <a:t> 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48" name="Skupina 47"/>
          <p:cNvGrpSpPr/>
          <p:nvPr/>
        </p:nvGrpSpPr>
        <p:grpSpPr>
          <a:xfrm>
            <a:off x="4404646" y="1092543"/>
            <a:ext cx="922662" cy="607192"/>
            <a:chOff x="7502031" y="2173736"/>
            <a:chExt cx="922662" cy="607192"/>
          </a:xfrm>
        </p:grpSpPr>
        <p:pic>
          <p:nvPicPr>
            <p:cNvPr id="49" name="Obrázek 48" descr="Soubor:GHS-pictogram-silhouete.sv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031" y="217373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TextovéPole 49"/>
            <p:cNvSpPr txBox="1"/>
            <p:nvPr/>
          </p:nvSpPr>
          <p:spPr>
            <a:xfrm>
              <a:off x="7787827" y="250392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Obr.4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5124" name="Picture 4" descr="Soubor: Phenol2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4707"/>
            <a:ext cx="666750" cy="1219201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5126" name="Picture 6" descr="File:Phenol-2D-skeleta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54707"/>
            <a:ext cx="735420" cy="1251469"/>
          </a:xfrm>
          <a:prstGeom prst="rect">
            <a:avLst/>
          </a:prstGeom>
          <a:solidFill>
            <a:srgbClr val="FFCCFF"/>
          </a:solidFill>
        </p:spPr>
      </p:pic>
      <p:grpSp>
        <p:nvGrpSpPr>
          <p:cNvPr id="2" name="Skupina 1"/>
          <p:cNvGrpSpPr/>
          <p:nvPr/>
        </p:nvGrpSpPr>
        <p:grpSpPr>
          <a:xfrm>
            <a:off x="5148966" y="1074108"/>
            <a:ext cx="935202" cy="607192"/>
            <a:chOff x="8173220" y="1917056"/>
            <a:chExt cx="935202" cy="607192"/>
          </a:xfrm>
        </p:grpSpPr>
        <p:pic>
          <p:nvPicPr>
            <p:cNvPr id="31" name="Obrázek 30" descr="Soubor:GHS-pictogram-acid.sv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3220" y="191705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TextovéPole 31"/>
            <p:cNvSpPr txBox="1"/>
            <p:nvPr/>
          </p:nvSpPr>
          <p:spPr>
            <a:xfrm>
              <a:off x="8471556" y="224724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Obr.5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ovéPole 34"/>
          <p:cNvSpPr txBox="1"/>
          <p:nvPr/>
        </p:nvSpPr>
        <p:spPr>
          <a:xfrm>
            <a:off x="404635" y="1167135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Použití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2050" name="Picture 2" descr="Soubor: Aspirin-B-3D-ball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907" y="4133377"/>
            <a:ext cx="1818761" cy="174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Acetylsalicylsäure2.sv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071" y="5756079"/>
            <a:ext cx="1514264" cy="1047248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37" name="TextovéPole 36"/>
          <p:cNvSpPr txBox="1"/>
          <p:nvPr/>
        </p:nvSpPr>
        <p:spPr>
          <a:xfrm>
            <a:off x="44595" y="6279703"/>
            <a:ext cx="705535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kyselina acetylsalicylová – aspirin (acylpyrin)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404634" y="3356992"/>
            <a:ext cx="755174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Částečná hydrogenace fenolu dává </a:t>
            </a:r>
            <a:r>
              <a:rPr lang="cs-CZ" dirty="0" smtClean="0"/>
              <a:t>cyklohexanon </a:t>
            </a:r>
            <a:br>
              <a:rPr lang="cs-CZ" dirty="0" smtClean="0"/>
            </a:br>
            <a:r>
              <a:rPr lang="cs-CZ" dirty="0" smtClean="0"/>
              <a:t>- </a:t>
            </a:r>
            <a:r>
              <a:rPr lang="cs-CZ" dirty="0"/>
              <a:t>předchůdce </a:t>
            </a:r>
            <a:r>
              <a:rPr lang="cs-CZ" dirty="0" smtClean="0"/>
              <a:t>nylonu.</a:t>
            </a:r>
            <a:r>
              <a:rPr lang="cs-CZ" dirty="0"/>
              <a:t>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1" name="Šipka doprava se zářezem 40">
            <a:hlinkClick r:id="rId11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8" name="Picture 2" descr="Soubor: fenol-3D-balls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1831">
            <a:off x="7432387" y="111849"/>
            <a:ext cx="1686709" cy="196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297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 animBg="1"/>
      <p:bldP spid="22" grpId="0" animBg="1"/>
      <p:bldP spid="27" grpId="0" animBg="1"/>
      <p:bldP spid="5" grpId="0" animBg="1"/>
      <p:bldP spid="26" grpId="0" animBg="1"/>
      <p:bldP spid="28" grpId="0" animBg="1"/>
      <p:bldP spid="36" grpId="0" animBg="1"/>
      <p:bldP spid="44" grpId="0" animBg="1"/>
      <p:bldP spid="35" grpId="0" animBg="1"/>
      <p:bldP spid="37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672486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Fenol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02214" y="4080554"/>
            <a:ext cx="639869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antiseptikum, zejména karbolové mýdlo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44595" y="4656618"/>
            <a:ext cx="8231147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součást </a:t>
            </a:r>
            <a:r>
              <a:rPr lang="cs-CZ" dirty="0"/>
              <a:t>průmyslových </a:t>
            </a:r>
            <a:r>
              <a:rPr lang="cs-CZ" dirty="0" smtClean="0"/>
              <a:t>nátěrů používaných </a:t>
            </a:r>
            <a:r>
              <a:rPr lang="cs-CZ" dirty="0"/>
              <a:t>v leteckém průmyslu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572001" y="653787"/>
            <a:ext cx="1380539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</a:rPr>
              <a:t>C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6</a:t>
            </a:r>
            <a:r>
              <a:rPr lang="cs-CZ" sz="2400" b="1" dirty="0" smtClean="0">
                <a:solidFill>
                  <a:prstClr val="black"/>
                </a:solidFill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5</a:t>
            </a:r>
            <a:r>
              <a:rPr lang="cs-CZ" sz="2400" b="1" dirty="0" smtClean="0">
                <a:solidFill>
                  <a:prstClr val="black"/>
                </a:solidFill>
              </a:rPr>
              <a:t>OH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23528" y="1242277"/>
            <a:ext cx="259228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hydroxybenzen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3059832" y="1240041"/>
            <a:ext cx="2900089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kyselina karbolová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29" name="Skupina 28"/>
          <p:cNvGrpSpPr/>
          <p:nvPr/>
        </p:nvGrpSpPr>
        <p:grpSpPr>
          <a:xfrm>
            <a:off x="3598500" y="1716992"/>
            <a:ext cx="956538" cy="596694"/>
            <a:chOff x="5357021" y="1968210"/>
            <a:chExt cx="956538" cy="596694"/>
          </a:xfrm>
        </p:grpSpPr>
        <p:pic>
          <p:nvPicPr>
            <p:cNvPr id="30" name="Obrázek 29" descr="Soubor:GHS-pictogram-skull.sv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021" y="1968210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TextovéPole 33"/>
            <p:cNvSpPr txBox="1"/>
            <p:nvPr/>
          </p:nvSpPr>
          <p:spPr>
            <a:xfrm>
              <a:off x="5676693" y="2287905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6" name="TextovéPole 35"/>
          <p:cNvSpPr txBox="1"/>
          <p:nvPr/>
        </p:nvSpPr>
        <p:spPr>
          <a:xfrm>
            <a:off x="44595" y="2591914"/>
            <a:ext cx="244804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 léčiv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48" name="Skupina 47"/>
          <p:cNvGrpSpPr/>
          <p:nvPr/>
        </p:nvGrpSpPr>
        <p:grpSpPr>
          <a:xfrm>
            <a:off x="4404646" y="1715354"/>
            <a:ext cx="922662" cy="607192"/>
            <a:chOff x="7502031" y="2173736"/>
            <a:chExt cx="922662" cy="607192"/>
          </a:xfrm>
        </p:grpSpPr>
        <p:pic>
          <p:nvPicPr>
            <p:cNvPr id="49" name="Obrázek 48" descr="Soubor:GHS-pictogram-silhouete.sv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031" y="217373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TextovéPole 49"/>
            <p:cNvSpPr txBox="1"/>
            <p:nvPr/>
          </p:nvSpPr>
          <p:spPr>
            <a:xfrm>
              <a:off x="7787827" y="250392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Obr.4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5124" name="Picture 4" descr="Soubor: Phenol2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63870"/>
            <a:ext cx="666750" cy="1219201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5126" name="Picture 6" descr="File:Phenol-2D-skeleta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763870"/>
            <a:ext cx="735420" cy="1251469"/>
          </a:xfrm>
          <a:prstGeom prst="rect">
            <a:avLst/>
          </a:prstGeom>
          <a:solidFill>
            <a:srgbClr val="FFCCFF"/>
          </a:solidFill>
        </p:spPr>
      </p:pic>
      <p:grpSp>
        <p:nvGrpSpPr>
          <p:cNvPr id="2" name="Skupina 1"/>
          <p:cNvGrpSpPr/>
          <p:nvPr/>
        </p:nvGrpSpPr>
        <p:grpSpPr>
          <a:xfrm>
            <a:off x="5148966" y="1710567"/>
            <a:ext cx="935202" cy="607192"/>
            <a:chOff x="8173220" y="1917056"/>
            <a:chExt cx="935202" cy="607192"/>
          </a:xfrm>
        </p:grpSpPr>
        <p:pic>
          <p:nvPicPr>
            <p:cNvPr id="31" name="Obrázek 30" descr="Soubor:GHS-pictogram-acid.sv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3220" y="191705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TextovéPole 31"/>
            <p:cNvSpPr txBox="1"/>
            <p:nvPr/>
          </p:nvSpPr>
          <p:spPr>
            <a:xfrm>
              <a:off x="8471556" y="224724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Obr.5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ovéPole 34"/>
          <p:cNvSpPr txBox="1"/>
          <p:nvPr/>
        </p:nvSpPr>
        <p:spPr>
          <a:xfrm>
            <a:off x="404635" y="1920314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301294" y="3144450"/>
            <a:ext cx="8231146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orální anestetikum/analgetikum </a:t>
            </a:r>
            <a:r>
              <a:rPr lang="cs-CZ" dirty="0"/>
              <a:t>jako </a:t>
            </a:r>
            <a:r>
              <a:rPr lang="cs-CZ" dirty="0" smtClean="0"/>
              <a:t>je </a:t>
            </a:r>
            <a:r>
              <a:rPr lang="cs-CZ" dirty="0" err="1" smtClean="0"/>
              <a:t>chloraspetic</a:t>
            </a:r>
            <a:r>
              <a:rPr lang="cs-CZ" dirty="0" smtClean="0"/>
              <a:t> nebo </a:t>
            </a:r>
            <a:r>
              <a:rPr lang="cs-CZ" dirty="0"/>
              <a:t>jiné </a:t>
            </a:r>
            <a:r>
              <a:rPr lang="cs-CZ" dirty="0" smtClean="0"/>
              <a:t>značky používané </a:t>
            </a:r>
            <a:r>
              <a:rPr lang="cs-CZ" dirty="0"/>
              <a:t>k </a:t>
            </a:r>
            <a:r>
              <a:rPr lang="cs-CZ" dirty="0" smtClean="0"/>
              <a:t>léčbě</a:t>
            </a:r>
            <a:r>
              <a:rPr lang="cs-CZ" dirty="0"/>
              <a:t> hltanu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44596" y="5622339"/>
            <a:ext cx="8231146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nátěry pro </a:t>
            </a:r>
            <a:r>
              <a:rPr lang="cs-CZ" dirty="0"/>
              <a:t>odstranění epoxidových, polyuretanových a jiných chemicky odolných povlaků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5" name="Šipka doprava se zářezem 24">
            <a:hlinkClick r:id="rId8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3" name="Picture 2" descr="Soubor: fenol-3D-ball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1831">
            <a:off x="7432387" y="379080"/>
            <a:ext cx="1686709" cy="196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453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7" grpId="0" animBg="1"/>
      <p:bldP spid="5" grpId="0" animBg="1"/>
      <p:bldP spid="26" grpId="0" animBg="1"/>
      <p:bldP spid="28" grpId="0" animBg="1"/>
      <p:bldP spid="36" grpId="0" animBg="1"/>
      <p:bldP spid="35" grpId="0" animBg="1"/>
      <p:bldP spid="37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63323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Fenol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23528" y="3081734"/>
            <a:ext cx="261360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barvy na vlasy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22608" y="3615407"/>
            <a:ext cx="437227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přípravky </a:t>
            </a:r>
            <a:r>
              <a:rPr lang="cs-CZ" dirty="0"/>
              <a:t>pro bělení kůže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572001" y="44624"/>
            <a:ext cx="1380539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</a:rPr>
              <a:t>C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6</a:t>
            </a:r>
            <a:r>
              <a:rPr lang="cs-CZ" sz="2400" b="1" dirty="0" smtClean="0">
                <a:solidFill>
                  <a:prstClr val="black"/>
                </a:solidFill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5</a:t>
            </a:r>
            <a:r>
              <a:rPr lang="cs-CZ" sz="2400" b="1" dirty="0" smtClean="0">
                <a:solidFill>
                  <a:prstClr val="black"/>
                </a:solidFill>
              </a:rPr>
              <a:t>OH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23528" y="633114"/>
            <a:ext cx="259228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hydroxybenzen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3059832" y="630878"/>
            <a:ext cx="2900089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kyselina karbolová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44595" y="1982751"/>
            <a:ext cx="244804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kosmetika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301294" y="5679538"/>
            <a:ext cx="657496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err="1" smtClean="0"/>
              <a:t>exfoliant</a:t>
            </a:r>
            <a:r>
              <a:rPr lang="cs-CZ" dirty="0" smtClean="0"/>
              <a:t> - </a:t>
            </a:r>
            <a:r>
              <a:rPr lang="cs-CZ" dirty="0"/>
              <a:t>k odstranění vrstev mrtvé kůže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5124" name="Picture 4" descr="Soubor: Phenol2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4707"/>
            <a:ext cx="666750" cy="1219201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5126" name="Picture 6" descr="File:Phenol-2D-skelet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54707"/>
            <a:ext cx="735420" cy="1251469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35" name="TextovéPole 34"/>
          <p:cNvSpPr txBox="1"/>
          <p:nvPr/>
        </p:nvSpPr>
        <p:spPr>
          <a:xfrm>
            <a:off x="404635" y="1311151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301294" y="2535287"/>
            <a:ext cx="340661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opalovací přípravky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44596" y="5127575"/>
            <a:ext cx="382377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 </a:t>
            </a:r>
            <a:r>
              <a:rPr lang="cs-CZ" dirty="0" smtClean="0"/>
              <a:t>kosmetická chirurgie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661333" y="4149080"/>
            <a:ext cx="7799099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§"/>
            </a:pPr>
            <a:r>
              <a:rPr lang="cs-CZ" dirty="0" smtClean="0"/>
              <a:t>sloučeniny </a:t>
            </a:r>
            <a:r>
              <a:rPr lang="cs-CZ" dirty="0"/>
              <a:t>obsahující fenolické báze lze použít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 </a:t>
            </a:r>
            <a:r>
              <a:rPr lang="cs-CZ" dirty="0"/>
              <a:t>ochraně vlasů a kůže proti ultrafialovému záření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322608" y="6237312"/>
            <a:ext cx="856987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léčba</a:t>
            </a:r>
            <a:r>
              <a:rPr lang="cs-CZ" dirty="0"/>
              <a:t> zarostlých </a:t>
            </a:r>
            <a:r>
              <a:rPr lang="cs-CZ" dirty="0" smtClean="0"/>
              <a:t>nehtů - zabránění </a:t>
            </a:r>
            <a:r>
              <a:rPr lang="cs-CZ" dirty="0"/>
              <a:t>opětovnému </a:t>
            </a:r>
            <a:r>
              <a:rPr lang="cs-CZ" dirty="0" err="1" smtClean="0"/>
              <a:t>zárůstu</a:t>
            </a:r>
            <a:r>
              <a:rPr lang="cs-CZ" dirty="0"/>
              <a:t>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0" name="Šipka doprava se zářezem 39">
            <a:hlinkClick r:id="rId5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3" name="Picture 2" descr="Soubor: fenol-3D-ball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1831">
            <a:off x="7432387" y="111849"/>
            <a:ext cx="1686709" cy="196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Skupina 41"/>
          <p:cNvGrpSpPr/>
          <p:nvPr/>
        </p:nvGrpSpPr>
        <p:grpSpPr>
          <a:xfrm>
            <a:off x="3598500" y="1131169"/>
            <a:ext cx="956538" cy="596694"/>
            <a:chOff x="5357021" y="1968210"/>
            <a:chExt cx="956538" cy="596694"/>
          </a:xfrm>
        </p:grpSpPr>
        <p:pic>
          <p:nvPicPr>
            <p:cNvPr id="43" name="Obrázek 42" descr="Soubor:GHS-pictogram-skull.sv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021" y="1968210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TextovéPole 44"/>
            <p:cNvSpPr txBox="1"/>
            <p:nvPr/>
          </p:nvSpPr>
          <p:spPr>
            <a:xfrm>
              <a:off x="5676693" y="2287905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6" name="Skupina 45"/>
          <p:cNvGrpSpPr/>
          <p:nvPr/>
        </p:nvGrpSpPr>
        <p:grpSpPr>
          <a:xfrm>
            <a:off x="4404646" y="1129531"/>
            <a:ext cx="922662" cy="607192"/>
            <a:chOff x="7502031" y="2173736"/>
            <a:chExt cx="922662" cy="607192"/>
          </a:xfrm>
        </p:grpSpPr>
        <p:pic>
          <p:nvPicPr>
            <p:cNvPr id="47" name="Obrázek 46" descr="Soubor:GHS-pictogram-silhouete.sv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031" y="217373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" name="TextovéPole 50"/>
            <p:cNvSpPr txBox="1"/>
            <p:nvPr/>
          </p:nvSpPr>
          <p:spPr>
            <a:xfrm>
              <a:off x="7787827" y="250392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Obr.4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2" name="Skupina 51"/>
          <p:cNvGrpSpPr/>
          <p:nvPr/>
        </p:nvGrpSpPr>
        <p:grpSpPr>
          <a:xfrm>
            <a:off x="5148966" y="1124744"/>
            <a:ext cx="935202" cy="607192"/>
            <a:chOff x="8173220" y="1917056"/>
            <a:chExt cx="935202" cy="607192"/>
          </a:xfrm>
        </p:grpSpPr>
        <p:pic>
          <p:nvPicPr>
            <p:cNvPr id="53" name="Obrázek 52" descr="Soubor:GHS-pictogram-acid.sv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3220" y="191705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" name="TextovéPole 53"/>
            <p:cNvSpPr txBox="1"/>
            <p:nvPr/>
          </p:nvSpPr>
          <p:spPr>
            <a:xfrm>
              <a:off x="8471556" y="224724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Obr.5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3687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7" grpId="0" animBg="1"/>
      <p:bldP spid="5" grpId="0" animBg="1"/>
      <p:bldP spid="26" grpId="0" animBg="1"/>
      <p:bldP spid="28" grpId="0" animBg="1"/>
      <p:bldP spid="36" grpId="0" animBg="1"/>
      <p:bldP spid="44" grpId="0" animBg="1"/>
      <p:bldP spid="35" grpId="0" animBg="1"/>
      <p:bldP spid="37" grpId="0" animBg="1"/>
      <p:bldP spid="39" grpId="0" animBg="1"/>
      <p:bldP spid="38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7593894" y="5427406"/>
            <a:ext cx="1331741" cy="1431156"/>
            <a:chOff x="7593894" y="5427406"/>
            <a:chExt cx="1331741" cy="1431156"/>
          </a:xfrm>
        </p:grpSpPr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8574" y="5427406"/>
              <a:ext cx="817061" cy="143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TextovéPole 58"/>
            <p:cNvSpPr txBox="1"/>
            <p:nvPr/>
          </p:nvSpPr>
          <p:spPr>
            <a:xfrm>
              <a:off x="7593894" y="6581563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Obr.11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395536" y="279347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Kresoly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638411" y="3140969"/>
            <a:ext cx="160248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pl-PL" dirty="0" smtClean="0">
                <a:solidFill>
                  <a:prstClr val="black"/>
                </a:solidFill>
              </a:rPr>
              <a:t>o - kresol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897707" y="260648"/>
            <a:ext cx="2054833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</a:rPr>
              <a:t>CH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</a:rPr>
              <a:t>C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6</a:t>
            </a:r>
            <a:r>
              <a:rPr lang="cs-CZ" sz="2400" b="1" dirty="0" smtClean="0">
                <a:solidFill>
                  <a:prstClr val="black"/>
                </a:solidFill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</a:rPr>
              <a:t>OH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95536" y="849138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methylfenoly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3059833" y="846902"/>
            <a:ext cx="273630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hydroxytolueny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29" name="Skupina 28"/>
          <p:cNvGrpSpPr/>
          <p:nvPr/>
        </p:nvGrpSpPr>
        <p:grpSpPr>
          <a:xfrm>
            <a:off x="6237283" y="279347"/>
            <a:ext cx="956538" cy="596694"/>
            <a:chOff x="5357021" y="1968210"/>
            <a:chExt cx="956538" cy="596694"/>
          </a:xfrm>
        </p:grpSpPr>
        <p:pic>
          <p:nvPicPr>
            <p:cNvPr id="30" name="Obrázek 29" descr="Soubor:GHS-pictogram-skull.sv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021" y="1968210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TextovéPole 33"/>
            <p:cNvSpPr txBox="1"/>
            <p:nvPr/>
          </p:nvSpPr>
          <p:spPr>
            <a:xfrm>
              <a:off x="5676693" y="2287905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7193821" y="281798"/>
            <a:ext cx="935202" cy="607192"/>
            <a:chOff x="8173220" y="1917056"/>
            <a:chExt cx="935202" cy="607192"/>
          </a:xfrm>
        </p:grpSpPr>
        <p:pic>
          <p:nvPicPr>
            <p:cNvPr id="31" name="Obrázek 30" descr="Soubor:GHS-pictogram-acid.sv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3220" y="191705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TextovéPole 31"/>
            <p:cNvSpPr txBox="1"/>
            <p:nvPr/>
          </p:nvSpPr>
          <p:spPr>
            <a:xfrm>
              <a:off x="8471556" y="224724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Obr.5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1028" name="Picture 4" descr="Soubor: O-Kresol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5956"/>
            <a:ext cx="1314450" cy="1219201"/>
          </a:xfrm>
          <a:prstGeom prst="rect">
            <a:avLst/>
          </a:prstGeom>
          <a:solidFill>
            <a:srgbClr val="FFCCFF"/>
          </a:solidFill>
          <a:ln>
            <a:noFill/>
          </a:ln>
        </p:spPr>
      </p:pic>
      <p:pic>
        <p:nvPicPr>
          <p:cNvPr id="1030" name="Picture 6" descr="Soubor: M-Kresol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79855"/>
            <a:ext cx="1314450" cy="1343026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1032" name="Picture 8" descr="Soubor: P-Kresol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594" y="1285188"/>
            <a:ext cx="666750" cy="1724025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1034" name="Picture 10" descr="Soubor: Ortho-kresol-3D-ball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816" y="1432991"/>
            <a:ext cx="1594930" cy="167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oubor: Meta-kresol-3D-ball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7029">
            <a:off x="4812434" y="1481102"/>
            <a:ext cx="1639691" cy="165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oubor: parakresolu-3D-ball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0229">
            <a:off x="7640322" y="1239270"/>
            <a:ext cx="1544900" cy="170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ovéPole 38"/>
          <p:cNvSpPr txBox="1"/>
          <p:nvPr/>
        </p:nvSpPr>
        <p:spPr>
          <a:xfrm>
            <a:off x="3746653" y="3144734"/>
            <a:ext cx="167225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pl-PL" dirty="0" smtClean="0">
                <a:solidFill>
                  <a:prstClr val="black"/>
                </a:solidFill>
              </a:rPr>
              <a:t>m - kresol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7001594" y="3140968"/>
            <a:ext cx="160248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pl-PL" dirty="0" smtClean="0">
                <a:solidFill>
                  <a:prstClr val="black"/>
                </a:solidFill>
              </a:rPr>
              <a:t>p - kresol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323528" y="3620349"/>
            <a:ext cx="225970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i="1" dirty="0" err="1"/>
              <a:t>ortho</a:t>
            </a:r>
            <a:r>
              <a:rPr lang="pl-PL" dirty="0" smtClean="0">
                <a:solidFill>
                  <a:prstClr val="black"/>
                </a:solidFill>
              </a:rPr>
              <a:t> - kresol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3516448" y="3620349"/>
            <a:ext cx="213266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i="1" dirty="0"/>
              <a:t>meta</a:t>
            </a:r>
            <a:r>
              <a:rPr lang="pl-PL" dirty="0" smtClean="0">
                <a:solidFill>
                  <a:prstClr val="black"/>
                </a:solidFill>
              </a:rPr>
              <a:t> - kresol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6780993" y="3620349"/>
            <a:ext cx="204368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i="1" dirty="0"/>
              <a:t>para</a:t>
            </a:r>
            <a:r>
              <a:rPr lang="pl-PL" dirty="0" smtClean="0">
                <a:solidFill>
                  <a:prstClr val="black"/>
                </a:solidFill>
              </a:rPr>
              <a:t> - kresol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323528" y="4082014"/>
            <a:ext cx="225970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/>
              <a:t>2-methylfenol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3437293" y="4082014"/>
            <a:ext cx="231843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 smtClean="0"/>
              <a:t>3-methylfenol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6645968" y="4082013"/>
            <a:ext cx="231843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 smtClean="0"/>
              <a:t>4-methylfenol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179512" y="4557327"/>
            <a:ext cx="252028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 smtClean="0"/>
              <a:t>2-hydroxy-</a:t>
            </a:r>
          </a:p>
          <a:p>
            <a:pPr marL="0" indent="0" algn="ctr">
              <a:buNone/>
            </a:pPr>
            <a:r>
              <a:rPr lang="cs-CZ" dirty="0" smtClean="0"/>
              <a:t>1-methylbenzen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3289890" y="4557327"/>
            <a:ext cx="2585783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 smtClean="0"/>
              <a:t>3-hydroxy-</a:t>
            </a:r>
          </a:p>
          <a:p>
            <a:pPr marL="0" indent="0" algn="ctr">
              <a:buNone/>
            </a:pPr>
            <a:r>
              <a:rPr lang="cs-CZ" dirty="0" smtClean="0"/>
              <a:t>1-methylbenzen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7" name="TextovéPole 56"/>
          <p:cNvSpPr txBox="1"/>
          <p:nvPr/>
        </p:nvSpPr>
        <p:spPr>
          <a:xfrm>
            <a:off x="6498565" y="4557326"/>
            <a:ext cx="2585783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 smtClean="0"/>
              <a:t>4-hydroxy-</a:t>
            </a:r>
          </a:p>
          <a:p>
            <a:pPr marL="0" indent="0" algn="ctr">
              <a:buNone/>
            </a:pPr>
            <a:r>
              <a:rPr lang="cs-CZ" dirty="0" smtClean="0"/>
              <a:t>1-methylbenzen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8" name="TextovéPole 57"/>
          <p:cNvSpPr txBox="1"/>
          <p:nvPr/>
        </p:nvSpPr>
        <p:spPr>
          <a:xfrm>
            <a:off x="197716" y="5991671"/>
            <a:ext cx="761287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Všechny </a:t>
            </a:r>
            <a:r>
              <a:rPr lang="cs-CZ" dirty="0" smtClean="0"/>
              <a:t>tři </a:t>
            </a:r>
            <a:r>
              <a:rPr lang="cs-CZ" dirty="0"/>
              <a:t>jsou obsaženy v černouhelném dehtu.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6" name="Šipka doprava se zářezem 35">
            <a:hlinkClick r:id="rId1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526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5" grpId="0" animBg="1"/>
      <p:bldP spid="26" grpId="0" animBg="1"/>
      <p:bldP spid="28" grpId="0" animBg="1"/>
      <p:bldP spid="39" grpId="0" animBg="1"/>
      <p:bldP spid="40" grpId="0" animBg="1"/>
      <p:bldP spid="41" grpId="0" animBg="1"/>
      <p:bldP spid="46" grpId="0" animBg="1"/>
      <p:bldP spid="47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207339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Kresoly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0" y="3141303"/>
            <a:ext cx="291581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pl-PL" dirty="0" smtClean="0">
                <a:solidFill>
                  <a:prstClr val="black"/>
                </a:solidFill>
              </a:rPr>
              <a:t>o – kresol, pevná l.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897707" y="188640"/>
            <a:ext cx="2054833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</a:rPr>
              <a:t>CH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</a:rPr>
              <a:t>C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6</a:t>
            </a:r>
            <a:r>
              <a:rPr lang="cs-CZ" sz="2400" b="1" dirty="0" smtClean="0">
                <a:solidFill>
                  <a:prstClr val="black"/>
                </a:solidFill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</a:rPr>
              <a:t>OH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95536" y="777130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methylfenoly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3059833" y="774894"/>
            <a:ext cx="273630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hydroxytolueny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7193821" y="209790"/>
            <a:ext cx="935202" cy="607192"/>
            <a:chOff x="8173220" y="1917056"/>
            <a:chExt cx="935202" cy="607192"/>
          </a:xfrm>
        </p:grpSpPr>
        <p:pic>
          <p:nvPicPr>
            <p:cNvPr id="31" name="Obrázek 30" descr="Soubor:GHS-pictogram-acid.sv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3220" y="191705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TextovéPole 31"/>
            <p:cNvSpPr txBox="1"/>
            <p:nvPr/>
          </p:nvSpPr>
          <p:spPr>
            <a:xfrm>
              <a:off x="8471556" y="224724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Obr.5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1028" name="Picture 4" descr="Soubor: O-Kresol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33948"/>
            <a:ext cx="1314450" cy="1219201"/>
          </a:xfrm>
          <a:prstGeom prst="rect">
            <a:avLst/>
          </a:prstGeom>
          <a:solidFill>
            <a:srgbClr val="FFCCFF"/>
          </a:solidFill>
          <a:ln>
            <a:noFill/>
          </a:ln>
        </p:spPr>
      </p:pic>
      <p:pic>
        <p:nvPicPr>
          <p:cNvPr id="1030" name="Picture 6" descr="Soubor: M-Kresol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07847"/>
            <a:ext cx="1314450" cy="1343026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1032" name="Picture 8" descr="Soubor: P-Kresol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13180"/>
            <a:ext cx="666750" cy="1724025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39" name="TextovéPole 38"/>
          <p:cNvSpPr txBox="1"/>
          <p:nvPr/>
        </p:nvSpPr>
        <p:spPr>
          <a:xfrm>
            <a:off x="2987824" y="3141305"/>
            <a:ext cx="309634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pl-PL" dirty="0" smtClean="0">
                <a:solidFill>
                  <a:prstClr val="black"/>
                </a:solidFill>
              </a:rPr>
              <a:t>m – kresol, kapalina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6228184" y="3141304"/>
            <a:ext cx="290753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pl-PL" dirty="0" smtClean="0">
                <a:solidFill>
                  <a:prstClr val="black"/>
                </a:solidFill>
              </a:rPr>
              <a:t>p – kresol, pevná l.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179512" y="3803978"/>
            <a:ext cx="683068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pt-BR" dirty="0"/>
              <a:t>jsou velmi citlivé na světlo a </a:t>
            </a:r>
            <a:r>
              <a:rPr lang="pt-BR" dirty="0" smtClean="0"/>
              <a:t>vzduch</a:t>
            </a:r>
            <a:r>
              <a:rPr lang="cs-CZ" dirty="0" smtClean="0"/>
              <a:t>, hořlavé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179513" y="4347077"/>
            <a:ext cx="794951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při teplotách nad 80°C se vzduchem výbušné směsi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7128594" y="3761887"/>
            <a:ext cx="1011253" cy="571270"/>
            <a:chOff x="7128594" y="4178997"/>
            <a:chExt cx="1011253" cy="571270"/>
          </a:xfrm>
        </p:grpSpPr>
        <p:sp>
          <p:nvSpPr>
            <p:cNvPr id="34" name="TextovéPole 33"/>
            <p:cNvSpPr txBox="1"/>
            <p:nvPr/>
          </p:nvSpPr>
          <p:spPr>
            <a:xfrm>
              <a:off x="7502981" y="4473268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Obr.9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  <p:pic>
          <p:nvPicPr>
            <p:cNvPr id="37" name="Obrázek 36" descr="GHS02">
              <a:hlinkClick r:id="rId7" tooltip="&quot;GHS02&quot;"/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8594" y="4178997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TextovéPole 35"/>
          <p:cNvSpPr txBox="1"/>
          <p:nvPr/>
        </p:nvSpPr>
        <p:spPr>
          <a:xfrm>
            <a:off x="179514" y="4878430"/>
            <a:ext cx="424847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špatně </a:t>
            </a:r>
            <a:r>
              <a:rPr lang="cs-CZ" dirty="0"/>
              <a:t>rozpustné ve vodě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42" name="Skupina 41"/>
          <p:cNvGrpSpPr/>
          <p:nvPr/>
        </p:nvGrpSpPr>
        <p:grpSpPr>
          <a:xfrm>
            <a:off x="6237283" y="207339"/>
            <a:ext cx="956538" cy="596694"/>
            <a:chOff x="5357021" y="1968210"/>
            <a:chExt cx="956538" cy="596694"/>
          </a:xfrm>
        </p:grpSpPr>
        <p:pic>
          <p:nvPicPr>
            <p:cNvPr id="43" name="Obrázek 42" descr="Soubor:GHS-pictogram-skull.sv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021" y="1968210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" name="TextovéPole 43"/>
            <p:cNvSpPr txBox="1"/>
            <p:nvPr/>
          </p:nvSpPr>
          <p:spPr>
            <a:xfrm>
              <a:off x="5676693" y="2287905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8172400" y="4308034"/>
            <a:ext cx="1080120" cy="588853"/>
            <a:chOff x="8172400" y="4758108"/>
            <a:chExt cx="1080120" cy="588853"/>
          </a:xfrm>
        </p:grpSpPr>
        <p:sp>
          <p:nvSpPr>
            <p:cNvPr id="49" name="TextovéPole 48"/>
            <p:cNvSpPr txBox="1"/>
            <p:nvPr/>
          </p:nvSpPr>
          <p:spPr>
            <a:xfrm>
              <a:off x="8488736" y="5069962"/>
              <a:ext cx="763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Obr.10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  <p:pic>
          <p:nvPicPr>
            <p:cNvPr id="50" name="Obrázek 49" descr="Soubor:GHS-pictogram-explos.svg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4758108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" name="TextovéPole 52"/>
          <p:cNvSpPr txBox="1"/>
          <p:nvPr/>
        </p:nvSpPr>
        <p:spPr>
          <a:xfrm>
            <a:off x="179512" y="5398455"/>
            <a:ext cx="371819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mají </a:t>
            </a:r>
            <a:r>
              <a:rPr lang="cs-CZ" dirty="0" smtClean="0"/>
              <a:t>dehtovitý </a:t>
            </a:r>
            <a:r>
              <a:rPr lang="cs-CZ" dirty="0"/>
              <a:t>zápach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8" name="TextovéPole 57"/>
          <p:cNvSpPr txBox="1"/>
          <p:nvPr/>
        </p:nvSpPr>
        <p:spPr>
          <a:xfrm>
            <a:off x="179514" y="5938281"/>
            <a:ext cx="830922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pomalu oxidují </a:t>
            </a:r>
            <a:r>
              <a:rPr lang="cs-CZ" dirty="0" smtClean="0"/>
              <a:t>a nečistoty </a:t>
            </a:r>
            <a:r>
              <a:rPr lang="cs-CZ" dirty="0"/>
              <a:t>často dávají kresoly žlutavě až hnědavě červený nádech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38" name="Picture 10" descr="Soubor: Ortho-kresol-3D-ball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816" y="1432991"/>
            <a:ext cx="1594930" cy="167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2" descr="Soubor: Meta-kresol-3D-balls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7029">
            <a:off x="4812434" y="1481102"/>
            <a:ext cx="1639691" cy="165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4" descr="Soubor: parakresolu-3D-balls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0229">
            <a:off x="7640322" y="1239270"/>
            <a:ext cx="1544900" cy="170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Šipka doprava se zářezem 46">
            <a:hlinkClick r:id="rId14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0441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5" grpId="0" animBg="1"/>
      <p:bldP spid="26" grpId="0" animBg="1"/>
      <p:bldP spid="28" grpId="0" animBg="1"/>
      <p:bldP spid="39" grpId="0" animBg="1"/>
      <p:bldP spid="40" grpId="0" animBg="1"/>
      <p:bldP spid="33" grpId="0" animBg="1"/>
      <p:bldP spid="35" grpId="0" animBg="1"/>
      <p:bldP spid="36" grpId="0" animBg="1"/>
      <p:bldP spid="53" grpId="0" animBg="1"/>
      <p:bldP spid="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207339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Kresoly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897707" y="188640"/>
            <a:ext cx="2054833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</a:rPr>
              <a:t>CH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</a:rPr>
              <a:t>C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6</a:t>
            </a:r>
            <a:r>
              <a:rPr lang="cs-CZ" sz="2400" b="1" dirty="0" smtClean="0">
                <a:solidFill>
                  <a:prstClr val="black"/>
                </a:solidFill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</a:rPr>
              <a:t>OH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95536" y="777130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methylfenoly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3059833" y="774894"/>
            <a:ext cx="273630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hydroxytolueny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7193821" y="209790"/>
            <a:ext cx="935202" cy="607192"/>
            <a:chOff x="8173220" y="1917056"/>
            <a:chExt cx="935202" cy="607192"/>
          </a:xfrm>
        </p:grpSpPr>
        <p:pic>
          <p:nvPicPr>
            <p:cNvPr id="31" name="Obrázek 30" descr="Soubor:GHS-pictogram-acid.sv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3220" y="191705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TextovéPole 31"/>
            <p:cNvSpPr txBox="1"/>
            <p:nvPr/>
          </p:nvSpPr>
          <p:spPr>
            <a:xfrm>
              <a:off x="8471556" y="224724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Obr.5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1028" name="Picture 4" descr="Soubor: O-Kresol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33948"/>
            <a:ext cx="1314450" cy="1219201"/>
          </a:xfrm>
          <a:prstGeom prst="rect">
            <a:avLst/>
          </a:prstGeom>
          <a:solidFill>
            <a:srgbClr val="FFCCFF"/>
          </a:solidFill>
          <a:ln>
            <a:noFill/>
          </a:ln>
        </p:spPr>
      </p:pic>
      <p:pic>
        <p:nvPicPr>
          <p:cNvPr id="1030" name="Picture 6" descr="Soubor: M-Kresol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07847"/>
            <a:ext cx="1314450" cy="1343026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1032" name="Picture 8" descr="Soubor: P-Kresol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13180"/>
            <a:ext cx="666750" cy="1724025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35" name="TextovéPole 34"/>
          <p:cNvSpPr txBox="1"/>
          <p:nvPr/>
        </p:nvSpPr>
        <p:spPr>
          <a:xfrm>
            <a:off x="8282" y="3861048"/>
            <a:ext cx="8424935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Příznaky </a:t>
            </a:r>
            <a:r>
              <a:rPr lang="cs-CZ" dirty="0"/>
              <a:t>chronické otravy jsou bolest hlavy , </a:t>
            </a:r>
            <a:r>
              <a:rPr lang="cs-CZ" dirty="0" smtClean="0"/>
              <a:t>kašel, </a:t>
            </a:r>
            <a:r>
              <a:rPr lang="cs-CZ" dirty="0"/>
              <a:t>nevolnost, ztráta chuti k jídlu a malátnost a nespavost.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42" name="Skupina 41"/>
          <p:cNvGrpSpPr/>
          <p:nvPr/>
        </p:nvGrpSpPr>
        <p:grpSpPr>
          <a:xfrm>
            <a:off x="6237283" y="207339"/>
            <a:ext cx="956538" cy="596694"/>
            <a:chOff x="5357021" y="1968210"/>
            <a:chExt cx="956538" cy="596694"/>
          </a:xfrm>
        </p:grpSpPr>
        <p:pic>
          <p:nvPicPr>
            <p:cNvPr id="43" name="Obrázek 42" descr="Soubor:GHS-pictogram-skull.sv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021" y="1968210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" name="TextovéPole 43"/>
            <p:cNvSpPr txBox="1"/>
            <p:nvPr/>
          </p:nvSpPr>
          <p:spPr>
            <a:xfrm>
              <a:off x="5676693" y="2287905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53" name="TextovéPole 52"/>
          <p:cNvSpPr txBox="1"/>
          <p:nvPr/>
        </p:nvSpPr>
        <p:spPr>
          <a:xfrm>
            <a:off x="8281" y="4758109"/>
            <a:ext cx="9127438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Akutní </a:t>
            </a:r>
            <a:r>
              <a:rPr lang="cs-CZ" dirty="0"/>
              <a:t>otrava s poškozením ledvin a poruchy centrálního nervového </a:t>
            </a:r>
            <a:r>
              <a:rPr lang="cs-CZ" dirty="0" smtClean="0"/>
              <a:t>systému, </a:t>
            </a:r>
            <a:r>
              <a:rPr lang="cs-CZ" dirty="0"/>
              <a:t>křeče, bezvědomí a respirační </a:t>
            </a:r>
            <a:r>
              <a:rPr lang="cs-CZ" dirty="0" smtClean="0"/>
              <a:t>paralýza.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-1766" y="5680565"/>
            <a:ext cx="7139389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p</a:t>
            </a:r>
            <a:r>
              <a:rPr lang="cs-CZ" dirty="0" smtClean="0"/>
              <a:t>říznaky otravy </a:t>
            </a:r>
            <a:r>
              <a:rPr lang="cs-CZ" dirty="0"/>
              <a:t>u </a:t>
            </a:r>
            <a:r>
              <a:rPr lang="cs-CZ" dirty="0" smtClean="0"/>
              <a:t>lidí </a:t>
            </a:r>
            <a:r>
              <a:rPr lang="cs-CZ" dirty="0"/>
              <a:t>cca 3 </a:t>
            </a:r>
            <a:r>
              <a:rPr lang="cs-CZ" dirty="0" smtClean="0"/>
              <a:t>g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od </a:t>
            </a:r>
            <a:r>
              <a:rPr lang="cs-CZ" dirty="0"/>
              <a:t>přibližně 10 g je možnost smrtelného </a:t>
            </a:r>
            <a:r>
              <a:rPr lang="cs-CZ" dirty="0" smtClean="0"/>
              <a:t>šoku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629834" y="3141303"/>
            <a:ext cx="158366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dirty="0" smtClean="0">
                <a:solidFill>
                  <a:prstClr val="black"/>
                </a:solidFill>
              </a:rPr>
              <a:t>o – kresol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3851920" y="3141302"/>
            <a:ext cx="172819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dirty="0" smtClean="0">
                <a:solidFill>
                  <a:prstClr val="black"/>
                </a:solidFill>
              </a:rPr>
              <a:t>m – kresol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7024800" y="3141305"/>
            <a:ext cx="159323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dirty="0" smtClean="0">
                <a:solidFill>
                  <a:prstClr val="black"/>
                </a:solidFill>
              </a:rPr>
              <a:t>p – kresol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24" name="Picture 10" descr="Soubor: Ortho-kresol-3D-ball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816" y="1432991"/>
            <a:ext cx="1594930" cy="167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Soubor: Meta-kresol-3D-ball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7029">
            <a:off x="4812434" y="1481102"/>
            <a:ext cx="1639691" cy="165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Soubor: parakresolu-3D-ball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0229">
            <a:off x="7640322" y="1239270"/>
            <a:ext cx="1544900" cy="170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Šipka doprava se zářezem 29">
            <a:hlinkClick r:id="rId11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479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6" grpId="0" animBg="1"/>
      <p:bldP spid="28" grpId="0" animBg="1"/>
      <p:bldP spid="35" grpId="0" animBg="1"/>
      <p:bldP spid="53" grpId="0" animBg="1"/>
      <p:bldP spid="38" grpId="0" animBg="1"/>
      <p:bldP spid="41" grpId="0" animBg="1"/>
      <p:bldP spid="45" grpId="0" animBg="1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63323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Kresoly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629834" y="2578553"/>
            <a:ext cx="158366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dirty="0" smtClean="0">
                <a:solidFill>
                  <a:prstClr val="black"/>
                </a:solidFill>
              </a:rPr>
              <a:t>o – kresol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897707" y="44624"/>
            <a:ext cx="2054833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</a:rPr>
              <a:t>CH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</a:rPr>
              <a:t>C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6</a:t>
            </a:r>
            <a:r>
              <a:rPr lang="cs-CZ" sz="2400" b="1" dirty="0" smtClean="0">
                <a:solidFill>
                  <a:prstClr val="black"/>
                </a:solidFill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</a:rPr>
              <a:t>OH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95536" y="633114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methylfenoly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3059833" y="630878"/>
            <a:ext cx="273630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hydroxytolueny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7193821" y="65774"/>
            <a:ext cx="935202" cy="607192"/>
            <a:chOff x="8173220" y="1917056"/>
            <a:chExt cx="935202" cy="607192"/>
          </a:xfrm>
        </p:grpSpPr>
        <p:pic>
          <p:nvPicPr>
            <p:cNvPr id="31" name="Obrázek 30" descr="Soubor:GHS-pictogram-acid.sv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3220" y="191705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TextovéPole 31"/>
            <p:cNvSpPr txBox="1"/>
            <p:nvPr/>
          </p:nvSpPr>
          <p:spPr>
            <a:xfrm>
              <a:off x="8471556" y="224724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Obr.5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1028" name="Picture 4" descr="Soubor: O-Kresol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85472"/>
            <a:ext cx="1314450" cy="1219201"/>
          </a:xfrm>
          <a:prstGeom prst="rect">
            <a:avLst/>
          </a:prstGeom>
          <a:solidFill>
            <a:srgbClr val="FFCCFF"/>
          </a:solidFill>
          <a:ln>
            <a:noFill/>
          </a:ln>
        </p:spPr>
      </p:pic>
      <p:pic>
        <p:nvPicPr>
          <p:cNvPr id="1030" name="Picture 6" descr="Soubor: M-Kresol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59371"/>
            <a:ext cx="1314450" cy="1343026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1032" name="Picture 8" descr="Soubor: P-Kresol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64704"/>
            <a:ext cx="666750" cy="1724025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1034" name="Picture 10" descr="Soubor: Ortho-kresol-3D-ball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816" y="1075319"/>
            <a:ext cx="1440000" cy="151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oubor: Meta-kresol-3D-ball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7029">
            <a:off x="4534585" y="1084705"/>
            <a:ext cx="1524955" cy="153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oubor: parakresolu-3D-ball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0229">
            <a:off x="7477428" y="869253"/>
            <a:ext cx="1440000" cy="159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ovéPole 38"/>
          <p:cNvSpPr txBox="1"/>
          <p:nvPr/>
        </p:nvSpPr>
        <p:spPr>
          <a:xfrm>
            <a:off x="3851920" y="2578552"/>
            <a:ext cx="172819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dirty="0" smtClean="0">
                <a:solidFill>
                  <a:prstClr val="black"/>
                </a:solidFill>
              </a:rPr>
              <a:t>m – kresol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7024800" y="2578555"/>
            <a:ext cx="159323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dirty="0" smtClean="0">
                <a:solidFill>
                  <a:prstClr val="black"/>
                </a:solidFill>
              </a:rPr>
              <a:t>p – kresol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35496" y="3659893"/>
            <a:ext cx="755405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působí </a:t>
            </a:r>
            <a:r>
              <a:rPr lang="cs-CZ" dirty="0"/>
              <a:t>jako </a:t>
            </a:r>
            <a:r>
              <a:rPr lang="cs-CZ" dirty="0" smtClean="0"/>
              <a:t>baktericidní,</a:t>
            </a:r>
            <a:r>
              <a:rPr lang="cs-CZ" dirty="0"/>
              <a:t> insekticidy a fungicidy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35496" y="4191246"/>
            <a:ext cx="645350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často součástí dezinfekčních </a:t>
            </a:r>
            <a:r>
              <a:rPr lang="cs-CZ" dirty="0" smtClean="0"/>
              <a:t>prostředků, jako</a:t>
            </a:r>
            <a:r>
              <a:rPr lang="cs-CZ" dirty="0"/>
              <a:t> </a:t>
            </a:r>
            <a:r>
              <a:rPr lang="cs-CZ" dirty="0" smtClean="0"/>
              <a:t>Lyzol,</a:t>
            </a:r>
            <a:r>
              <a:rPr lang="cs-CZ" dirty="0"/>
              <a:t> </a:t>
            </a:r>
            <a:r>
              <a:rPr lang="cs-CZ" dirty="0" err="1"/>
              <a:t>Dettol</a:t>
            </a:r>
            <a:r>
              <a:rPr lang="cs-CZ" dirty="0"/>
              <a:t> nebo </a:t>
            </a:r>
            <a:r>
              <a:rPr lang="cs-CZ" dirty="0" err="1"/>
              <a:t>Bacillol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42" name="Skupina 41"/>
          <p:cNvGrpSpPr/>
          <p:nvPr/>
        </p:nvGrpSpPr>
        <p:grpSpPr>
          <a:xfrm>
            <a:off x="6237283" y="63323"/>
            <a:ext cx="956538" cy="596694"/>
            <a:chOff x="5357021" y="1968210"/>
            <a:chExt cx="956538" cy="596694"/>
          </a:xfrm>
        </p:grpSpPr>
        <p:pic>
          <p:nvPicPr>
            <p:cNvPr id="43" name="Obrázek 42" descr="Soubor:GHS-pictogram-skull.svg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021" y="1968210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" name="TextovéPole 43"/>
            <p:cNvSpPr txBox="1"/>
            <p:nvPr/>
          </p:nvSpPr>
          <p:spPr>
            <a:xfrm>
              <a:off x="5676693" y="2287905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58" name="TextovéPole 57"/>
          <p:cNvSpPr txBox="1"/>
          <p:nvPr/>
        </p:nvSpPr>
        <p:spPr>
          <a:xfrm>
            <a:off x="35498" y="5093433"/>
            <a:ext cx="604867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 </a:t>
            </a:r>
            <a:r>
              <a:rPr lang="cs-CZ" dirty="0" smtClean="0"/>
              <a:t>prekurzory </a:t>
            </a:r>
            <a:r>
              <a:rPr lang="cs-CZ" dirty="0"/>
              <a:t>sloučenin a materiálů, včetně plastů, pesticidů, léčiv a barviv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404635" y="3099535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Použití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6476745" y="4771696"/>
            <a:ext cx="2709097" cy="1238390"/>
            <a:chOff x="6457767" y="4698986"/>
            <a:chExt cx="2709097" cy="123839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7767" y="4758597"/>
              <a:ext cx="2621575" cy="1178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ovéPole 40"/>
            <p:cNvSpPr txBox="1"/>
            <p:nvPr/>
          </p:nvSpPr>
          <p:spPr>
            <a:xfrm>
              <a:off x="8529998" y="4698986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Obr.12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45" name="TextovéPole 44"/>
          <p:cNvSpPr txBox="1"/>
          <p:nvPr/>
        </p:nvSpPr>
        <p:spPr>
          <a:xfrm>
            <a:off x="35496" y="6010086"/>
            <a:ext cx="742820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jejich směs </a:t>
            </a:r>
            <a:r>
              <a:rPr lang="cs-CZ" dirty="0" smtClean="0"/>
              <a:t>nazývaná </a:t>
            </a:r>
            <a:r>
              <a:rPr lang="cs-CZ" i="1" dirty="0" err="1" smtClean="0">
                <a:solidFill>
                  <a:srgbClr val="FF0000"/>
                </a:solidFill>
              </a:rPr>
              <a:t>trikresol</a:t>
            </a:r>
            <a:r>
              <a:rPr lang="cs-CZ" dirty="0"/>
              <a:t>, která se používá při impregnaci </a:t>
            </a:r>
            <a:r>
              <a:rPr lang="cs-CZ" dirty="0" smtClean="0"/>
              <a:t>dřeva </a:t>
            </a:r>
            <a:r>
              <a:rPr lang="cs-CZ" dirty="0"/>
              <a:t> a jako antiseptikum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0" name="Šipka doprava se zářezem 29">
            <a:hlinkClick r:id="rId1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5118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5" grpId="0" animBg="1"/>
      <p:bldP spid="26" grpId="0" animBg="1"/>
      <p:bldP spid="28" grpId="0" animBg="1"/>
      <p:bldP spid="39" grpId="0" animBg="1"/>
      <p:bldP spid="40" grpId="0" animBg="1"/>
      <p:bldP spid="35" grpId="0" animBg="1"/>
      <p:bldP spid="36" grpId="0" animBg="1"/>
      <p:bldP spid="58" grpId="0" animBg="1"/>
      <p:bldP spid="38" grpId="0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0">
              <a:srgbClr val="46D84D"/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868418" y="-22400"/>
            <a:ext cx="7407164" cy="6858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7551719" y="6600624"/>
            <a:ext cx="826840" cy="27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latin typeface="Georgia" pitchFamily="18" charset="0"/>
              </a:rPr>
              <a:t>Obr.1</a:t>
            </a:r>
            <a:endParaRPr lang="cs-CZ" sz="1200" b="1" dirty="0">
              <a:latin typeface="Georgia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12000" y="5013296"/>
            <a:ext cx="4320000" cy="1080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B0F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18288" bIns="0" anchor="ctr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cs-CZ" cap="all" dirty="0" smtClean="0">
                <a:ln w="6350">
                  <a:solidFill>
                    <a:schemeClr val="tx1"/>
                  </a:solidFill>
                </a:ln>
                <a:solidFill>
                  <a:srgbClr val="EC1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FENOLY</a:t>
            </a:r>
            <a:endParaRPr lang="cs-CZ" cap="all" dirty="0">
              <a:ln w="6350">
                <a:solidFill>
                  <a:schemeClr val="tx1"/>
                </a:solidFill>
              </a:ln>
              <a:solidFill>
                <a:srgbClr val="EC1C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087724" y="116632"/>
            <a:ext cx="4968552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sz="3200" b="1" cap="all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Hydroxyderiváty</a:t>
            </a:r>
          </a:p>
        </p:txBody>
      </p:sp>
    </p:spTree>
    <p:extLst>
      <p:ext uri="{BB962C8B-B14F-4D97-AF65-F5344CB8AC3E}">
        <p14:creationId xmlns:p14="http://schemas.microsoft.com/office/powerpoint/2010/main" val="148620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63323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Kresoly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771800" y="633113"/>
            <a:ext cx="3960439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C</a:t>
            </a:r>
            <a:r>
              <a:rPr lang="cs-CZ" sz="2400" b="1" baseline="-25000" dirty="0"/>
              <a:t>6</a:t>
            </a:r>
            <a:r>
              <a:rPr lang="cs-CZ" sz="2400" b="1" dirty="0"/>
              <a:t>H</a:t>
            </a:r>
            <a:r>
              <a:rPr lang="cs-CZ" sz="2400" b="1" baseline="-25000" dirty="0"/>
              <a:t>3</a:t>
            </a:r>
            <a:r>
              <a:rPr lang="cs-CZ" sz="2400" b="1" dirty="0"/>
              <a:t>(OH)(CH(CH</a:t>
            </a:r>
            <a:r>
              <a:rPr lang="cs-CZ" sz="2400" b="1" baseline="-25000" dirty="0"/>
              <a:t>3</a:t>
            </a:r>
            <a:r>
              <a:rPr lang="cs-CZ" sz="2400" b="1" dirty="0"/>
              <a:t>)</a:t>
            </a:r>
            <a:r>
              <a:rPr lang="cs-CZ" sz="2400" b="1" baseline="-25000" dirty="0"/>
              <a:t>2</a:t>
            </a:r>
            <a:r>
              <a:rPr lang="cs-CZ" sz="2400" b="1" dirty="0"/>
              <a:t>)(CH</a:t>
            </a:r>
            <a:r>
              <a:rPr lang="cs-CZ" sz="2400" b="1" baseline="-25000" dirty="0"/>
              <a:t>3</a:t>
            </a:r>
            <a:r>
              <a:rPr lang="cs-CZ" sz="2400" b="1" dirty="0"/>
              <a:t>)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95536" y="633114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Thymol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04635" y="1094779"/>
            <a:ext cx="4104455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2-isopropyl-5-methylfenol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42912" y="1671191"/>
            <a:ext cx="568863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bílá krystalická látka příjemné vůně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35496" y="2237963"/>
            <a:ext cx="460851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silně antiseptické</a:t>
            </a:r>
            <a:r>
              <a:rPr lang="cs-CZ" dirty="0"/>
              <a:t> </a:t>
            </a:r>
            <a:r>
              <a:rPr lang="cs-CZ" dirty="0" smtClean="0"/>
              <a:t>vlastnosti</a:t>
            </a:r>
          </a:p>
          <a:p>
            <a:pPr marL="0" indent="0">
              <a:buNone/>
            </a:pPr>
            <a:r>
              <a:rPr lang="es-ES" dirty="0"/>
              <a:t> </a:t>
            </a:r>
            <a:r>
              <a:rPr lang="cs-CZ" dirty="0" smtClean="0"/>
              <a:t>    </a:t>
            </a:r>
            <a:r>
              <a:rPr lang="es-ES" dirty="0" smtClean="0"/>
              <a:t>už </a:t>
            </a:r>
            <a:r>
              <a:rPr lang="es-ES" dirty="0"/>
              <a:t>ve zředění 1:3 000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8" name="TextovéPole 57"/>
          <p:cNvSpPr txBox="1"/>
          <p:nvPr/>
        </p:nvSpPr>
        <p:spPr>
          <a:xfrm>
            <a:off x="35496" y="3140968"/>
            <a:ext cx="828468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antiseptikum </a:t>
            </a:r>
            <a:r>
              <a:rPr lang="cs-CZ" dirty="0"/>
              <a:t>s 25× vyšší účinností než </a:t>
            </a:r>
            <a:r>
              <a:rPr lang="cs-CZ" dirty="0" smtClean="0"/>
              <a:t>fenol - neleptá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404635" y="4280895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35496" y="3717032"/>
            <a:ext cx="828468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výskyt - Mateřídouška, Tymián, Dobromysl (Oregano) 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026" name="Picture 2" descr="Soubor: Thymol2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24744"/>
            <a:ext cx="1552575" cy="1914525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6" name="Picture 6" descr="Soubor: Thymol3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0750" y1="33800" x2="50750" y2="33800"/>
                        <a14:foregroundMark x1="54500" y1="30400" x2="54500" y2="30400"/>
                        <a14:foregroundMark x1="58750" y1="30400" x2="58750" y2="30400"/>
                        <a14:foregroundMark x1="62625" y1="34200" x2="62625" y2="34200"/>
                        <a14:foregroundMark x1="64500" y1="39600" x2="64500" y2="39600"/>
                        <a14:foregroundMark x1="64375" y1="46800" x2="64375" y2="46800"/>
                        <a14:foregroundMark x1="62375" y1="52600" x2="62375" y2="52600"/>
                        <a14:foregroundMark x1="58250" y1="56000" x2="58250" y2="56000"/>
                        <a14:foregroundMark x1="54375" y1="56000" x2="54375" y2="56000"/>
                        <a14:foregroundMark x1="50625" y1="52200" x2="50625" y2="52200"/>
                        <a14:foregroundMark x1="48625" y1="47000" x2="48625" y2="47000"/>
                        <a14:foregroundMark x1="48750" y1="39000" x2="48750" y2="3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22418" y="851115"/>
            <a:ext cx="299553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Skupina 32"/>
          <p:cNvGrpSpPr/>
          <p:nvPr/>
        </p:nvGrpSpPr>
        <p:grpSpPr>
          <a:xfrm>
            <a:off x="4788024" y="65774"/>
            <a:ext cx="935202" cy="607192"/>
            <a:chOff x="8173220" y="1917056"/>
            <a:chExt cx="935202" cy="607192"/>
          </a:xfrm>
        </p:grpSpPr>
        <p:pic>
          <p:nvPicPr>
            <p:cNvPr id="34" name="Obrázek 33" descr="Soubor:GHS-pictogram-acid.sv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3220" y="191705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TextovéPole 36"/>
            <p:cNvSpPr txBox="1"/>
            <p:nvPr/>
          </p:nvSpPr>
          <p:spPr>
            <a:xfrm>
              <a:off x="8471556" y="224724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Obr.5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5541422" y="63323"/>
            <a:ext cx="920389" cy="618882"/>
            <a:chOff x="4302125" y="3159125"/>
            <a:chExt cx="920389" cy="618882"/>
          </a:xfrm>
        </p:grpSpPr>
        <p:pic>
          <p:nvPicPr>
            <p:cNvPr id="46" name="Obrázek 45" descr="Soubor:GHS-pictogram-exclam.sv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125" y="3159125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" name="TextovéPole 47"/>
            <p:cNvSpPr txBox="1"/>
            <p:nvPr/>
          </p:nvSpPr>
          <p:spPr>
            <a:xfrm>
              <a:off x="4585648" y="3501008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6320050" y="64627"/>
            <a:ext cx="919648" cy="634092"/>
            <a:chOff x="5400402" y="3298964"/>
            <a:chExt cx="919648" cy="634092"/>
          </a:xfrm>
        </p:grpSpPr>
        <p:pic>
          <p:nvPicPr>
            <p:cNvPr id="47" name="Obrázek 46" descr="Soubor:GHS-pictogram-pollu.sv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402" y="3298964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" name="TextovéPole 48"/>
            <p:cNvSpPr txBox="1"/>
            <p:nvPr/>
          </p:nvSpPr>
          <p:spPr>
            <a:xfrm>
              <a:off x="5683184" y="3656057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Obr.14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51" name="TextovéPole 50"/>
          <p:cNvSpPr txBox="1"/>
          <p:nvPr/>
        </p:nvSpPr>
        <p:spPr>
          <a:xfrm>
            <a:off x="42913" y="4816015"/>
            <a:ext cx="589724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primární aktivní </a:t>
            </a:r>
            <a:r>
              <a:rPr lang="cs-CZ" dirty="0" smtClean="0"/>
              <a:t>složkou</a:t>
            </a:r>
            <a:r>
              <a:rPr lang="cs-CZ" dirty="0"/>
              <a:t> ústních vod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42912" y="5349688"/>
            <a:ext cx="784145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alkoholové roztoky </a:t>
            </a:r>
            <a:r>
              <a:rPr lang="cs-CZ" dirty="0"/>
              <a:t>a </a:t>
            </a:r>
            <a:r>
              <a:rPr lang="cs-CZ" dirty="0" smtClean="0"/>
              <a:t>zásypy - léčba </a:t>
            </a:r>
            <a:r>
              <a:rPr lang="cs-CZ" dirty="0"/>
              <a:t>kožních mykóz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3" name="TextovéPole 52"/>
          <p:cNvSpPr txBox="1"/>
          <p:nvPr/>
        </p:nvSpPr>
        <p:spPr>
          <a:xfrm>
            <a:off x="42913" y="5867392"/>
            <a:ext cx="884956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likvidaci </a:t>
            </a:r>
            <a:r>
              <a:rPr lang="cs-CZ" dirty="0"/>
              <a:t>parazita způsobujícího </a:t>
            </a:r>
            <a:r>
              <a:rPr lang="cs-CZ" dirty="0" err="1"/>
              <a:t>varoázu</a:t>
            </a:r>
            <a:r>
              <a:rPr lang="cs-CZ" dirty="0"/>
              <a:t> u včelích kolonií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42912" y="6388864"/>
            <a:ext cx="870555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před </a:t>
            </a:r>
            <a:r>
              <a:rPr lang="cs-CZ" dirty="0"/>
              <a:t>novým </a:t>
            </a:r>
            <a:r>
              <a:rPr lang="cs-CZ" dirty="0" smtClean="0"/>
              <a:t>svázání knih poškozených</a:t>
            </a:r>
            <a:r>
              <a:rPr lang="cs-CZ" dirty="0"/>
              <a:t> </a:t>
            </a:r>
            <a:r>
              <a:rPr lang="cs-CZ" dirty="0" smtClean="0"/>
              <a:t>plísní (ničí spory)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7984737" y="4216626"/>
            <a:ext cx="1226177" cy="1633350"/>
            <a:chOff x="7984737" y="4216626"/>
            <a:chExt cx="1226177" cy="1633350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4737" y="4216626"/>
              <a:ext cx="763728" cy="16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ovéPole 54"/>
            <p:cNvSpPr txBox="1"/>
            <p:nvPr/>
          </p:nvSpPr>
          <p:spPr>
            <a:xfrm>
              <a:off x="8574048" y="4216626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Obr.15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0" name="Šipka doprava se zářezem 29">
            <a:hlinkClick r:id="rId10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4952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6" grpId="0" animBg="1"/>
      <p:bldP spid="28" grpId="0" animBg="1"/>
      <p:bldP spid="35" grpId="0" animBg="1"/>
      <p:bldP spid="36" grpId="0" animBg="1"/>
      <p:bldP spid="58" grpId="0" animBg="1"/>
      <p:bldP spid="38" grpId="0" animBg="1"/>
      <p:bldP spid="45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675178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Benzedioly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23529" y="3678123"/>
            <a:ext cx="225970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/>
              <a:t>Pyrokatechol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897707" y="656479"/>
            <a:ext cx="1752465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C</a:t>
            </a:r>
            <a:r>
              <a:rPr lang="pt-BR" sz="2400" b="1" baseline="-25000" dirty="0" smtClean="0"/>
              <a:t>6</a:t>
            </a:r>
            <a:r>
              <a:rPr lang="pt-BR" sz="2400" b="1" dirty="0" smtClean="0"/>
              <a:t>H</a:t>
            </a:r>
            <a:r>
              <a:rPr lang="pt-BR" sz="2400" b="1" baseline="-25000" dirty="0" smtClean="0"/>
              <a:t>4</a:t>
            </a:r>
            <a:r>
              <a:rPr lang="pt-BR" sz="2400" b="1" dirty="0" smtClean="0"/>
              <a:t>(OH)</a:t>
            </a:r>
            <a:r>
              <a:rPr lang="pt-BR" sz="2400" b="1" baseline="-25000" dirty="0" smtClean="0"/>
              <a:t>2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3746653" y="3681888"/>
            <a:ext cx="183844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 err="1"/>
              <a:t>Resorcinol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6632812" y="3678122"/>
            <a:ext cx="223823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/>
              <a:t>Hydrochinon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3472308" y="4326193"/>
            <a:ext cx="248023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 smtClean="0"/>
              <a:t>benzen-1,3-diol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6521795" y="4326194"/>
            <a:ext cx="244269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 smtClean="0"/>
              <a:t>benzen-1,4-diol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179512" y="4326194"/>
            <a:ext cx="252028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/>
              <a:t>benzen-1,2-diol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3131840" y="4974267"/>
            <a:ext cx="3105443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 smtClean="0"/>
              <a:t>1,3-dihydroxybenzen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7" name="TextovéPole 56"/>
          <p:cNvSpPr txBox="1"/>
          <p:nvPr/>
        </p:nvSpPr>
        <p:spPr>
          <a:xfrm>
            <a:off x="6372201" y="4974266"/>
            <a:ext cx="277180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 smtClean="0"/>
              <a:t>1,4-dihydroxybenzen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2050" name="Picture 2" descr="Soubor: Brenzcatechi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31" y="2055078"/>
            <a:ext cx="1228725" cy="1219201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2052" name="Picture 4" descr="Soubor: Pyrocatechol-3D-ball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1526">
            <a:off x="1583668" y="1731928"/>
            <a:ext cx="1637204" cy="16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ovéPole 35"/>
          <p:cNvSpPr txBox="1"/>
          <p:nvPr/>
        </p:nvSpPr>
        <p:spPr>
          <a:xfrm>
            <a:off x="0" y="4974267"/>
            <a:ext cx="3023668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/>
              <a:t>1,2-dihydroxybenzen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2054" name="Picture 6" descr="File:Resorcin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398" y="1969353"/>
            <a:ext cx="1228725" cy="1304926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2056" name="Picture 8" descr="Soubor: Rezorcín-3D-ball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0873">
            <a:off x="5009209" y="1667213"/>
            <a:ext cx="1728587" cy="179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ile:Hydrochinon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362" y="1544678"/>
            <a:ext cx="666750" cy="1695451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2060" name="Picture 12" descr="Soubor: Trans-hydrochinon-z-xtal-3D-ball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4159" y="1570493"/>
            <a:ext cx="2136163" cy="153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Šipka doprava se zářezem 19">
            <a:hlinkClick r:id="rId9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219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5" grpId="0" animBg="1"/>
      <p:bldP spid="39" grpId="0" animBg="1"/>
      <p:bldP spid="40" grpId="0" animBg="1"/>
      <p:bldP spid="46" grpId="0" animBg="1"/>
      <p:bldP spid="47" grpId="0" animBg="1"/>
      <p:bldP spid="55" grpId="0" animBg="1"/>
      <p:bldP spid="56" grpId="0" animBg="1"/>
      <p:bldP spid="57" grpId="0" animBg="1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607079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Benzedioly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23529" y="2640821"/>
            <a:ext cx="727280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bezbarvé jehlicovité krystaly, snadno sublimují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897707" y="588380"/>
            <a:ext cx="1752465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C</a:t>
            </a:r>
            <a:r>
              <a:rPr lang="pt-BR" sz="2400" b="1" baseline="-25000" dirty="0" smtClean="0"/>
              <a:t>6</a:t>
            </a:r>
            <a:r>
              <a:rPr lang="pt-BR" sz="2400" b="1" dirty="0" smtClean="0"/>
              <a:t>H</a:t>
            </a:r>
            <a:r>
              <a:rPr lang="pt-BR" sz="2400" b="1" baseline="-25000" dirty="0" smtClean="0"/>
              <a:t>4</a:t>
            </a:r>
            <a:r>
              <a:rPr lang="pt-BR" sz="2400" b="1" dirty="0" smtClean="0"/>
              <a:t>(OH)</a:t>
            </a:r>
            <a:r>
              <a:rPr lang="pt-BR" sz="2400" b="1" baseline="-25000" dirty="0" smtClean="0"/>
              <a:t>2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3045542" y="1282883"/>
            <a:ext cx="252028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/>
              <a:t>benzen-1,2-diol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2050" name="Picture 2" descr="Soubor: Brenzcatechi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616" y="1128653"/>
            <a:ext cx="1228725" cy="1219201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2052" name="Picture 4" descr="Soubor: Pyrocatechol-3D-ball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3473">
            <a:off x="7171808" y="802649"/>
            <a:ext cx="1779368" cy="180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ovéPole 35"/>
          <p:cNvSpPr txBox="1"/>
          <p:nvPr/>
        </p:nvSpPr>
        <p:spPr>
          <a:xfrm>
            <a:off x="2560495" y="1886189"/>
            <a:ext cx="327585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/>
              <a:t>1,2-dihydroxybenzen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42" name="Skupina 41"/>
          <p:cNvGrpSpPr/>
          <p:nvPr/>
        </p:nvGrpSpPr>
        <p:grpSpPr>
          <a:xfrm>
            <a:off x="6001616" y="509771"/>
            <a:ext cx="920389" cy="618882"/>
            <a:chOff x="4302125" y="3159125"/>
            <a:chExt cx="920389" cy="618882"/>
          </a:xfrm>
        </p:grpSpPr>
        <p:pic>
          <p:nvPicPr>
            <p:cNvPr id="43" name="Obrázek 42" descr="Soubor:GHS-pictogram-exclam.sv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125" y="3159125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" name="TextovéPole 43"/>
            <p:cNvSpPr txBox="1"/>
            <p:nvPr/>
          </p:nvSpPr>
          <p:spPr>
            <a:xfrm>
              <a:off x="4585648" y="3501008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2" name="TextovéPole 21"/>
          <p:cNvSpPr txBox="1"/>
          <p:nvPr/>
        </p:nvSpPr>
        <p:spPr>
          <a:xfrm>
            <a:off x="395536" y="1315060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Pyrokatechol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323528" y="3187268"/>
            <a:ext cx="410445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dobře rozpustné ve vodě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23529" y="3720941"/>
            <a:ext cx="7992888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Na vzduchu</a:t>
            </a:r>
            <a:r>
              <a:rPr lang="cs-CZ" dirty="0"/>
              <a:t> a při vystavení světlu se stává nestabilní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oxiduje </a:t>
            </a:r>
            <a:r>
              <a:rPr lang="cs-CZ" dirty="0" smtClean="0"/>
              <a:t>na </a:t>
            </a:r>
            <a:r>
              <a:rPr lang="cs-CZ" dirty="0"/>
              <a:t>1,2-benzochinon </a:t>
            </a:r>
            <a:r>
              <a:rPr lang="cs-CZ" dirty="0" smtClean="0"/>
              <a:t>(autooxidace).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323527" y="5766355"/>
            <a:ext cx="8568953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err="1" smtClean="0"/>
              <a:t>Benzochinon</a:t>
            </a:r>
            <a:r>
              <a:rPr lang="cs-CZ" dirty="0" smtClean="0"/>
              <a:t> má antimikrobiální účinky, </a:t>
            </a:r>
            <a:r>
              <a:rPr lang="cs-CZ" dirty="0"/>
              <a:t>což zpomaluje kažení </a:t>
            </a:r>
            <a:r>
              <a:rPr lang="cs-CZ" dirty="0" smtClean="0"/>
              <a:t>poškozeného </a:t>
            </a:r>
            <a:r>
              <a:rPr lang="cs-CZ" dirty="0"/>
              <a:t>ovoce a jiných rostlinných částí</a:t>
            </a:r>
            <a:r>
              <a:rPr lang="cs-CZ" dirty="0" smtClean="0"/>
              <a:t>.</a:t>
            </a:r>
            <a:endParaRPr lang="cs-CZ" baseline="-25000" dirty="0">
              <a:solidFill>
                <a:prstClr val="black"/>
              </a:solidFill>
            </a:endParaRPr>
          </a:p>
        </p:txBody>
      </p:sp>
      <p:pic>
        <p:nvPicPr>
          <p:cNvPr id="1026" name="Picture 2" descr="Soubor: Pyrocatechol o-Benzoquinone.sv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208" y="4653277"/>
            <a:ext cx="4572000" cy="1000125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18" name="Šipka doprava se zářezem 17">
            <a:hlinkClick r:id="rId8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9992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5" grpId="0" animBg="1"/>
      <p:bldP spid="55" grpId="0" animBg="1"/>
      <p:bldP spid="36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141932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Benzedioly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897707" y="123233"/>
            <a:ext cx="1752465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C</a:t>
            </a:r>
            <a:r>
              <a:rPr lang="pt-BR" sz="2400" b="1" baseline="-25000" dirty="0" smtClean="0"/>
              <a:t>6</a:t>
            </a:r>
            <a:r>
              <a:rPr lang="pt-BR" sz="2400" b="1" dirty="0" smtClean="0"/>
              <a:t>H</a:t>
            </a:r>
            <a:r>
              <a:rPr lang="pt-BR" sz="2400" b="1" baseline="-25000" dirty="0" smtClean="0"/>
              <a:t>4</a:t>
            </a:r>
            <a:r>
              <a:rPr lang="pt-BR" sz="2400" b="1" dirty="0" smtClean="0"/>
              <a:t>(OH)</a:t>
            </a:r>
            <a:r>
              <a:rPr lang="pt-BR" sz="2400" b="1" baseline="-25000" dirty="0" smtClean="0"/>
              <a:t>2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3045542" y="817736"/>
            <a:ext cx="252028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/>
              <a:t>benzen-1,2-diol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2050" name="Picture 2" descr="Soubor: Brenzcatechi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616" y="663506"/>
            <a:ext cx="1228725" cy="1219201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2052" name="Picture 4" descr="Soubor: Pyrocatechol-3D-ball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3473">
            <a:off x="7292211" y="419010"/>
            <a:ext cx="1637204" cy="16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ovéPole 35"/>
          <p:cNvSpPr txBox="1"/>
          <p:nvPr/>
        </p:nvSpPr>
        <p:spPr>
          <a:xfrm>
            <a:off x="2560495" y="1421042"/>
            <a:ext cx="327585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/>
              <a:t>1,2-dihydroxybenzen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42" name="Skupina 41"/>
          <p:cNvGrpSpPr/>
          <p:nvPr/>
        </p:nvGrpSpPr>
        <p:grpSpPr>
          <a:xfrm>
            <a:off x="6001616" y="44624"/>
            <a:ext cx="920389" cy="618882"/>
            <a:chOff x="4302125" y="3159125"/>
            <a:chExt cx="920389" cy="618882"/>
          </a:xfrm>
        </p:grpSpPr>
        <p:pic>
          <p:nvPicPr>
            <p:cNvPr id="43" name="Obrázek 42" descr="Soubor:GHS-pictogram-exclam.sv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125" y="3159125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" name="TextovéPole 43"/>
            <p:cNvSpPr txBox="1"/>
            <p:nvPr/>
          </p:nvSpPr>
          <p:spPr>
            <a:xfrm>
              <a:off x="4585648" y="3501008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2" name="TextovéPole 21"/>
          <p:cNvSpPr txBox="1"/>
          <p:nvPr/>
        </p:nvSpPr>
        <p:spPr>
          <a:xfrm>
            <a:off x="395536" y="849913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Pyrokatechol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323528" y="4584610"/>
            <a:ext cx="504056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výrobu</a:t>
            </a:r>
            <a:r>
              <a:rPr lang="cs-CZ" dirty="0"/>
              <a:t> barviv , parfémů a léků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23529" y="5118283"/>
            <a:ext cx="5760639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Piperonal - květinová vůně podobná </a:t>
            </a:r>
            <a:r>
              <a:rPr lang="cs-CZ" dirty="0"/>
              <a:t>vanilinu i </a:t>
            </a:r>
            <a:r>
              <a:rPr lang="cs-CZ" dirty="0" smtClean="0"/>
              <a:t>třešni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323527" y="2132856"/>
            <a:ext cx="8568953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Malé množství </a:t>
            </a:r>
            <a:r>
              <a:rPr lang="cs-CZ" dirty="0" smtClean="0"/>
              <a:t>pyrokatecholu </a:t>
            </a:r>
            <a:r>
              <a:rPr lang="cs-CZ" dirty="0"/>
              <a:t>se vyskytují přirozeně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/>
              <a:t>ovoci a </a:t>
            </a:r>
            <a:r>
              <a:rPr lang="cs-CZ" dirty="0" smtClean="0"/>
              <a:t>zelenině (</a:t>
            </a:r>
            <a:r>
              <a:rPr lang="cs-CZ" dirty="0"/>
              <a:t>spolu s enzymem </a:t>
            </a:r>
            <a:r>
              <a:rPr lang="cs-CZ" dirty="0" err="1"/>
              <a:t>polyfenolů</a:t>
            </a:r>
            <a:r>
              <a:rPr lang="cs-CZ" dirty="0"/>
              <a:t> </a:t>
            </a:r>
            <a:r>
              <a:rPr lang="cs-CZ" dirty="0" smtClean="0"/>
              <a:t>oxidázy </a:t>
            </a:r>
            <a:br>
              <a:rPr lang="cs-CZ" dirty="0" smtClean="0"/>
            </a:br>
            <a:r>
              <a:rPr lang="cs-CZ" dirty="0" smtClean="0"/>
              <a:t>a O</a:t>
            </a:r>
            <a:r>
              <a:rPr lang="cs-CZ" baseline="-25000" dirty="0" smtClean="0"/>
              <a:t>2</a:t>
            </a:r>
            <a:r>
              <a:rPr lang="cs-CZ" dirty="0"/>
              <a:t> </a:t>
            </a:r>
            <a:r>
              <a:rPr lang="cs-CZ" dirty="0" smtClean="0"/>
              <a:t>- enzymatické hnědnutí).</a:t>
            </a:r>
            <a:endParaRPr lang="cs-CZ" baseline="-25000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04635" y="3429000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23526" y="5982379"/>
            <a:ext cx="5961613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Vanilin – vyrábí se z guajakolu (vyrábí se </a:t>
            </a:r>
            <a:r>
              <a:rPr lang="cs-CZ" dirty="0" err="1" smtClean="0"/>
              <a:t>methylací</a:t>
            </a:r>
            <a:r>
              <a:rPr lang="cs-CZ" dirty="0" smtClean="0"/>
              <a:t> pyrokatecholu)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6372200" y="4964394"/>
            <a:ext cx="1228725" cy="1689736"/>
            <a:chOff x="6372200" y="4964394"/>
            <a:chExt cx="1228725" cy="1689736"/>
          </a:xfrm>
        </p:grpSpPr>
        <p:sp>
          <p:nvSpPr>
            <p:cNvPr id="27" name="TextovéPole 26"/>
            <p:cNvSpPr txBox="1"/>
            <p:nvPr/>
          </p:nvSpPr>
          <p:spPr>
            <a:xfrm>
              <a:off x="6482506" y="4964394"/>
              <a:ext cx="1008112" cy="307777"/>
            </a:xfrm>
            <a:prstGeom prst="rect">
              <a:avLst/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342900" indent="-342900">
                <a:buFont typeface="Wingdings" pitchFamily="2" charset="2"/>
                <a:buChar char="q"/>
                <a:defRPr sz="2400" b="1"/>
              </a:lvl1pPr>
            </a:lstStyle>
            <a:p>
              <a:pPr marL="0" indent="0">
                <a:buNone/>
              </a:pPr>
              <a:r>
                <a:rPr lang="cs-CZ" sz="1400" dirty="0"/>
                <a:t> </a:t>
              </a:r>
              <a:r>
                <a:rPr lang="cs-CZ" sz="1400" dirty="0" smtClean="0"/>
                <a:t>guajakol</a:t>
              </a:r>
              <a:endParaRPr lang="cs-CZ" sz="1400" dirty="0">
                <a:solidFill>
                  <a:prstClr val="black"/>
                </a:solidFill>
              </a:endParaRPr>
            </a:p>
          </p:txBody>
        </p:sp>
        <p:pic>
          <p:nvPicPr>
            <p:cNvPr id="2" name="Picture 2" descr="File:Guajacol.sv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5244430"/>
              <a:ext cx="1228725" cy="1409700"/>
            </a:xfrm>
            <a:prstGeom prst="rect">
              <a:avLst/>
            </a:prstGeom>
            <a:solidFill>
              <a:srgbClr val="FFCCFF"/>
            </a:solidFill>
          </p:spPr>
        </p:pic>
      </p:grpSp>
      <p:grpSp>
        <p:nvGrpSpPr>
          <p:cNvPr id="8" name="Skupina 7"/>
          <p:cNvGrpSpPr/>
          <p:nvPr/>
        </p:nvGrpSpPr>
        <p:grpSpPr>
          <a:xfrm>
            <a:off x="7740352" y="4964767"/>
            <a:ext cx="1415392" cy="1848609"/>
            <a:chOff x="7740352" y="4964767"/>
            <a:chExt cx="1415392" cy="1848609"/>
          </a:xfrm>
        </p:grpSpPr>
        <p:pic>
          <p:nvPicPr>
            <p:cNvPr id="4" name="Picture 4" descr="File:Vanillin2.sv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5272171"/>
              <a:ext cx="1415392" cy="1541205"/>
            </a:xfrm>
            <a:prstGeom prst="rect">
              <a:avLst/>
            </a:prstGeom>
            <a:solidFill>
              <a:srgbClr val="FFCCFF"/>
            </a:solidFill>
          </p:spPr>
        </p:pic>
        <p:sp>
          <p:nvSpPr>
            <p:cNvPr id="21" name="TextovéPole 20"/>
            <p:cNvSpPr txBox="1"/>
            <p:nvPr/>
          </p:nvSpPr>
          <p:spPr>
            <a:xfrm>
              <a:off x="7943992" y="4964767"/>
              <a:ext cx="948488" cy="307777"/>
            </a:xfrm>
            <a:prstGeom prst="rect">
              <a:avLst/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342900" indent="-342900">
                <a:buFont typeface="Wingdings" pitchFamily="2" charset="2"/>
                <a:buChar char="q"/>
                <a:defRPr sz="2400" b="1"/>
              </a:lvl1pPr>
            </a:lstStyle>
            <a:p>
              <a:pPr marL="0" indent="0" algn="ctr">
                <a:buNone/>
              </a:pPr>
              <a:r>
                <a:rPr lang="cs-CZ" sz="1400" dirty="0"/>
                <a:t> </a:t>
              </a:r>
              <a:r>
                <a:rPr lang="cs-CZ" sz="1400" dirty="0" smtClean="0"/>
                <a:t>vanilin</a:t>
              </a:r>
              <a:endParaRPr lang="cs-CZ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6436991" y="3583260"/>
            <a:ext cx="1854801" cy="1067873"/>
            <a:chOff x="6436991" y="3583260"/>
            <a:chExt cx="1854801" cy="1067873"/>
          </a:xfrm>
        </p:grpSpPr>
        <p:pic>
          <p:nvPicPr>
            <p:cNvPr id="2054" name="Picture 6" descr="Soubor: Piperonal structur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6991" y="3890665"/>
              <a:ext cx="1854801" cy="760468"/>
            </a:xfrm>
            <a:prstGeom prst="rect">
              <a:avLst/>
            </a:prstGeom>
            <a:solidFill>
              <a:srgbClr val="FFCCFF"/>
            </a:solidFill>
          </p:spPr>
        </p:pic>
        <p:sp>
          <p:nvSpPr>
            <p:cNvPr id="26" name="TextovéPole 25"/>
            <p:cNvSpPr txBox="1"/>
            <p:nvPr/>
          </p:nvSpPr>
          <p:spPr>
            <a:xfrm>
              <a:off x="6837468" y="3583260"/>
              <a:ext cx="1053845" cy="307777"/>
            </a:xfrm>
            <a:prstGeom prst="rect">
              <a:avLst/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342900" indent="-342900">
                <a:buFont typeface="Wingdings" pitchFamily="2" charset="2"/>
                <a:buChar char="q"/>
                <a:defRPr sz="2400" b="1"/>
              </a:lvl1pPr>
            </a:lstStyle>
            <a:p>
              <a:pPr marL="0" indent="0" algn="ctr">
                <a:buNone/>
              </a:pPr>
              <a:r>
                <a:rPr lang="cs-CZ" sz="1400" dirty="0"/>
                <a:t> </a:t>
              </a:r>
              <a:r>
                <a:rPr lang="cs-CZ" sz="1400" dirty="0" smtClean="0"/>
                <a:t>piperonal</a:t>
              </a:r>
              <a:endParaRPr lang="cs-CZ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28" name="TextovéPole 27"/>
          <p:cNvSpPr txBox="1"/>
          <p:nvPr/>
        </p:nvSpPr>
        <p:spPr>
          <a:xfrm>
            <a:off x="323526" y="4005064"/>
            <a:ext cx="524229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černo - bílé fotografické vývojky 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0" name="Šipka doprava se zářezem 29">
            <a:hlinkClick r:id="rId9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477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5" grpId="0" animBg="1"/>
      <p:bldP spid="36" grpId="0" animBg="1"/>
      <p:bldP spid="22" grpId="0" animBg="1"/>
      <p:bldP spid="23" grpId="0" animBg="1"/>
      <p:bldP spid="24" grpId="0" animBg="1"/>
      <p:bldP spid="25" grpId="0" animBg="1"/>
      <p:bldP spid="17" grpId="0" animBg="1"/>
      <p:bldP spid="18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178995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Benzedioly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23529" y="2212737"/>
            <a:ext cx="468052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bezbarvé jehlicovité krystaly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897707" y="160296"/>
            <a:ext cx="1752465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black"/>
                </a:solidFill>
              </a:rPr>
              <a:t>C</a:t>
            </a:r>
            <a:r>
              <a:rPr lang="pt-BR" sz="2400" b="1" baseline="-25000" dirty="0" smtClean="0">
                <a:solidFill>
                  <a:prstClr val="black"/>
                </a:solidFill>
              </a:rPr>
              <a:t>6</a:t>
            </a:r>
            <a:r>
              <a:rPr lang="pt-BR" sz="2400" b="1" dirty="0" smtClean="0">
                <a:solidFill>
                  <a:prstClr val="black"/>
                </a:solidFill>
              </a:rPr>
              <a:t>H</a:t>
            </a:r>
            <a:r>
              <a:rPr lang="pt-BR" sz="2400" b="1" baseline="-25000" dirty="0" smtClean="0">
                <a:solidFill>
                  <a:prstClr val="black"/>
                </a:solidFill>
              </a:rPr>
              <a:t>4</a:t>
            </a:r>
            <a:r>
              <a:rPr lang="pt-BR" sz="2400" b="1" dirty="0" smtClean="0">
                <a:solidFill>
                  <a:prstClr val="black"/>
                </a:solidFill>
              </a:rPr>
              <a:t>(OH)</a:t>
            </a:r>
            <a:r>
              <a:rPr lang="pt-BR" sz="2400" b="1" baseline="-25000" dirty="0" smtClean="0">
                <a:solidFill>
                  <a:prstClr val="black"/>
                </a:solidFill>
              </a:rPr>
              <a:t>2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3045542" y="854799"/>
            <a:ext cx="252028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benzen-1,3-diol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2560495" y="1458105"/>
            <a:ext cx="327585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1,3-dihydroxybenzen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42" name="Skupina 41"/>
          <p:cNvGrpSpPr/>
          <p:nvPr/>
        </p:nvGrpSpPr>
        <p:grpSpPr>
          <a:xfrm>
            <a:off x="5796136" y="81687"/>
            <a:ext cx="920389" cy="618882"/>
            <a:chOff x="4302125" y="3159125"/>
            <a:chExt cx="920389" cy="618882"/>
          </a:xfrm>
        </p:grpSpPr>
        <p:pic>
          <p:nvPicPr>
            <p:cNvPr id="43" name="Obrázek 42" descr="Soubor:GHS-pictogram-exclam.sv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125" y="3159125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" name="TextovéPole 43"/>
            <p:cNvSpPr txBox="1"/>
            <p:nvPr/>
          </p:nvSpPr>
          <p:spPr>
            <a:xfrm>
              <a:off x="4585648" y="3501008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2" name="TextovéPole 21"/>
          <p:cNvSpPr txBox="1"/>
          <p:nvPr/>
        </p:nvSpPr>
        <p:spPr>
          <a:xfrm>
            <a:off x="395536" y="886976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/>
              <a:t>Resorcinol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23528" y="2759184"/>
            <a:ext cx="659847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dobře rozpustné ve vodě</a:t>
            </a:r>
            <a:r>
              <a:rPr lang="cs-CZ" dirty="0"/>
              <a:t>, alkoholu a éteru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23529" y="3292857"/>
            <a:ext cx="482453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vyrábí se z celé řady pryskyřic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323527" y="4437112"/>
            <a:ext cx="7776865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zevně</a:t>
            </a:r>
            <a:r>
              <a:rPr lang="cs-CZ" dirty="0"/>
              <a:t>, </a:t>
            </a:r>
            <a:r>
              <a:rPr lang="cs-CZ" dirty="0" smtClean="0"/>
              <a:t>jako</a:t>
            </a:r>
            <a:r>
              <a:rPr lang="cs-CZ" dirty="0"/>
              <a:t> antiseptický a </a:t>
            </a:r>
            <a:r>
              <a:rPr lang="cs-CZ" dirty="0" smtClean="0"/>
              <a:t>dezinfekční prostředek</a:t>
            </a:r>
            <a:r>
              <a:rPr lang="cs-CZ" dirty="0"/>
              <a:t>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</a:t>
            </a:r>
            <a:r>
              <a:rPr lang="cs-CZ" dirty="0"/>
              <a:t>5 až 10% v </a:t>
            </a:r>
            <a:r>
              <a:rPr lang="cs-CZ" dirty="0" smtClean="0"/>
              <a:t>mastech </a:t>
            </a:r>
            <a:r>
              <a:rPr lang="cs-CZ" dirty="0"/>
              <a:t>při léčbě chronických kožních onemocnění jako je </a:t>
            </a:r>
            <a:r>
              <a:rPr lang="cs-CZ" dirty="0" smtClean="0"/>
              <a:t>lupénka</a:t>
            </a:r>
            <a:r>
              <a:rPr lang="cs-CZ" dirty="0"/>
              <a:t> a ekzémy</a:t>
            </a:r>
            <a:endParaRPr lang="cs-CZ" baseline="-25000" dirty="0">
              <a:solidFill>
                <a:prstClr val="black"/>
              </a:solidFill>
            </a:endParaRPr>
          </a:p>
        </p:txBody>
      </p:sp>
      <p:pic>
        <p:nvPicPr>
          <p:cNvPr id="17" name="Picture 6" descr="File:Resorcin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697" y="696178"/>
            <a:ext cx="1228725" cy="1304926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18" name="Picture 8" descr="Soubor: Rezorcín-3D-ball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0873">
            <a:off x="7138468" y="353039"/>
            <a:ext cx="1905208" cy="197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Skupina 20"/>
          <p:cNvGrpSpPr/>
          <p:nvPr/>
        </p:nvGrpSpPr>
        <p:grpSpPr>
          <a:xfrm>
            <a:off x="6654320" y="74082"/>
            <a:ext cx="919648" cy="634092"/>
            <a:chOff x="5400402" y="3298964"/>
            <a:chExt cx="919648" cy="634092"/>
          </a:xfrm>
        </p:grpSpPr>
        <p:pic>
          <p:nvPicPr>
            <p:cNvPr id="26" name="Obrázek 25" descr="Soubor:GHS-pictogram-pollu.sv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402" y="3298964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TextovéPole 27"/>
            <p:cNvSpPr txBox="1"/>
            <p:nvPr/>
          </p:nvSpPr>
          <p:spPr>
            <a:xfrm>
              <a:off x="5683184" y="3656057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Obr.14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9" name="TextovéPole 28"/>
          <p:cNvSpPr txBox="1"/>
          <p:nvPr/>
        </p:nvSpPr>
        <p:spPr>
          <a:xfrm>
            <a:off x="404635" y="3835395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323529" y="5703639"/>
            <a:ext cx="628004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výroba barviv (fluoreskujících) a plastů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323527" y="6237312"/>
            <a:ext cx="691276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výroba</a:t>
            </a:r>
            <a:r>
              <a:rPr lang="cs-CZ" dirty="0"/>
              <a:t> </a:t>
            </a:r>
            <a:r>
              <a:rPr lang="cs-CZ" dirty="0" smtClean="0"/>
              <a:t>lepidel pro velké dřevěné konstrukce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3" name="Šipka doprava se zářezem 32">
            <a:hlinkClick r:id="rId7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915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" grpId="0" animBg="1"/>
      <p:bldP spid="55" grpId="0" animBg="1"/>
      <p:bldP spid="36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Skupina 44"/>
          <p:cNvGrpSpPr/>
          <p:nvPr/>
        </p:nvGrpSpPr>
        <p:grpSpPr>
          <a:xfrm>
            <a:off x="7452320" y="5312535"/>
            <a:ext cx="1161106" cy="1367913"/>
            <a:chOff x="6788927" y="2336137"/>
            <a:chExt cx="1161106" cy="1367913"/>
          </a:xfrm>
        </p:grpSpPr>
        <p:pic>
          <p:nvPicPr>
            <p:cNvPr id="4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2359538"/>
              <a:ext cx="1145785" cy="13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ovéPole 46"/>
            <p:cNvSpPr txBox="1"/>
            <p:nvPr/>
          </p:nvSpPr>
          <p:spPr>
            <a:xfrm>
              <a:off x="6788927" y="2336137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Obr.18                             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5634274" y="795930"/>
            <a:ext cx="1241982" cy="2101718"/>
            <a:chOff x="5634274" y="795930"/>
            <a:chExt cx="1241982" cy="210171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4274" y="795930"/>
              <a:ext cx="1097966" cy="2057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ovéPole 40"/>
            <p:cNvSpPr txBox="1"/>
            <p:nvPr/>
          </p:nvSpPr>
          <p:spPr>
            <a:xfrm>
              <a:off x="6153940" y="2620649"/>
              <a:ext cx="7223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Obr.16                             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395536" y="178995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Benzedioly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5497" y="1853416"/>
            <a:ext cx="482453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bezbarvé jehlicovité krystaly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059832" y="160296"/>
            <a:ext cx="1752465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black"/>
                </a:solidFill>
              </a:rPr>
              <a:t>C</a:t>
            </a:r>
            <a:r>
              <a:rPr lang="pt-BR" sz="2400" b="1" baseline="-25000" dirty="0" smtClean="0">
                <a:solidFill>
                  <a:prstClr val="black"/>
                </a:solidFill>
              </a:rPr>
              <a:t>6</a:t>
            </a:r>
            <a:r>
              <a:rPr lang="pt-BR" sz="2400" b="1" dirty="0" smtClean="0">
                <a:solidFill>
                  <a:prstClr val="black"/>
                </a:solidFill>
              </a:rPr>
              <a:t>H</a:t>
            </a:r>
            <a:r>
              <a:rPr lang="pt-BR" sz="2400" b="1" baseline="-25000" dirty="0" smtClean="0">
                <a:solidFill>
                  <a:prstClr val="black"/>
                </a:solidFill>
              </a:rPr>
              <a:t>4</a:t>
            </a:r>
            <a:r>
              <a:rPr lang="pt-BR" sz="2400" b="1" dirty="0" smtClean="0">
                <a:solidFill>
                  <a:prstClr val="black"/>
                </a:solidFill>
              </a:rPr>
              <a:t>(OH)</a:t>
            </a:r>
            <a:r>
              <a:rPr lang="pt-BR" sz="2400" b="1" baseline="-25000" dirty="0" smtClean="0">
                <a:solidFill>
                  <a:prstClr val="black"/>
                </a:solidFill>
              </a:rPr>
              <a:t>2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3045542" y="764704"/>
            <a:ext cx="252028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benzen-1,4-diol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2232248" y="1322681"/>
            <a:ext cx="327585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1,4-dihydroxybenzen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42" name="Skupina 41"/>
          <p:cNvGrpSpPr/>
          <p:nvPr/>
        </p:nvGrpSpPr>
        <p:grpSpPr>
          <a:xfrm>
            <a:off x="6588224" y="59586"/>
            <a:ext cx="920389" cy="618882"/>
            <a:chOff x="4302125" y="3159125"/>
            <a:chExt cx="920389" cy="618882"/>
          </a:xfrm>
        </p:grpSpPr>
        <p:pic>
          <p:nvPicPr>
            <p:cNvPr id="43" name="Obrázek 42" descr="Soubor:GHS-pictogram-exclam.sv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125" y="3159125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" name="TextovéPole 43"/>
            <p:cNvSpPr txBox="1"/>
            <p:nvPr/>
          </p:nvSpPr>
          <p:spPr>
            <a:xfrm>
              <a:off x="4585648" y="3501008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2" name="TextovéPole 21"/>
          <p:cNvSpPr txBox="1"/>
          <p:nvPr/>
        </p:nvSpPr>
        <p:spPr>
          <a:xfrm>
            <a:off x="395536" y="796881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Hydrochinon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5498" y="2402184"/>
            <a:ext cx="314002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rozpustné ve vodě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5498" y="2933536"/>
            <a:ext cx="8396744" cy="230832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obranné žlázy</a:t>
            </a:r>
            <a:r>
              <a:rPr lang="cs-CZ" dirty="0"/>
              <a:t> brouků prskavců, společně s peroxidem </a:t>
            </a:r>
            <a:r>
              <a:rPr lang="cs-CZ" dirty="0" smtClean="0"/>
              <a:t>vodíku (</a:t>
            </a:r>
            <a:r>
              <a:rPr lang="cs-CZ" dirty="0"/>
              <a:t> </a:t>
            </a:r>
            <a:r>
              <a:rPr lang="cs-CZ" dirty="0" smtClean="0"/>
              <a:t>ze zásobníku do </a:t>
            </a:r>
            <a:r>
              <a:rPr lang="cs-CZ" dirty="0"/>
              <a:t>tlustostěnné reakční </a:t>
            </a:r>
            <a:r>
              <a:rPr lang="cs-CZ" dirty="0" smtClean="0"/>
              <a:t>komory - enzymy </a:t>
            </a:r>
            <a:r>
              <a:rPr lang="cs-CZ" dirty="0"/>
              <a:t>rychle rozkládají peroxid vodíku a katalyzují oxidaci hydrochinonu na </a:t>
            </a:r>
            <a:r>
              <a:rPr lang="cs-CZ" dirty="0" smtClean="0"/>
              <a:t>chinon - teplo z reakce vypaří </a:t>
            </a:r>
            <a:r>
              <a:rPr lang="cs-CZ" dirty="0"/>
              <a:t>zhruba </a:t>
            </a:r>
            <a:r>
              <a:rPr lang="cs-CZ" dirty="0" smtClean="0"/>
              <a:t>pětinu</a:t>
            </a:r>
            <a:r>
              <a:rPr lang="cs-CZ" dirty="0"/>
              <a:t>, čímž obsah vystříkne z břicha brouka a vytvoří horký aerosolový oblak.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35497" y="5830239"/>
            <a:ext cx="576063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hlavní složka fotografických </a:t>
            </a:r>
            <a:r>
              <a:rPr lang="cs-CZ" dirty="0"/>
              <a:t>vývojek</a:t>
            </a:r>
            <a:endParaRPr lang="cs-CZ" baseline="-25000" dirty="0">
              <a:solidFill>
                <a:prstClr val="black"/>
              </a:solidFill>
            </a:endParaRPr>
          </a:p>
        </p:txBody>
      </p:sp>
      <p:grpSp>
        <p:nvGrpSpPr>
          <p:cNvPr id="21" name="Skupina 20"/>
          <p:cNvGrpSpPr/>
          <p:nvPr/>
        </p:nvGrpSpPr>
        <p:grpSpPr>
          <a:xfrm>
            <a:off x="7415593" y="74082"/>
            <a:ext cx="919648" cy="634092"/>
            <a:chOff x="5400402" y="3298964"/>
            <a:chExt cx="919648" cy="634092"/>
          </a:xfrm>
        </p:grpSpPr>
        <p:pic>
          <p:nvPicPr>
            <p:cNvPr id="26" name="Obrázek 25" descr="Soubor:GHS-pictogram-pollu.sv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402" y="3298964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TextovéPole 27"/>
            <p:cNvSpPr txBox="1"/>
            <p:nvPr/>
          </p:nvSpPr>
          <p:spPr>
            <a:xfrm>
              <a:off x="5683184" y="3656057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Obr.14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9" name="TextovéPole 28"/>
          <p:cNvSpPr txBox="1"/>
          <p:nvPr/>
        </p:nvSpPr>
        <p:spPr>
          <a:xfrm>
            <a:off x="404635" y="5312535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35499" y="6365359"/>
            <a:ext cx="709247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součást </a:t>
            </a:r>
            <a:r>
              <a:rPr lang="cs-CZ" dirty="0"/>
              <a:t>herbicidů, antioxidantů kůže a barviv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32" name="Picture 10" descr="File:Hydrochinon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362" y="941461"/>
            <a:ext cx="666750" cy="1695451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33" name="Picture 12" descr="Soubor: Trans-hydrochinon-z-xtal-3D-ball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4160" y="1018506"/>
            <a:ext cx="2136163" cy="153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Skupina 33"/>
          <p:cNvGrpSpPr/>
          <p:nvPr/>
        </p:nvGrpSpPr>
        <p:grpSpPr>
          <a:xfrm>
            <a:off x="5004950" y="59586"/>
            <a:ext cx="935202" cy="607192"/>
            <a:chOff x="8173220" y="1917056"/>
            <a:chExt cx="935202" cy="607192"/>
          </a:xfrm>
        </p:grpSpPr>
        <p:pic>
          <p:nvPicPr>
            <p:cNvPr id="35" name="Obrázek 34" descr="Soubor:GHS-pictogram-acid.sv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3220" y="191705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TextovéPole 36"/>
            <p:cNvSpPr txBox="1"/>
            <p:nvPr/>
          </p:nvSpPr>
          <p:spPr>
            <a:xfrm>
              <a:off x="8471556" y="224724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Obr.5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Skupina 37"/>
          <p:cNvGrpSpPr/>
          <p:nvPr/>
        </p:nvGrpSpPr>
        <p:grpSpPr>
          <a:xfrm>
            <a:off x="5796136" y="87532"/>
            <a:ext cx="922662" cy="607192"/>
            <a:chOff x="7502031" y="2173736"/>
            <a:chExt cx="922662" cy="607192"/>
          </a:xfrm>
        </p:grpSpPr>
        <p:pic>
          <p:nvPicPr>
            <p:cNvPr id="39" name="Obrázek 38" descr="Soubor:GHS-pictogram-silhouete.svg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031" y="217373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TextovéPole 39"/>
            <p:cNvSpPr txBox="1"/>
            <p:nvPr/>
          </p:nvSpPr>
          <p:spPr>
            <a:xfrm>
              <a:off x="7787827" y="250392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Obr.4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49" name="Šipka doprava se zářezem 48">
            <a:hlinkClick r:id="rId11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0626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5" grpId="0" animBg="1"/>
      <p:bldP spid="55" grpId="0" animBg="1"/>
      <p:bldP spid="36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675178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Benzetrioly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23530" y="4467705"/>
            <a:ext cx="225970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 err="1" smtClean="0"/>
              <a:t>Pyrogallol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897707" y="656479"/>
            <a:ext cx="1752465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black"/>
                </a:solidFill>
              </a:rPr>
              <a:t>C</a:t>
            </a:r>
            <a:r>
              <a:rPr lang="pt-BR" sz="2400" b="1" baseline="-25000" dirty="0" smtClean="0">
                <a:solidFill>
                  <a:prstClr val="black"/>
                </a:solidFill>
              </a:rPr>
              <a:t>6</a:t>
            </a:r>
            <a:r>
              <a:rPr lang="pt-BR" sz="2400" b="1" dirty="0" smtClean="0">
                <a:solidFill>
                  <a:prstClr val="black"/>
                </a:solidFill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3</a:t>
            </a:r>
            <a:r>
              <a:rPr lang="pt-BR" sz="2400" b="1" dirty="0" smtClean="0">
                <a:solidFill>
                  <a:prstClr val="black"/>
                </a:solidFill>
              </a:rPr>
              <a:t>(OH)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3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3398353" y="4470209"/>
            <a:ext cx="225181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err="1" smtClean="0">
                <a:solidFill>
                  <a:prstClr val="black"/>
                </a:solidFill>
              </a:rPr>
              <a:t>Floroglucinol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5823432" y="4470210"/>
            <a:ext cx="330326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err="1" smtClean="0">
                <a:solidFill>
                  <a:prstClr val="black"/>
                </a:solidFill>
              </a:rPr>
              <a:t>Hydroxyhydrochinon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3283384" y="5118280"/>
            <a:ext cx="276497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benzen-1,3,5-triol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6375147" y="5118282"/>
            <a:ext cx="272720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benzen-1,2,4-triol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92532" y="5122402"/>
            <a:ext cx="284415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benzen-1,2,3-triol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3131840" y="5766355"/>
            <a:ext cx="3105443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i="1" dirty="0" err="1" smtClean="0">
                <a:solidFill>
                  <a:srgbClr val="FF0000"/>
                </a:solidFill>
              </a:rPr>
              <a:t>sym</a:t>
            </a:r>
            <a:r>
              <a:rPr lang="cs-CZ" i="1" dirty="0" smtClean="0">
                <a:solidFill>
                  <a:prstClr val="black"/>
                </a:solidFill>
              </a:rPr>
              <a:t> </a:t>
            </a:r>
            <a:r>
              <a:rPr lang="cs-CZ" dirty="0" smtClean="0">
                <a:solidFill>
                  <a:prstClr val="black"/>
                </a:solidFill>
              </a:rPr>
              <a:t>-</a:t>
            </a:r>
            <a:r>
              <a:rPr lang="cs-CZ" dirty="0" err="1" smtClean="0">
                <a:solidFill>
                  <a:prstClr val="black"/>
                </a:solidFill>
              </a:rPr>
              <a:t>trihydroxybenzen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7" name="TextovéPole 56"/>
          <p:cNvSpPr txBox="1"/>
          <p:nvPr/>
        </p:nvSpPr>
        <p:spPr>
          <a:xfrm>
            <a:off x="6348516" y="5766354"/>
            <a:ext cx="277180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i="1" dirty="0" smtClean="0">
                <a:solidFill>
                  <a:srgbClr val="FF0000"/>
                </a:solidFill>
              </a:rPr>
              <a:t>as</a:t>
            </a:r>
            <a:r>
              <a:rPr lang="cs-CZ" dirty="0" smtClean="0">
                <a:solidFill>
                  <a:prstClr val="black"/>
                </a:solidFill>
              </a:rPr>
              <a:t> -</a:t>
            </a:r>
            <a:r>
              <a:rPr lang="cs-CZ" dirty="0" err="1" smtClean="0">
                <a:solidFill>
                  <a:prstClr val="black"/>
                </a:solidFill>
              </a:rPr>
              <a:t>trihydroxybenzen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2776" y="5766353"/>
            <a:ext cx="3023668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i="1" dirty="0" err="1" smtClean="0">
                <a:solidFill>
                  <a:srgbClr val="FF0000"/>
                </a:solidFill>
              </a:rPr>
              <a:t>vic</a:t>
            </a:r>
            <a:r>
              <a:rPr lang="cs-CZ" dirty="0" smtClean="0">
                <a:solidFill>
                  <a:prstClr val="black"/>
                </a:solidFill>
              </a:rPr>
              <a:t> -</a:t>
            </a:r>
            <a:r>
              <a:rPr lang="cs-CZ" dirty="0" err="1" smtClean="0">
                <a:solidFill>
                  <a:prstClr val="black"/>
                </a:solidFill>
              </a:rPr>
              <a:t>trihydroxybenzen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4100" name="Picture 4" descr="File:Pyrogallol2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93" y="1498501"/>
            <a:ext cx="1781175" cy="1219201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4102" name="Picture 6" descr="Soubor: Pyrogallol-3D-ball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7459">
            <a:off x="606969" y="2780016"/>
            <a:ext cx="1778856" cy="163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upload.wikimedia.org/wikipedia/commons/b/b6/Phloroglucinol-3D-ball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777" y="2717702"/>
            <a:ext cx="1652970" cy="168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File:Phloroglucin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12776"/>
            <a:ext cx="1781175" cy="1304926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4108" name="Picture 12" descr="File:Hydroxyhydrochinon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38" y="826640"/>
            <a:ext cx="1228725" cy="1676400"/>
          </a:xfrm>
          <a:prstGeom prst="rect">
            <a:avLst/>
          </a:prstGeom>
          <a:solidFill>
            <a:srgbClr val="FFCCFF"/>
          </a:solidFill>
        </p:spPr>
      </p:pic>
      <p:grpSp>
        <p:nvGrpSpPr>
          <p:cNvPr id="25" name="Skupina 24"/>
          <p:cNvGrpSpPr/>
          <p:nvPr/>
        </p:nvGrpSpPr>
        <p:grpSpPr>
          <a:xfrm>
            <a:off x="6940946" y="2519421"/>
            <a:ext cx="1737042" cy="1870094"/>
            <a:chOff x="494926" y="-2495"/>
            <a:chExt cx="5667375" cy="5748638"/>
          </a:xfrm>
        </p:grpSpPr>
        <p:pic>
          <p:nvPicPr>
            <p:cNvPr id="26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9634" l="0" r="100000">
                          <a14:foregroundMark x1="17647" y1="41682" x2="17647" y2="41682"/>
                          <a14:foregroundMark x1="86050" y1="41499" x2="86050" y2="41499"/>
                          <a14:foregroundMark x1="34622" y1="10786" x2="34622" y2="10786"/>
                          <a14:foregroundMark x1="39328" y1="45887" x2="39328" y2="45887"/>
                          <a14:foregroundMark x1="33613" y1="49726" x2="33613" y2="49726"/>
                          <a14:foregroundMark x1="30588" y1="54845" x2="30588" y2="54845"/>
                          <a14:foregroundMark x1="30252" y1="61974" x2="30252" y2="61974"/>
                          <a14:foregroundMark x1="33613" y1="67824" x2="33613" y2="67824"/>
                          <a14:foregroundMark x1="39832" y1="71298" x2="39832" y2="71298"/>
                          <a14:foregroundMark x1="45882" y1="45887" x2="45882" y2="45887"/>
                          <a14:foregroundMark x1="52269" y1="49360" x2="52269" y2="49360"/>
                          <a14:foregroundMark x1="55462" y1="55393" x2="55462" y2="55393"/>
                          <a14:foregroundMark x1="55462" y1="61792" x2="55462" y2="61792"/>
                          <a14:foregroundMark x1="52437" y1="68007" x2="52437" y2="68007"/>
                          <a14:foregroundMark x1="45882" y1="71664" x2="45882" y2="71664"/>
                          <a14:foregroundMark x1="28067" y1="5484" x2="28067" y2="5484"/>
                          <a14:foregroundMark x1="28739" y1="4936" x2="28739" y2="49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926" y="-2495"/>
              <a:ext cx="5667375" cy="521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41776">
              <a:off x="1666090" y="4593617"/>
              <a:ext cx="1800224" cy="1152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855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47527">
              <a:off x="4305504" y="3452511"/>
              <a:ext cx="733425" cy="111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Šipka doprava se zářezem 22">
            <a:hlinkClick r:id="rId15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102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5" grpId="0" animBg="1"/>
      <p:bldP spid="39" grpId="0" animBg="1"/>
      <p:bldP spid="40" grpId="0" animBg="1"/>
      <p:bldP spid="46" grpId="0" animBg="1"/>
      <p:bldP spid="47" grpId="0" animBg="1"/>
      <p:bldP spid="55" grpId="0" animBg="1"/>
      <p:bldP spid="56" grpId="0" animBg="1"/>
      <p:bldP spid="57" grpId="0" animBg="1"/>
      <p:bldP spid="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Skupina 47"/>
          <p:cNvGrpSpPr/>
          <p:nvPr/>
        </p:nvGrpSpPr>
        <p:grpSpPr>
          <a:xfrm>
            <a:off x="7659666" y="5083398"/>
            <a:ext cx="1383473" cy="1628845"/>
            <a:chOff x="6788927" y="2336137"/>
            <a:chExt cx="1383473" cy="1628845"/>
          </a:xfrm>
        </p:grpSpPr>
        <p:pic>
          <p:nvPicPr>
            <p:cNvPr id="4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9" y="2359537"/>
              <a:ext cx="1368151" cy="1605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ovéPole 49"/>
            <p:cNvSpPr txBox="1"/>
            <p:nvPr/>
          </p:nvSpPr>
          <p:spPr>
            <a:xfrm>
              <a:off x="6788927" y="2336137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Obr.18                             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5652120" y="4581128"/>
            <a:ext cx="1930847" cy="1281335"/>
            <a:chOff x="5652120" y="4581128"/>
            <a:chExt cx="1930847" cy="1281335"/>
          </a:xfrm>
        </p:grpSpPr>
        <p:pic>
          <p:nvPicPr>
            <p:cNvPr id="8193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9" y="4581128"/>
              <a:ext cx="1858838" cy="1281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ovéPole 43"/>
            <p:cNvSpPr txBox="1"/>
            <p:nvPr/>
          </p:nvSpPr>
          <p:spPr>
            <a:xfrm>
              <a:off x="5652120" y="4592161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Obr.17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395536" y="207339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Benzetrioly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5499" y="2060848"/>
            <a:ext cx="632098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bílá krystalická látka, rozpustná ve vodě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897707" y="188640"/>
            <a:ext cx="1752465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black"/>
                </a:solidFill>
              </a:rPr>
              <a:t>C</a:t>
            </a:r>
            <a:r>
              <a:rPr lang="pt-BR" sz="2400" b="1" baseline="-25000" dirty="0" smtClean="0">
                <a:solidFill>
                  <a:prstClr val="black"/>
                </a:solidFill>
              </a:rPr>
              <a:t>6</a:t>
            </a:r>
            <a:r>
              <a:rPr lang="pt-BR" sz="2400" b="1" dirty="0" smtClean="0">
                <a:solidFill>
                  <a:prstClr val="black"/>
                </a:solidFill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3</a:t>
            </a:r>
            <a:r>
              <a:rPr lang="pt-BR" sz="2400" b="1" dirty="0" smtClean="0">
                <a:solidFill>
                  <a:prstClr val="black"/>
                </a:solidFill>
              </a:rPr>
              <a:t>(OH)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3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3351861" y="771304"/>
            <a:ext cx="284415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benzen-1,2,3-triol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1043608" y="1376985"/>
            <a:ext cx="3384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i="1" dirty="0" err="1" smtClean="0">
                <a:solidFill>
                  <a:prstClr val="black"/>
                </a:solidFill>
              </a:rPr>
              <a:t>vic</a:t>
            </a:r>
            <a:r>
              <a:rPr lang="cs-CZ" dirty="0" smtClean="0">
                <a:solidFill>
                  <a:prstClr val="black"/>
                </a:solidFill>
              </a:rPr>
              <a:t> -</a:t>
            </a:r>
            <a:r>
              <a:rPr lang="cs-CZ" dirty="0" err="1" smtClean="0">
                <a:solidFill>
                  <a:prstClr val="black"/>
                </a:solidFill>
              </a:rPr>
              <a:t>trihydroxybenzen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4100" name="Picture 4" descr="File:Pyrogallol2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6632"/>
            <a:ext cx="1781175" cy="1219201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4102" name="Picture 6" descr="Soubor: Pyrogallol-3D-ball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7459">
            <a:off x="6804726" y="1496459"/>
            <a:ext cx="2018075" cy="185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391392" y="771304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/>
              <a:t>Pyrogallol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5497" y="3183359"/>
            <a:ext cx="383100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silné redukční činidlo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5496" y="2623264"/>
            <a:ext cx="661096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na </a:t>
            </a:r>
            <a:r>
              <a:rPr lang="cs-CZ" dirty="0"/>
              <a:t>vzduchu </a:t>
            </a:r>
            <a:r>
              <a:rPr lang="cs-CZ" dirty="0" smtClean="0"/>
              <a:t>se zbarvuje do šedohnědé (O</a:t>
            </a:r>
            <a:r>
              <a:rPr lang="cs-CZ" baseline="-25000" dirty="0" smtClean="0"/>
              <a:t>2</a:t>
            </a:r>
            <a:r>
              <a:rPr lang="cs-CZ" dirty="0" smtClean="0"/>
              <a:t>)</a:t>
            </a:r>
            <a:endParaRPr lang="cs-CZ" baseline="-25000" dirty="0">
              <a:solidFill>
                <a:prstClr val="black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35496" y="3759423"/>
            <a:ext cx="910850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antiseptické </a:t>
            </a:r>
            <a:r>
              <a:rPr lang="cs-CZ" dirty="0" smtClean="0"/>
              <a:t>vlastnosti, vstřebává se kůží - </a:t>
            </a:r>
            <a:r>
              <a:rPr lang="cs-CZ" dirty="0"/>
              <a:t>může </a:t>
            </a:r>
            <a:r>
              <a:rPr lang="cs-CZ" dirty="0" smtClean="0"/>
              <a:t>měnit</a:t>
            </a:r>
            <a:r>
              <a:rPr lang="cs-CZ" dirty="0"/>
              <a:t> DNA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31" name="Skupina 30"/>
          <p:cNvGrpSpPr/>
          <p:nvPr/>
        </p:nvGrpSpPr>
        <p:grpSpPr>
          <a:xfrm>
            <a:off x="5436096" y="1353702"/>
            <a:ext cx="920389" cy="618882"/>
            <a:chOff x="4302125" y="3159125"/>
            <a:chExt cx="920389" cy="618882"/>
          </a:xfrm>
        </p:grpSpPr>
        <p:pic>
          <p:nvPicPr>
            <p:cNvPr id="32" name="Obrázek 31" descr="Soubor:GHS-pictogram-exclam.sv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125" y="3159125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TextovéPole 32"/>
            <p:cNvSpPr txBox="1"/>
            <p:nvPr/>
          </p:nvSpPr>
          <p:spPr>
            <a:xfrm>
              <a:off x="4585648" y="3501008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Skupina 33"/>
          <p:cNvGrpSpPr/>
          <p:nvPr/>
        </p:nvGrpSpPr>
        <p:grpSpPr>
          <a:xfrm>
            <a:off x="4644008" y="1381648"/>
            <a:ext cx="922662" cy="607192"/>
            <a:chOff x="7502031" y="2173736"/>
            <a:chExt cx="922662" cy="607192"/>
          </a:xfrm>
        </p:grpSpPr>
        <p:pic>
          <p:nvPicPr>
            <p:cNvPr id="35" name="Obrázek 34" descr="Soubor:GHS-pictogram-silhouete.sv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031" y="217373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TextovéPole 36"/>
            <p:cNvSpPr txBox="1"/>
            <p:nvPr/>
          </p:nvSpPr>
          <p:spPr>
            <a:xfrm>
              <a:off x="7787827" y="250392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Obr.4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8" name="TextovéPole 37"/>
          <p:cNvSpPr txBox="1"/>
          <p:nvPr/>
        </p:nvSpPr>
        <p:spPr>
          <a:xfrm>
            <a:off x="404635" y="4437112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35497" y="5055567"/>
            <a:ext cx="540059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 </a:t>
            </a:r>
            <a:r>
              <a:rPr lang="cs-CZ" dirty="0" smtClean="0"/>
              <a:t>absorpce</a:t>
            </a:r>
            <a:r>
              <a:rPr lang="cs-CZ" dirty="0"/>
              <a:t> kyslíku u </a:t>
            </a:r>
            <a:r>
              <a:rPr lang="cs-CZ" dirty="0" smtClean="0"/>
              <a:t>analýzy plynů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35497" y="5631631"/>
            <a:ext cx="360039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 </a:t>
            </a:r>
            <a:r>
              <a:rPr lang="cs-CZ" dirty="0" smtClean="0"/>
              <a:t>fotografické vývojky</a:t>
            </a:r>
            <a:endParaRPr lang="cs-CZ" baseline="-25000" dirty="0">
              <a:solidFill>
                <a:prstClr val="black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35496" y="6207695"/>
            <a:ext cx="655272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 barvení vlasů, barvení tkaných materiálů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9" name="Šipka doprava se zářezem 38">
            <a:hlinkClick r:id="rId10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8078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5" grpId="0" animBg="1"/>
      <p:bldP spid="55" grpId="0" animBg="1"/>
      <p:bldP spid="36" grpId="0" animBg="1"/>
      <p:bldP spid="22" grpId="0" animBg="1"/>
      <p:bldP spid="23" grpId="0" animBg="1"/>
      <p:bldP spid="24" grpId="0" animBg="1"/>
      <p:bldP spid="30" grpId="0" animBg="1"/>
      <p:bldP spid="38" grpId="0" animBg="1"/>
      <p:bldP spid="41" grpId="0" animBg="1"/>
      <p:bldP spid="42" grpId="0" animBg="1"/>
      <p:bldP spid="4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231031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Benzetrioly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395599" y="231031"/>
            <a:ext cx="1752465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black"/>
                </a:solidFill>
              </a:rPr>
              <a:t>C</a:t>
            </a:r>
            <a:r>
              <a:rPr lang="pt-BR" sz="2400" b="1" baseline="-25000" dirty="0" smtClean="0">
                <a:solidFill>
                  <a:prstClr val="black"/>
                </a:solidFill>
              </a:rPr>
              <a:t>6</a:t>
            </a:r>
            <a:r>
              <a:rPr lang="pt-BR" sz="2400" b="1" dirty="0" smtClean="0">
                <a:solidFill>
                  <a:prstClr val="black"/>
                </a:solidFill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3</a:t>
            </a:r>
            <a:r>
              <a:rPr lang="pt-BR" sz="2400" b="1" dirty="0" smtClean="0">
                <a:solidFill>
                  <a:prstClr val="black"/>
                </a:solidFill>
              </a:rPr>
              <a:t>(OH)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3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2987824" y="807095"/>
            <a:ext cx="276497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benzen-1,3,5-triol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899592" y="1383159"/>
            <a:ext cx="367240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i="1" dirty="0" err="1" smtClean="0">
                <a:solidFill>
                  <a:prstClr val="black"/>
                </a:solidFill>
              </a:rPr>
              <a:t>sym</a:t>
            </a:r>
            <a:r>
              <a:rPr lang="cs-CZ" i="1" dirty="0" smtClean="0">
                <a:solidFill>
                  <a:prstClr val="black"/>
                </a:solidFill>
              </a:rPr>
              <a:t> </a:t>
            </a:r>
            <a:r>
              <a:rPr lang="cs-CZ" dirty="0" smtClean="0">
                <a:solidFill>
                  <a:prstClr val="black"/>
                </a:solidFill>
              </a:rPr>
              <a:t>-</a:t>
            </a:r>
            <a:r>
              <a:rPr lang="cs-CZ" dirty="0" err="1" smtClean="0">
                <a:solidFill>
                  <a:prstClr val="black"/>
                </a:solidFill>
              </a:rPr>
              <a:t>trihydroxybenzen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4104" name="Picture 8" descr="http://upload.wikimedia.org/wikipedia/commons/b/b6/Phloroglucinol-3D-ball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321" y="1428960"/>
            <a:ext cx="2171699" cy="221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File:Phloroglucin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3" y="91898"/>
            <a:ext cx="1781175" cy="1304926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22" name="TextovéPole 21"/>
          <p:cNvSpPr txBox="1"/>
          <p:nvPr/>
        </p:nvSpPr>
        <p:spPr>
          <a:xfrm>
            <a:off x="391392" y="807095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>
                <a:solidFill>
                  <a:prstClr val="black"/>
                </a:solidFill>
              </a:rPr>
              <a:t>Floroglucinol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5500" y="2060848"/>
            <a:ext cx="514825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bílá krystalická látka, </a:t>
            </a:r>
            <a:r>
              <a:rPr lang="cs-CZ" dirty="0"/>
              <a:t>sublimuje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35498" y="3183359"/>
            <a:ext cx="336010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chutná velmi sladce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35497" y="2623264"/>
            <a:ext cx="489430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rozpouští se </a:t>
            </a:r>
            <a:r>
              <a:rPr lang="cs-CZ" dirty="0"/>
              <a:t>v </a:t>
            </a:r>
            <a:r>
              <a:rPr lang="cs-CZ" dirty="0" smtClean="0"/>
              <a:t>alkoholu a</a:t>
            </a:r>
            <a:r>
              <a:rPr lang="cs-CZ" dirty="0"/>
              <a:t> éteru</a:t>
            </a:r>
            <a:endParaRPr lang="cs-CZ" baseline="-25000" dirty="0">
              <a:solidFill>
                <a:prstClr val="black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35496" y="3759423"/>
            <a:ext cx="604867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n</a:t>
            </a:r>
            <a:r>
              <a:rPr lang="cs-CZ" dirty="0" smtClean="0"/>
              <a:t>elze </a:t>
            </a:r>
            <a:r>
              <a:rPr lang="cs-CZ" dirty="0"/>
              <a:t>dosáhnout teploty varu </a:t>
            </a:r>
            <a:r>
              <a:rPr lang="cs-CZ" dirty="0" smtClean="0"/>
              <a:t>- rozklad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33" name="Skupina 32"/>
          <p:cNvGrpSpPr/>
          <p:nvPr/>
        </p:nvGrpSpPr>
        <p:grpSpPr>
          <a:xfrm>
            <a:off x="4644008" y="1381648"/>
            <a:ext cx="922662" cy="607192"/>
            <a:chOff x="7502031" y="2173736"/>
            <a:chExt cx="922662" cy="607192"/>
          </a:xfrm>
        </p:grpSpPr>
        <p:pic>
          <p:nvPicPr>
            <p:cNvPr id="34" name="Obrázek 33" descr="Soubor:GHS-pictogram-silhouete.sv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031" y="217373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TextovéPole 34"/>
            <p:cNvSpPr txBox="1"/>
            <p:nvPr/>
          </p:nvSpPr>
          <p:spPr>
            <a:xfrm>
              <a:off x="7787827" y="250392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Obr.4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7" name="TextovéPole 36"/>
          <p:cNvSpPr txBox="1"/>
          <p:nvPr/>
        </p:nvSpPr>
        <p:spPr>
          <a:xfrm>
            <a:off x="404635" y="4437112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35497" y="5055567"/>
            <a:ext cx="709237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detekční </a:t>
            </a:r>
            <a:r>
              <a:rPr lang="cs-CZ" dirty="0"/>
              <a:t>činidlo pro </a:t>
            </a:r>
            <a:r>
              <a:rPr lang="cs-CZ" dirty="0" smtClean="0"/>
              <a:t>lignin - </a:t>
            </a:r>
            <a:r>
              <a:rPr lang="cs-CZ" dirty="0"/>
              <a:t>červené </a:t>
            </a:r>
            <a:r>
              <a:rPr lang="cs-CZ" dirty="0" smtClean="0"/>
              <a:t>zbarvení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35497" y="5631631"/>
            <a:ext cx="727280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detekční </a:t>
            </a:r>
            <a:r>
              <a:rPr lang="cs-CZ" dirty="0" smtClean="0"/>
              <a:t>činidlo pentóz, pentozanů a aldehydů</a:t>
            </a:r>
            <a:endParaRPr lang="cs-CZ" baseline="-25000" dirty="0">
              <a:solidFill>
                <a:prstClr val="black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35497" y="6207695"/>
            <a:ext cx="709237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při mikroskopování - </a:t>
            </a:r>
            <a:r>
              <a:rPr lang="cs-CZ" dirty="0"/>
              <a:t>odvápnění </a:t>
            </a:r>
            <a:r>
              <a:rPr lang="cs-CZ" dirty="0" smtClean="0"/>
              <a:t>vzorků kostí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7596336" y="3717032"/>
            <a:ext cx="1440160" cy="2899891"/>
            <a:chOff x="7596336" y="3717032"/>
            <a:chExt cx="1440160" cy="2899891"/>
          </a:xfrm>
        </p:grpSpPr>
        <p:pic>
          <p:nvPicPr>
            <p:cNvPr id="7172" name="Picture 4" descr="Soubor: 117298 Leitz frei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3759423"/>
              <a:ext cx="1400175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ovéPole 42"/>
            <p:cNvSpPr txBox="1"/>
            <p:nvPr/>
          </p:nvSpPr>
          <p:spPr>
            <a:xfrm>
              <a:off x="8399630" y="3717032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Obr.19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5" name="Šipka doprava se zářezem 24">
            <a:hlinkClick r:id="rId8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7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6" grpId="0" animBg="1"/>
      <p:bldP spid="56" grpId="0" animBg="1"/>
      <p:bldP spid="22" grpId="0" animBg="1"/>
      <p:bldP spid="24" grpId="0" animBg="1"/>
      <p:bldP spid="30" grpId="0" animBg="1"/>
      <p:bldP spid="31" grpId="0" animBg="1"/>
      <p:bldP spid="32" grpId="0" animBg="1"/>
      <p:bldP spid="37" grpId="0" animBg="1"/>
      <p:bldP spid="38" grpId="0" animBg="1"/>
      <p:bldP spid="41" grpId="0" animBg="1"/>
      <p:bldP spid="4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6788927" y="2336137"/>
            <a:ext cx="2306892" cy="2712425"/>
            <a:chOff x="6788927" y="2336137"/>
            <a:chExt cx="2306892" cy="2712425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2359537"/>
              <a:ext cx="2291571" cy="2689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ovéPole 50"/>
            <p:cNvSpPr txBox="1"/>
            <p:nvPr/>
          </p:nvSpPr>
          <p:spPr>
            <a:xfrm>
              <a:off x="6788927" y="2336137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Obr.18                             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3521123" y="4455760"/>
            <a:ext cx="3267804" cy="2259699"/>
            <a:chOff x="3874202" y="2802138"/>
            <a:chExt cx="3267804" cy="2259699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202" y="2809273"/>
              <a:ext cx="3267804" cy="2252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ovéPole 49"/>
            <p:cNvSpPr txBox="1"/>
            <p:nvPr/>
          </p:nvSpPr>
          <p:spPr>
            <a:xfrm>
              <a:off x="3876098" y="2802138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Obr.17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395536" y="591071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Benzetrioly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395599" y="591071"/>
            <a:ext cx="1752465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black"/>
                </a:solidFill>
              </a:rPr>
              <a:t>C</a:t>
            </a:r>
            <a:r>
              <a:rPr lang="pt-BR" sz="2400" b="1" baseline="-25000" dirty="0" smtClean="0">
                <a:solidFill>
                  <a:prstClr val="black"/>
                </a:solidFill>
              </a:rPr>
              <a:t>6</a:t>
            </a:r>
            <a:r>
              <a:rPr lang="pt-BR" sz="2400" b="1" dirty="0" smtClean="0">
                <a:solidFill>
                  <a:prstClr val="black"/>
                </a:solidFill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3</a:t>
            </a:r>
            <a:r>
              <a:rPr lang="pt-BR" sz="2400" b="1" dirty="0" smtClean="0">
                <a:solidFill>
                  <a:prstClr val="black"/>
                </a:solidFill>
              </a:rPr>
              <a:t>(OH)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3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3391201" y="1167135"/>
            <a:ext cx="276497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 smtClean="0">
                <a:solidFill>
                  <a:prstClr val="black"/>
                </a:solidFill>
              </a:rPr>
              <a:t>benzen-</a:t>
            </a:r>
            <a:r>
              <a:rPr lang="cs-CZ" dirty="0">
                <a:solidFill>
                  <a:prstClr val="black"/>
                </a:solidFill>
              </a:rPr>
              <a:t>1,2,4</a:t>
            </a:r>
            <a:r>
              <a:rPr lang="cs-CZ" dirty="0" smtClean="0">
                <a:solidFill>
                  <a:prstClr val="black"/>
                </a:solidFill>
              </a:rPr>
              <a:t>-triol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1115616" y="1743199"/>
            <a:ext cx="345638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i="1" dirty="0" smtClean="0">
                <a:solidFill>
                  <a:prstClr val="black"/>
                </a:solidFill>
              </a:rPr>
              <a:t>as </a:t>
            </a:r>
            <a:r>
              <a:rPr lang="cs-CZ" dirty="0" smtClean="0">
                <a:solidFill>
                  <a:prstClr val="black"/>
                </a:solidFill>
              </a:rPr>
              <a:t>-</a:t>
            </a:r>
            <a:r>
              <a:rPr lang="cs-CZ" dirty="0" err="1" smtClean="0">
                <a:solidFill>
                  <a:prstClr val="black"/>
                </a:solidFill>
              </a:rPr>
              <a:t>trihydroxybenzen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5500" y="1167135"/>
            <a:ext cx="325361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>
                <a:solidFill>
                  <a:prstClr val="black"/>
                </a:solidFill>
              </a:rPr>
              <a:t>Hydroxyhydrochinon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5500" y="2420888"/>
            <a:ext cx="354618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bílá krystalická látka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35498" y="3543399"/>
            <a:ext cx="3672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silné redukční činidlo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35497" y="2983304"/>
            <a:ext cx="316835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rozpustná ve vodě</a:t>
            </a:r>
            <a:endParaRPr lang="cs-CZ" baseline="-25000" dirty="0">
              <a:solidFill>
                <a:prstClr val="black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04635" y="4437112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35498" y="5055567"/>
            <a:ext cx="344468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fotografické vývojky</a:t>
            </a:r>
            <a:endParaRPr lang="cs-CZ" baseline="-25000" dirty="0">
              <a:solidFill>
                <a:prstClr val="black"/>
              </a:solidFill>
            </a:endParaRPr>
          </a:p>
        </p:txBody>
      </p:sp>
      <p:pic>
        <p:nvPicPr>
          <p:cNvPr id="26" name="Picture 12" descr="File:Hydroxyhydrochinon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341" y="409165"/>
            <a:ext cx="1228725" cy="1676400"/>
          </a:xfrm>
          <a:prstGeom prst="rect">
            <a:avLst/>
          </a:prstGeom>
          <a:solidFill>
            <a:srgbClr val="FFCCFF"/>
          </a:solidFill>
        </p:spPr>
      </p:pic>
      <p:grpSp>
        <p:nvGrpSpPr>
          <p:cNvPr id="27" name="Skupina 26"/>
          <p:cNvGrpSpPr/>
          <p:nvPr/>
        </p:nvGrpSpPr>
        <p:grpSpPr>
          <a:xfrm>
            <a:off x="7505309" y="360040"/>
            <a:ext cx="1737042" cy="1870094"/>
            <a:chOff x="494926" y="-2495"/>
            <a:chExt cx="5667375" cy="5748638"/>
          </a:xfrm>
        </p:grpSpPr>
        <p:pic>
          <p:nvPicPr>
            <p:cNvPr id="28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9634" l="0" r="100000">
                          <a14:foregroundMark x1="17647" y1="41682" x2="17647" y2="41682"/>
                          <a14:foregroundMark x1="86050" y1="41499" x2="86050" y2="41499"/>
                          <a14:foregroundMark x1="34622" y1="10786" x2="34622" y2="10786"/>
                          <a14:foregroundMark x1="39328" y1="45887" x2="39328" y2="45887"/>
                          <a14:foregroundMark x1="33613" y1="49726" x2="33613" y2="49726"/>
                          <a14:foregroundMark x1="30588" y1="54845" x2="30588" y2="54845"/>
                          <a14:foregroundMark x1="30252" y1="61974" x2="30252" y2="61974"/>
                          <a14:foregroundMark x1="33613" y1="67824" x2="33613" y2="67824"/>
                          <a14:foregroundMark x1="39832" y1="71298" x2="39832" y2="71298"/>
                          <a14:foregroundMark x1="45882" y1="45887" x2="45882" y2="45887"/>
                          <a14:foregroundMark x1="52269" y1="49360" x2="52269" y2="49360"/>
                          <a14:foregroundMark x1="55462" y1="55393" x2="55462" y2="55393"/>
                          <a14:foregroundMark x1="55462" y1="61792" x2="55462" y2="61792"/>
                          <a14:foregroundMark x1="52437" y1="68007" x2="52437" y2="68007"/>
                          <a14:foregroundMark x1="45882" y1="71664" x2="45882" y2="71664"/>
                          <a14:foregroundMark x1="28067" y1="5484" x2="28067" y2="5484"/>
                          <a14:foregroundMark x1="28739" y1="4936" x2="28739" y2="49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926" y="-2495"/>
              <a:ext cx="5667375" cy="521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41776">
              <a:off x="1666090" y="4593617"/>
              <a:ext cx="1800224" cy="1152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55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47527">
              <a:off x="4305504" y="3452511"/>
              <a:ext cx="733425" cy="111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Skupina 38"/>
          <p:cNvGrpSpPr/>
          <p:nvPr/>
        </p:nvGrpSpPr>
        <p:grpSpPr>
          <a:xfrm>
            <a:off x="5508104" y="1743199"/>
            <a:ext cx="920389" cy="618882"/>
            <a:chOff x="4302125" y="3159125"/>
            <a:chExt cx="920389" cy="618882"/>
          </a:xfrm>
        </p:grpSpPr>
        <p:pic>
          <p:nvPicPr>
            <p:cNvPr id="40" name="Obrázek 39" descr="Soubor:GHS-pictogram-exclam.svg"/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125" y="3159125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" name="TextovéPole 43"/>
            <p:cNvSpPr txBox="1"/>
            <p:nvPr/>
          </p:nvSpPr>
          <p:spPr>
            <a:xfrm>
              <a:off x="4585648" y="3501008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Skupina 44"/>
          <p:cNvGrpSpPr/>
          <p:nvPr/>
        </p:nvGrpSpPr>
        <p:grpSpPr>
          <a:xfrm>
            <a:off x="4718100" y="1743199"/>
            <a:ext cx="935202" cy="607192"/>
            <a:chOff x="8173220" y="1917056"/>
            <a:chExt cx="935202" cy="607192"/>
          </a:xfrm>
        </p:grpSpPr>
        <p:pic>
          <p:nvPicPr>
            <p:cNvPr id="47" name="Obrázek 46" descr="Soubor:GHS-pictogram-acid.svg"/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3220" y="191705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" name="TextovéPole 47"/>
            <p:cNvSpPr txBox="1"/>
            <p:nvPr/>
          </p:nvSpPr>
          <p:spPr>
            <a:xfrm>
              <a:off x="8471556" y="224724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Obr.5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Šipka doprava se zářezem 32">
            <a:hlinkClick r:id="rId15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438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6" grpId="0" animBg="1"/>
      <p:bldP spid="56" grpId="0" animBg="1"/>
      <p:bldP spid="22" grpId="0" animBg="1"/>
      <p:bldP spid="24" grpId="0" animBg="1"/>
      <p:bldP spid="30" grpId="0" animBg="1"/>
      <p:bldP spid="31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aoblený obdélník 18"/>
          <p:cNvSpPr/>
          <p:nvPr/>
        </p:nvSpPr>
        <p:spPr>
          <a:xfrm>
            <a:off x="539552" y="58317"/>
            <a:ext cx="8064896" cy="6741367"/>
          </a:xfrm>
          <a:prstGeom prst="roundRect">
            <a:avLst>
              <a:gd name="adj" fmla="val 585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0" name="TextovéPole 19">
            <a:hlinkClick r:id="rId5" action="ppaction://hlinksldjump"/>
          </p:cNvPr>
          <p:cNvSpPr txBox="1"/>
          <p:nvPr/>
        </p:nvSpPr>
        <p:spPr>
          <a:xfrm>
            <a:off x="828462" y="792414"/>
            <a:ext cx="3887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VÝSKYT FENOLŮ 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2" name="TextovéPole 21">
            <a:hlinkClick r:id="rId6" action="ppaction://hlinksldjump"/>
          </p:cNvPr>
          <p:cNvSpPr txBox="1"/>
          <p:nvPr/>
        </p:nvSpPr>
        <p:spPr>
          <a:xfrm>
            <a:off x="828465" y="1305176"/>
            <a:ext cx="4211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NÁZVOSLOVÍ FENOLŮ 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3" name="TextovéPole 22">
            <a:hlinkClick r:id="rId7" action="ppaction://hlinksldjump"/>
          </p:cNvPr>
          <p:cNvSpPr txBox="1"/>
          <p:nvPr/>
        </p:nvSpPr>
        <p:spPr>
          <a:xfrm>
            <a:off x="828463" y="1838849"/>
            <a:ext cx="421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FYZIKÁLNÍ VLASTNOSTI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4" name="TextovéPole 23">
            <a:hlinkClick r:id="rId8" action="ppaction://hlinksldjump"/>
          </p:cNvPr>
          <p:cNvSpPr txBox="1"/>
          <p:nvPr/>
        </p:nvSpPr>
        <p:spPr>
          <a:xfrm>
            <a:off x="828463" y="2372521"/>
            <a:ext cx="421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CHEMICKÉ VLASTNOSTI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5" name="TextovéPole 24">
            <a:hlinkClick r:id="rId9" action="ppaction://hlinksldjump"/>
          </p:cNvPr>
          <p:cNvSpPr txBox="1"/>
          <p:nvPr/>
        </p:nvSpPr>
        <p:spPr>
          <a:xfrm>
            <a:off x="828462" y="2906195"/>
            <a:ext cx="2106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FENOL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6" name="TextovéPole 25">
            <a:hlinkClick r:id="rId10" action="ppaction://hlinksldjump"/>
          </p:cNvPr>
          <p:cNvSpPr txBox="1"/>
          <p:nvPr/>
        </p:nvSpPr>
        <p:spPr>
          <a:xfrm>
            <a:off x="828465" y="3439868"/>
            <a:ext cx="1943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KRESOLY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7" name="TextovéPole 26">
            <a:hlinkClick r:id="rId11" action="ppaction://hlinksldjump"/>
          </p:cNvPr>
          <p:cNvSpPr txBox="1"/>
          <p:nvPr/>
        </p:nvSpPr>
        <p:spPr>
          <a:xfrm>
            <a:off x="828462" y="3973541"/>
            <a:ext cx="2807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THYMOL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8" name="TextovéPole 27">
            <a:hlinkClick r:id="rId12" action="ppaction://hlinksldjump"/>
          </p:cNvPr>
          <p:cNvSpPr txBox="1"/>
          <p:nvPr/>
        </p:nvSpPr>
        <p:spPr>
          <a:xfrm>
            <a:off x="828464" y="4507213"/>
            <a:ext cx="2807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BENZENDIOLY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0" name="TextovéPole 29">
            <a:hlinkClick r:id="rId13" action="ppaction://hlinksldjump"/>
          </p:cNvPr>
          <p:cNvSpPr txBox="1"/>
          <p:nvPr/>
        </p:nvSpPr>
        <p:spPr>
          <a:xfrm>
            <a:off x="826657" y="288358"/>
            <a:ext cx="5041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FENOLY, PŘÍPRAVA  A VÝROBA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2" name="TextovéPole 11">
            <a:hlinkClick r:id="rId14" action="ppaction://hlinksldjump"/>
          </p:cNvPr>
          <p:cNvSpPr txBox="1"/>
          <p:nvPr/>
        </p:nvSpPr>
        <p:spPr>
          <a:xfrm>
            <a:off x="828463" y="5053240"/>
            <a:ext cx="3095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PYROKATECHOL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3" name="TextovéPole 12">
            <a:hlinkClick r:id="rId15" action="ppaction://hlinksldjump"/>
          </p:cNvPr>
          <p:cNvSpPr txBox="1"/>
          <p:nvPr/>
        </p:nvSpPr>
        <p:spPr>
          <a:xfrm>
            <a:off x="826656" y="5587333"/>
            <a:ext cx="2665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RESORCINOL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4" name="TextovéPole 13">
            <a:hlinkClick r:id="rId16" action="ppaction://hlinksldjump"/>
          </p:cNvPr>
          <p:cNvSpPr txBox="1"/>
          <p:nvPr/>
        </p:nvSpPr>
        <p:spPr>
          <a:xfrm>
            <a:off x="826656" y="6135687"/>
            <a:ext cx="3313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HYDROCHINON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5" name="TextovéPole 14">
            <a:hlinkClick r:id="rId17" action="ppaction://hlinksldjump"/>
          </p:cNvPr>
          <p:cNvSpPr txBox="1"/>
          <p:nvPr/>
        </p:nvSpPr>
        <p:spPr>
          <a:xfrm>
            <a:off x="3997744" y="4507213"/>
            <a:ext cx="302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BENZENTRIOLY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6" name="TextovéPole 15">
            <a:hlinkClick r:id="rId18" action="ppaction://hlinksldjump"/>
          </p:cNvPr>
          <p:cNvSpPr txBox="1"/>
          <p:nvPr/>
        </p:nvSpPr>
        <p:spPr>
          <a:xfrm>
            <a:off x="3997743" y="5053240"/>
            <a:ext cx="3095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PYROGALLOL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7" name="TextovéPole 16">
            <a:hlinkClick r:id="rId19" action="ppaction://hlinksldjump"/>
          </p:cNvPr>
          <p:cNvSpPr txBox="1"/>
          <p:nvPr/>
        </p:nvSpPr>
        <p:spPr>
          <a:xfrm>
            <a:off x="3995936" y="5587333"/>
            <a:ext cx="3313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FLOROGLUCINOL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8" name="TextovéPole 17">
            <a:hlinkClick r:id="rId20" action="ppaction://hlinksldjump"/>
          </p:cNvPr>
          <p:cNvSpPr txBox="1"/>
          <p:nvPr/>
        </p:nvSpPr>
        <p:spPr>
          <a:xfrm>
            <a:off x="3995936" y="6135687"/>
            <a:ext cx="4825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HYDROXYHYDROCHINON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29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-36512" y="2909849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Obr.5  </a:t>
            </a:r>
            <a:r>
              <a:rPr lang="cs-CZ" sz="1200" dirty="0" smtClean="0">
                <a:solidFill>
                  <a:prstClr val="black"/>
                </a:solidFill>
              </a:rPr>
              <a:t>T</a:t>
            </a:r>
            <a:r>
              <a:rPr lang="cs-CZ" sz="1200" dirty="0" smtClean="0"/>
              <a:t>ORSTEN </a:t>
            </a:r>
            <a:r>
              <a:rPr lang="cs-CZ" sz="1200" dirty="0"/>
              <a:t>HENNING. </a:t>
            </a:r>
            <a:r>
              <a:rPr lang="cs-CZ" sz="1200" i="1" dirty="0" err="1"/>
              <a:t>Soubor:GHS-pictogram-acid.svg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cs.wikipedia.org/wiki/Soubor:GHS-pictogram-rondflam.svg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-36512" y="152640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  </a:t>
            </a:r>
            <a:r>
              <a:rPr lang="cs-CZ" sz="1200" dirty="0" smtClean="0"/>
              <a:t>ROSSER1954</a:t>
            </a:r>
            <a:r>
              <a:rPr lang="cs-CZ" sz="1200" dirty="0"/>
              <a:t>. </a:t>
            </a:r>
            <a:r>
              <a:rPr lang="cs-CZ" sz="1200" i="1" dirty="0"/>
              <a:t>Soubor: Dub </a:t>
            </a:r>
            <a:r>
              <a:rPr lang="cs-CZ" sz="1200" i="1" dirty="0" err="1"/>
              <a:t>marble</a:t>
            </a:r>
            <a:r>
              <a:rPr lang="cs-CZ" sz="1200" i="1" dirty="0"/>
              <a:t> hálky 1.JPG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3.4.2013]. </a:t>
            </a:r>
            <a:r>
              <a:rPr lang="cs-CZ" sz="1200" dirty="0"/>
              <a:t>Dostupný na WWW: http://commons.wikimedia.org/wiki/File:Oak_marble_galls_1.JPG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-36512" y="3371514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Obr.6  </a:t>
            </a:r>
            <a:r>
              <a:rPr lang="en-US" sz="1200" dirty="0" smtClean="0"/>
              <a:t>W</a:t>
            </a:r>
            <a:r>
              <a:rPr lang="en-US" sz="1200" dirty="0"/>
              <a:t>. OELEN. </a:t>
            </a:r>
            <a:r>
              <a:rPr lang="en-US" sz="1200" i="1" dirty="0" err="1"/>
              <a:t>Soubor</a:t>
            </a:r>
            <a:r>
              <a:rPr lang="en-US" sz="1200" i="1" dirty="0"/>
              <a:t>: </a:t>
            </a:r>
            <a:r>
              <a:rPr lang="en-US" sz="1200" i="1" dirty="0" err="1"/>
              <a:t>Fenol</a:t>
            </a:r>
            <a:r>
              <a:rPr lang="en-US" sz="1200" i="1" dirty="0"/>
              <a:t> 2 grams.jpg - Wikimedia Commons</a:t>
            </a:r>
            <a:r>
              <a:rPr lang="en-US" sz="1200" dirty="0"/>
              <a:t> [online]. [cit. </a:t>
            </a:r>
            <a:r>
              <a:rPr lang="en-US" sz="1200" dirty="0" smtClean="0"/>
              <a:t>4.4.2013]. </a:t>
            </a:r>
            <a:r>
              <a:rPr lang="en-US" sz="1200" dirty="0" err="1"/>
              <a:t>Dostupný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WWW: http://commons.wikimedia.org/wiki/File:Phenol_2_grams.jpg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-36513" y="3833179"/>
            <a:ext cx="741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Obr.7  </a:t>
            </a:r>
            <a:r>
              <a:rPr lang="cs-CZ" sz="1200" dirty="0" smtClean="0"/>
              <a:t>TOMMY.ZACEK</a:t>
            </a:r>
            <a:r>
              <a:rPr lang="cs-CZ" sz="1200" dirty="0"/>
              <a:t>. </a:t>
            </a:r>
            <a:r>
              <a:rPr lang="cs-CZ" sz="1200" i="1" dirty="0"/>
              <a:t>Soubor: Poleptání fenolem.jpg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4.4.2013]. </a:t>
            </a:r>
            <a:r>
              <a:rPr lang="cs-CZ" sz="1200" dirty="0"/>
              <a:t>Dostupný na WWW: http://commons.wikimedia.org/wiki/File:Polept%C3%A1n%C3%AD_fenolem.jpg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-36512" y="4294843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Obr.8  </a:t>
            </a:r>
            <a:r>
              <a:rPr lang="cs-CZ" sz="1200" dirty="0" smtClean="0"/>
              <a:t>MARCUS33</a:t>
            </a:r>
            <a:r>
              <a:rPr lang="cs-CZ" sz="1200" dirty="0"/>
              <a:t>. </a:t>
            </a:r>
            <a:r>
              <a:rPr lang="cs-CZ" sz="1200" i="1" dirty="0"/>
              <a:t>Soubor: Acylpyrin.jpg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4.4.2013]. </a:t>
            </a:r>
            <a:r>
              <a:rPr lang="cs-CZ" sz="1200" dirty="0"/>
              <a:t>Dostupný na WWW: http://commons.wikimedia.org/wiki/File:Acylpyrin.jpg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-36512" y="4765589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Obr.9  </a:t>
            </a:r>
            <a:r>
              <a:rPr lang="cs-CZ" sz="1200" dirty="0" smtClean="0"/>
              <a:t>HENNING</a:t>
            </a:r>
            <a:r>
              <a:rPr lang="cs-CZ" sz="1200" dirty="0"/>
              <a:t>, Torsten. </a:t>
            </a:r>
            <a:r>
              <a:rPr lang="cs-CZ" sz="1200" i="1" dirty="0" err="1"/>
              <a:t>Soubor:GHS-pictogram-flamme.svg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cs.wikipedia.org/wiki/Soubor:GHS-pictogram-flamme.svg</a:t>
            </a:r>
            <a:endParaRPr lang="cs-CZ" sz="1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-36512" y="5227254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Obr.10  </a:t>
            </a:r>
            <a:r>
              <a:rPr lang="cs-CZ" sz="1200" dirty="0"/>
              <a:t>TORSTEN HENNING. </a:t>
            </a:r>
            <a:r>
              <a:rPr lang="cs-CZ" sz="1200" i="1" dirty="0" err="1"/>
              <a:t>Soubor:GHS-pictogram-explos.svg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http://cs.wikipedia.org/wiki/Soubor:GHS-pictogram-explos.svg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-2842" y="6351711"/>
            <a:ext cx="702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Obr.12  </a:t>
            </a:r>
            <a:r>
              <a:rPr lang="cs-CZ" sz="1200" dirty="0" smtClean="0"/>
              <a:t>GENUINE500</a:t>
            </a:r>
            <a:r>
              <a:rPr lang="cs-CZ" sz="1200" dirty="0"/>
              <a:t>. </a:t>
            </a:r>
            <a:r>
              <a:rPr lang="cs-CZ" sz="1200" i="1" dirty="0"/>
              <a:t>Soubor: Lysol-products.jpg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31.4.2013]. </a:t>
            </a:r>
            <a:r>
              <a:rPr lang="cs-CZ" sz="1200" dirty="0"/>
              <a:t>Dostupný na WWW:  http://</a:t>
            </a:r>
            <a:r>
              <a:rPr lang="cs-CZ" sz="1200" dirty="0" smtClean="0"/>
              <a:t>commons.wikimedia.org/wiki/File:Lysol-products.jpg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2842" y="5688919"/>
            <a:ext cx="8967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Obr.11 </a:t>
            </a:r>
            <a:r>
              <a:rPr lang="cs-CZ" sz="1200" dirty="0" smtClean="0"/>
              <a:t> </a:t>
            </a:r>
            <a:r>
              <a:rPr lang="cs-CZ" sz="1200" dirty="0"/>
              <a:t>TUNHEIM, Alf Inge </a:t>
            </a:r>
            <a:r>
              <a:rPr lang="cs-CZ" sz="1200" dirty="0" err="1"/>
              <a:t>Myhre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Corn</a:t>
            </a:r>
            <a:r>
              <a:rPr lang="cs-CZ" sz="1200" i="1" dirty="0"/>
              <a:t> </a:t>
            </a:r>
            <a:r>
              <a:rPr lang="cs-CZ" sz="1200" i="1" dirty="0" err="1"/>
              <a:t>Stover</a:t>
            </a:r>
            <a:r>
              <a:rPr lang="cs-CZ" sz="1200" i="1" dirty="0"/>
              <a:t> Tar </a:t>
            </a:r>
            <a:r>
              <a:rPr lang="cs-CZ" sz="1200" i="1" dirty="0" err="1"/>
              <a:t>from</a:t>
            </a:r>
            <a:r>
              <a:rPr lang="cs-CZ" sz="1200" i="1" dirty="0"/>
              <a:t> </a:t>
            </a:r>
            <a:r>
              <a:rPr lang="cs-CZ" sz="1200" i="1" dirty="0" err="1"/>
              <a:t>Pyrolysis</a:t>
            </a:r>
            <a:r>
              <a:rPr lang="cs-CZ" sz="1200" i="1" dirty="0"/>
              <a:t> by </a:t>
            </a:r>
            <a:r>
              <a:rPr lang="cs-CZ" sz="1200" i="1" dirty="0" err="1"/>
              <a:t>Microwave</a:t>
            </a:r>
            <a:r>
              <a:rPr lang="cs-CZ" sz="1200" i="1" dirty="0"/>
              <a:t> Heating.jpg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31.4.2013]. </a:t>
            </a:r>
          </a:p>
          <a:p>
            <a:r>
              <a:rPr lang="cs-CZ" sz="1200" dirty="0" smtClean="0"/>
              <a:t>Dostupný </a:t>
            </a:r>
            <a:r>
              <a:rPr lang="cs-CZ" sz="1200" dirty="0"/>
              <a:t>na WWW</a:t>
            </a:r>
            <a:r>
              <a:rPr lang="cs-CZ" sz="1200" dirty="0" smtClean="0"/>
              <a:t>: http</a:t>
            </a:r>
            <a:r>
              <a:rPr lang="cs-CZ" sz="1200" dirty="0"/>
              <a:t>://commons.wikimedia.org/wiki/File:Corn_Stover_Tar_from_Pyrolysis_by_Microwave_Heating.jpg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0" y="1029519"/>
            <a:ext cx="7812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</a:t>
            </a:r>
            <a:r>
              <a:rPr lang="cs-CZ" sz="1200" dirty="0"/>
              <a:t> </a:t>
            </a:r>
            <a:r>
              <a:rPr lang="cs-CZ" sz="1200" dirty="0" smtClean="0"/>
              <a:t>  WRIGHT</a:t>
            </a:r>
            <a:r>
              <a:rPr lang="cs-CZ" sz="1200" dirty="0"/>
              <a:t>, Joseph. </a:t>
            </a:r>
            <a:r>
              <a:rPr lang="cs-CZ" sz="1200" i="1" dirty="0"/>
              <a:t>Soubor: JosephWright-Alchemist.jpg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20.2.2013]. Dostupný na WWW: http://commons.wikimedia.org/wiki/File:JosephWright-Alchemist.jpg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-36512" y="1988071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  </a:t>
            </a:r>
            <a:r>
              <a:rPr lang="cs-CZ" sz="1200" dirty="0" smtClean="0"/>
              <a:t>TORSTEN </a:t>
            </a:r>
            <a:r>
              <a:rPr lang="cs-CZ" sz="1200" dirty="0"/>
              <a:t>HENNING. </a:t>
            </a:r>
            <a:r>
              <a:rPr lang="cs-CZ" sz="1200" i="1" dirty="0" err="1"/>
              <a:t>Soubor:GHS-pictogram-skull.svg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cs.wikipedia.org/wiki/Soubor:GHS-pictogram-skull.svg</a:t>
            </a:r>
            <a:r>
              <a:rPr lang="cs-CZ" sz="1200" b="1" dirty="0" smtClean="0">
                <a:solidFill>
                  <a:prstClr val="black"/>
                </a:solidFill>
              </a:rPr>
              <a:t>  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-36512" y="244818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Obr.4  </a:t>
            </a:r>
            <a:r>
              <a:rPr lang="cs-CZ" sz="1200" dirty="0" smtClean="0"/>
              <a:t>TORSTEN </a:t>
            </a:r>
            <a:r>
              <a:rPr lang="cs-CZ" sz="1200" dirty="0"/>
              <a:t>HENNING. </a:t>
            </a:r>
            <a:r>
              <a:rPr lang="cs-CZ" sz="1200" i="1" dirty="0" err="1"/>
              <a:t>Soubor:GHS-pictogram-silhouete.svg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http://cs.wikipedia.org/wiki/Soubor:GHS-pictogram-silhouete.svg</a:t>
            </a:r>
            <a:r>
              <a:rPr lang="cs-CZ" sz="1200" b="1" dirty="0">
                <a:solidFill>
                  <a:prstClr val="black"/>
                </a:solidFill>
              </a:rPr>
              <a:t> </a:t>
            </a:r>
            <a:endParaRPr lang="cs-CZ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91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-36512" y="198807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Obr.15</a:t>
            </a:r>
            <a:r>
              <a:rPr lang="cs-CZ" sz="1200" dirty="0"/>
              <a:t> </a:t>
            </a:r>
            <a:r>
              <a:rPr lang="cs-CZ" sz="1200" dirty="0" smtClean="0"/>
              <a:t> EDITOR182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Colgate</a:t>
            </a:r>
            <a:r>
              <a:rPr lang="cs-CZ" sz="1200" i="1" dirty="0"/>
              <a:t> bez alkoholu Mouthwash.jpg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31.4.2013]. </a:t>
            </a:r>
            <a:r>
              <a:rPr lang="cs-CZ" sz="1200" dirty="0"/>
              <a:t>Dostupný na WWW: http://</a:t>
            </a:r>
            <a:r>
              <a:rPr lang="cs-CZ" sz="1200" dirty="0" smtClean="0"/>
              <a:t>commons.wikimedia.org/wiki/File:Colgate_Alcohol_Free_Mouthwash.jpg 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36512" y="244818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Obr.16  </a:t>
            </a:r>
            <a:r>
              <a:rPr lang="en-US" sz="1200" dirty="0" smtClean="0"/>
              <a:t>W</a:t>
            </a:r>
            <a:r>
              <a:rPr lang="en-US" sz="1200" dirty="0"/>
              <a:t>. OELEN. </a:t>
            </a:r>
            <a:r>
              <a:rPr lang="en-US" sz="1200" i="1" dirty="0" err="1"/>
              <a:t>Soubor</a:t>
            </a:r>
            <a:r>
              <a:rPr lang="en-US" sz="1200" i="1" dirty="0"/>
              <a:t>: </a:t>
            </a:r>
            <a:r>
              <a:rPr lang="en-US" sz="1200" i="1" dirty="0" err="1"/>
              <a:t>hydrochinon</a:t>
            </a:r>
            <a:r>
              <a:rPr lang="en-US" sz="1200" i="1" dirty="0"/>
              <a:t> crystal.jpg - Wikimedia Commons</a:t>
            </a:r>
            <a:r>
              <a:rPr lang="en-US" sz="1200" dirty="0"/>
              <a:t> [online]. [cit. </a:t>
            </a:r>
            <a:r>
              <a:rPr lang="en-US" sz="1200" dirty="0" smtClean="0"/>
              <a:t>31.4.2013]. </a:t>
            </a:r>
            <a:r>
              <a:rPr lang="en-US" sz="1200" dirty="0" err="1"/>
              <a:t>Dostupný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WWW: http://commons.wikimedia.org/wiki/File:Hydroquinone_crystal.jpg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-36512" y="2909849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Obr.17  </a:t>
            </a:r>
            <a:r>
              <a:rPr lang="cs-CZ" sz="1200" dirty="0" smtClean="0"/>
              <a:t>KNÄPPER</a:t>
            </a:r>
            <a:r>
              <a:rPr lang="cs-CZ" sz="1200" dirty="0"/>
              <a:t>, Rainer. </a:t>
            </a:r>
            <a:r>
              <a:rPr lang="cs-CZ" sz="1200" i="1" dirty="0"/>
              <a:t>Soubor: Kippentwicklungsdose.jpg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31.4.2013]. </a:t>
            </a:r>
            <a:r>
              <a:rPr lang="cs-CZ" sz="1200" dirty="0"/>
              <a:t>Dostupný na WWW: http://commons.wikimedia.org/wiki/File:Kippentwicklungsdose.jpg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-36512" y="1064741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Obr.13  </a:t>
            </a:r>
            <a:r>
              <a:rPr lang="cs-CZ" sz="1200" dirty="0" smtClean="0"/>
              <a:t>HENNING</a:t>
            </a:r>
            <a:r>
              <a:rPr lang="cs-CZ" sz="1200" dirty="0"/>
              <a:t>, Torsten. </a:t>
            </a:r>
            <a:r>
              <a:rPr lang="cs-CZ" sz="1200" i="1" dirty="0" err="1"/>
              <a:t>Soubor:GHS-pictogram-exclam.svg</a:t>
            </a:r>
            <a:r>
              <a:rPr lang="cs-CZ" sz="1200" i="1" dirty="0"/>
              <a:t> - </a:t>
            </a:r>
            <a:r>
              <a:rPr lang="cs-CZ" sz="1200" i="1" dirty="0" err="1"/>
              <a:t>Wikimedie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cs.wikipedia.org/wiki/Soubor:GHS-pictogram-exclam.svg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-36512" y="152640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Obr.14  </a:t>
            </a:r>
            <a:r>
              <a:rPr lang="cs-CZ" sz="1200" dirty="0" smtClean="0"/>
              <a:t>TORSTEN </a:t>
            </a:r>
            <a:r>
              <a:rPr lang="cs-CZ" sz="1200" dirty="0"/>
              <a:t>HENNING. </a:t>
            </a:r>
            <a:r>
              <a:rPr lang="cs-CZ" sz="1200" i="1" dirty="0" err="1"/>
              <a:t>Soubor:GHS-pictogram-pollu.svg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cs.wikipedia.org/wiki/Soubor:GHS-pictogram-pollu.svg</a:t>
            </a:r>
            <a:endParaRPr lang="cs-CZ" sz="1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-36512" y="3371514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Obr.18  </a:t>
            </a:r>
            <a:r>
              <a:rPr lang="cs-CZ" sz="1200" dirty="0" smtClean="0"/>
              <a:t>GRANDMONT</a:t>
            </a:r>
            <a:r>
              <a:rPr lang="cs-CZ" sz="1200" dirty="0"/>
              <a:t>, Jean-Pol. </a:t>
            </a:r>
            <a:r>
              <a:rPr lang="cs-CZ" sz="1200" i="1" dirty="0"/>
              <a:t>Soubor: In de </a:t>
            </a:r>
            <a:r>
              <a:rPr lang="cs-CZ" sz="1200" i="1" dirty="0" err="1"/>
              <a:t>Donker</a:t>
            </a:r>
            <a:r>
              <a:rPr lang="cs-CZ" sz="1200" i="1" dirty="0"/>
              <a:t> kamer.jpg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31.4.2013]. </a:t>
            </a:r>
            <a:r>
              <a:rPr lang="cs-CZ" sz="1200" dirty="0"/>
              <a:t>Dostupný na WWW: http://commons.wikimedia.org/wiki/File:In_de_donker_kamer.jpg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-36512" y="3814440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Obr.19 </a:t>
            </a:r>
            <a:r>
              <a:rPr lang="cs-CZ" sz="1200" dirty="0" smtClean="0"/>
              <a:t> </a:t>
            </a:r>
            <a:r>
              <a:rPr lang="cs-CZ" sz="1200" dirty="0"/>
              <a:t>DR. MAPPES, </a:t>
            </a:r>
            <a:r>
              <a:rPr lang="cs-CZ" sz="1200" dirty="0" err="1"/>
              <a:t>Timo</a:t>
            </a:r>
            <a:r>
              <a:rPr lang="cs-CZ" sz="1200" dirty="0"/>
              <a:t>. </a:t>
            </a:r>
            <a:r>
              <a:rPr lang="cs-CZ" sz="1200" i="1" dirty="0"/>
              <a:t>Soubor: 117298 </a:t>
            </a:r>
            <a:r>
              <a:rPr lang="cs-CZ" sz="1200" i="1" dirty="0" err="1"/>
              <a:t>Leitz</a:t>
            </a:r>
            <a:r>
              <a:rPr lang="cs-CZ" sz="1200" i="1" dirty="0"/>
              <a:t> frei.jpg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31.4.2013]. </a:t>
            </a:r>
            <a:r>
              <a:rPr lang="cs-CZ" sz="1200" dirty="0"/>
              <a:t>Dostupný na WWW: http://commons.wikimedia.org/wiki/File:Leitz_117298_frei.jpg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634126" y="5059815"/>
            <a:ext cx="787574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/>
              <a:t>Honza, J.; Mareček, A</a:t>
            </a:r>
            <a:r>
              <a:rPr lang="cs-CZ" sz="1200" dirty="0" smtClean="0"/>
              <a:t>.     </a:t>
            </a:r>
            <a:r>
              <a:rPr lang="cs-CZ" sz="1200" dirty="0"/>
              <a:t>Chemie pro čtyřletá gymnázia (3.díl). Brno: </a:t>
            </a:r>
            <a:r>
              <a:rPr lang="cs-CZ" sz="1200" dirty="0" err="1"/>
              <a:t>DaTaPrint</a:t>
            </a:r>
            <a:r>
              <a:rPr lang="cs-CZ" sz="1200" dirty="0"/>
              <a:t>, 2000;ISBN 80-7182-057-1</a:t>
            </a:r>
          </a:p>
        </p:txBody>
      </p:sp>
      <p:sp>
        <p:nvSpPr>
          <p:cNvPr id="16" name="TextovéPole 2"/>
          <p:cNvSpPr txBox="1"/>
          <p:nvPr/>
        </p:nvSpPr>
        <p:spPr>
          <a:xfrm>
            <a:off x="1677733" y="4623519"/>
            <a:ext cx="181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rgbClr val="FF0000"/>
                </a:solidFill>
              </a:rPr>
              <a:t>Literatura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634126" y="5371947"/>
            <a:ext cx="629157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/>
              <a:t>Pacák, J</a:t>
            </a:r>
            <a:r>
              <a:rPr lang="cs-CZ" sz="1200" dirty="0" smtClean="0"/>
              <a:t>.                             Chemie </a:t>
            </a:r>
            <a:r>
              <a:rPr lang="cs-CZ" sz="1200" dirty="0"/>
              <a:t>pro 2. ročník gymnázií. Praha: SPN, </a:t>
            </a:r>
            <a:r>
              <a:rPr lang="cs-CZ" sz="1200" dirty="0" smtClean="0"/>
              <a:t>1985</a:t>
            </a:r>
            <a:endParaRPr lang="cs-CZ" sz="1200" dirty="0"/>
          </a:p>
        </p:txBody>
      </p:sp>
      <p:sp>
        <p:nvSpPr>
          <p:cNvPr id="18" name="Obdélník 17"/>
          <p:cNvSpPr/>
          <p:nvPr/>
        </p:nvSpPr>
        <p:spPr>
          <a:xfrm>
            <a:off x="634126" y="5706586"/>
            <a:ext cx="7110536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Kotlík B., Růžičková K.    Chemie </a:t>
            </a:r>
            <a:r>
              <a:rPr lang="cs-CZ" sz="1200" dirty="0"/>
              <a:t>I. v kostce pro střední </a:t>
            </a:r>
            <a:r>
              <a:rPr lang="cs-CZ" sz="1200" dirty="0" smtClean="0"/>
              <a:t>školy, Fragment 2002, </a:t>
            </a:r>
            <a:r>
              <a:rPr lang="cs-CZ" sz="1200" dirty="0"/>
              <a:t>ISBN: 80-7200-337-2</a:t>
            </a:r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19" name="Obdélník 18"/>
          <p:cNvSpPr/>
          <p:nvPr/>
        </p:nvSpPr>
        <p:spPr>
          <a:xfrm>
            <a:off x="611904" y="6021320"/>
            <a:ext cx="6291572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1200" dirty="0" smtClean="0"/>
              <a:t>Vacík J. a kolektiv              Přehled středoškolské chemie, SPN 1995, </a:t>
            </a:r>
            <a:r>
              <a:rPr lang="cs-CZ" sz="1200" dirty="0">
                <a:solidFill>
                  <a:prstClr val="black"/>
                </a:solidFill>
              </a:rPr>
              <a:t>ISBN: </a:t>
            </a:r>
            <a:r>
              <a:rPr lang="cs-CZ" sz="1200" dirty="0" smtClean="0">
                <a:solidFill>
                  <a:prstClr val="black"/>
                </a:solidFill>
              </a:rPr>
              <a:t>80-85937-08-5</a:t>
            </a:r>
            <a:endParaRPr lang="cs-CZ" sz="1200" dirty="0">
              <a:solidFill>
                <a:prstClr val="black"/>
              </a:solidFill>
            </a:endParaRPr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520291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5" y="2679303"/>
            <a:ext cx="428447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prstClr val="black"/>
                </a:solidFill>
              </a:rPr>
              <a:t>c</a:t>
            </a:r>
            <a:r>
              <a:rPr lang="cs-CZ" sz="2400" b="1" dirty="0" smtClean="0">
                <a:solidFill>
                  <a:prstClr val="black"/>
                </a:solidFill>
              </a:rPr>
              <a:t>harakteristická skupina 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567" y="572487"/>
            <a:ext cx="2724739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Fenoly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7505" y="4119463"/>
            <a:ext cx="903649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d</a:t>
            </a:r>
            <a:r>
              <a:rPr lang="cs-CZ" dirty="0" smtClean="0">
                <a:solidFill>
                  <a:prstClr val="black"/>
                </a:solidFill>
              </a:rPr>
              <a:t>ělíme dle počtu </a:t>
            </a:r>
            <a:r>
              <a:rPr lang="cs-CZ" dirty="0" smtClean="0"/>
              <a:t>–OH na jednosytné, dvojsytné, trojsytné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07504" y="1148551"/>
            <a:ext cx="8208912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prstClr val="black"/>
                </a:solidFill>
              </a:rPr>
              <a:t>Fenoly jsou aromatické hydroxylové deriváty uhlovodíků - </a:t>
            </a:r>
            <a:r>
              <a:rPr lang="cs-CZ" sz="2400" b="1" dirty="0" smtClean="0"/>
              <a:t>hydroxylová</a:t>
            </a:r>
            <a:r>
              <a:rPr lang="cs-CZ" sz="2400" b="1" dirty="0"/>
              <a:t> </a:t>
            </a:r>
            <a:r>
              <a:rPr lang="cs-CZ" sz="2400" b="1" dirty="0" smtClean="0"/>
              <a:t>funkční skupina</a:t>
            </a:r>
            <a:r>
              <a:rPr lang="cs-CZ" sz="2400" b="1" dirty="0"/>
              <a:t> </a:t>
            </a:r>
            <a:r>
              <a:rPr lang="cs-CZ" sz="2400" b="1" dirty="0" smtClean="0"/>
              <a:t>(</a:t>
            </a:r>
            <a:r>
              <a:rPr lang="cs-CZ" sz="2400" dirty="0"/>
              <a:t>–</a:t>
            </a:r>
            <a:r>
              <a:rPr lang="cs-CZ" sz="2400" b="1" dirty="0" smtClean="0"/>
              <a:t>OH</a:t>
            </a:r>
            <a:r>
              <a:rPr lang="cs-CZ" sz="2400" b="1" dirty="0"/>
              <a:t>) </a:t>
            </a:r>
            <a:r>
              <a:rPr lang="cs-CZ" sz="2400" b="1" dirty="0" smtClean="0"/>
              <a:t>vázána </a:t>
            </a:r>
            <a:r>
              <a:rPr lang="cs-CZ" sz="2400" b="1" dirty="0"/>
              <a:t>přímo na benzenový kruh (aromatické jádro</a:t>
            </a:r>
            <a:r>
              <a:rPr lang="cs-CZ" sz="2400" b="1" dirty="0" smtClean="0"/>
              <a:t>).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791477" y="572486"/>
            <a:ext cx="2724739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Hydroxyderiváty</a:t>
            </a:r>
            <a:endParaRPr lang="cs-CZ" sz="2400" b="1" dirty="0">
              <a:solidFill>
                <a:prstClr val="black"/>
              </a:solidFill>
            </a:endParaRPr>
          </a:p>
        </p:txBody>
      </p:sp>
      <p:pic>
        <p:nvPicPr>
          <p:cNvPr id="5" name="Picture 2" descr="File:Phenol2.sv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186" y="4725143"/>
            <a:ext cx="866250" cy="1584000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6" name="Picture 4" descr="File:Brenzcatechin.sv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25142"/>
            <a:ext cx="1596553" cy="1584178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8" name="Picture 6" descr="Soubor: Pyrogallol2.sv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1" y="4725143"/>
            <a:ext cx="2314382" cy="1584177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346" r="92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882" y="2420887"/>
            <a:ext cx="2271844" cy="16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Šipka doprava se zářezem 11">
            <a:hlinkClick r:id="rId10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3419874" y="3327375"/>
            <a:ext cx="93610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–OH</a:t>
            </a:r>
            <a:endParaRPr lang="cs-CZ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954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21" grpId="0" animBg="1"/>
      <p:bldP spid="29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331639" y="764704"/>
            <a:ext cx="2724739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Fenoly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67545" y="1484784"/>
            <a:ext cx="410445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Příprava a výroba </a:t>
            </a:r>
            <a:r>
              <a:rPr lang="cs-CZ" dirty="0" smtClean="0">
                <a:solidFill>
                  <a:prstClr val="black"/>
                </a:solidFill>
              </a:rPr>
              <a:t>fenolů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63590" y="2090465"/>
            <a:ext cx="385242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frakční destilací dehtů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863590" y="2692077"/>
            <a:ext cx="655272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hydrolýza</a:t>
            </a:r>
            <a:r>
              <a:rPr lang="cs-CZ" dirty="0"/>
              <a:t> fenolických esterů nebo etherů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863590" y="5478323"/>
            <a:ext cx="680475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náhrada</a:t>
            </a:r>
            <a:r>
              <a:rPr lang="cs-CZ" dirty="0"/>
              <a:t> aromatického aminu hydroxylovou skupinou pomocí vody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863591" y="4296578"/>
            <a:ext cx="306033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redukce</a:t>
            </a:r>
            <a:r>
              <a:rPr lang="cs-CZ" dirty="0"/>
              <a:t> chinonů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863588" y="3225750"/>
            <a:ext cx="759684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tavením</a:t>
            </a:r>
            <a:r>
              <a:rPr lang="cs-CZ" b="0" dirty="0"/>
              <a:t> </a:t>
            </a:r>
            <a:r>
              <a:rPr lang="cs-CZ" dirty="0"/>
              <a:t>hydroxidů se solí </a:t>
            </a:r>
            <a:r>
              <a:rPr lang="cs-CZ" dirty="0" err="1"/>
              <a:t>arylsulfonové</a:t>
            </a:r>
            <a:r>
              <a:rPr lang="cs-CZ" dirty="0"/>
              <a:t> kyseliny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863947" y="3759423"/>
            <a:ext cx="598441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/>
              <a:t>C</a:t>
            </a:r>
            <a:r>
              <a:rPr lang="cs-CZ" baseline="-25000" dirty="0"/>
              <a:t>6</a:t>
            </a:r>
            <a:r>
              <a:rPr lang="cs-CZ" dirty="0"/>
              <a:t>H</a:t>
            </a:r>
            <a:r>
              <a:rPr lang="cs-CZ" baseline="-25000" dirty="0"/>
              <a:t>5</a:t>
            </a:r>
            <a:r>
              <a:rPr lang="cs-CZ" dirty="0"/>
              <a:t>SO</a:t>
            </a:r>
            <a:r>
              <a:rPr lang="cs-CZ" baseline="-25000" dirty="0"/>
              <a:t>3</a:t>
            </a:r>
            <a:r>
              <a:rPr lang="cs-CZ" dirty="0"/>
              <a:t>Na + </a:t>
            </a:r>
            <a:r>
              <a:rPr lang="cs-CZ" dirty="0" err="1"/>
              <a:t>NaOH</a:t>
            </a:r>
            <a:r>
              <a:rPr lang="cs-CZ" dirty="0"/>
              <a:t> → C</a:t>
            </a:r>
            <a:r>
              <a:rPr lang="cs-CZ" baseline="-25000" dirty="0"/>
              <a:t>6</a:t>
            </a:r>
            <a:r>
              <a:rPr lang="cs-CZ" dirty="0"/>
              <a:t>H</a:t>
            </a:r>
            <a:r>
              <a:rPr lang="cs-CZ" baseline="-25000" dirty="0"/>
              <a:t>5</a:t>
            </a:r>
            <a:r>
              <a:rPr lang="cs-CZ" dirty="0"/>
              <a:t>OH + Na</a:t>
            </a:r>
            <a:r>
              <a:rPr lang="cs-CZ" baseline="-25000" dirty="0"/>
              <a:t>2</a:t>
            </a:r>
            <a:r>
              <a:rPr lang="cs-CZ" dirty="0"/>
              <a:t>SO</a:t>
            </a:r>
            <a:r>
              <a:rPr lang="cs-CZ" baseline="-25000" dirty="0"/>
              <a:t>3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863591" y="4914446"/>
            <a:ext cx="455200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hydrolýza </a:t>
            </a:r>
            <a:r>
              <a:rPr lang="cs-CZ" dirty="0"/>
              <a:t>diazoniových solí</a:t>
            </a:r>
          </a:p>
        </p:txBody>
      </p:sp>
      <p:sp>
        <p:nvSpPr>
          <p:cNvPr id="15" name="Šipka doprava se zářezem 14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253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16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6228184" y="3180718"/>
            <a:ext cx="2448272" cy="1684693"/>
            <a:chOff x="6228184" y="3235897"/>
            <a:chExt cx="2448272" cy="168469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0484" y="3254437"/>
              <a:ext cx="2415972" cy="1630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ovéPole 20"/>
            <p:cNvSpPr txBox="1"/>
            <p:nvPr/>
          </p:nvSpPr>
          <p:spPr>
            <a:xfrm>
              <a:off x="6228184" y="3235897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Obr.2</a:t>
              </a:r>
              <a:endParaRPr lang="cs-CZ" sz="1200" b="1" dirty="0">
                <a:latin typeface="Georgia" pitchFamily="18" charset="0"/>
              </a:endParaRPr>
            </a:p>
          </p:txBody>
        </p:sp>
        <p:sp>
          <p:nvSpPr>
            <p:cNvPr id="2" name="TextovéPole 1"/>
            <p:cNvSpPr txBox="1"/>
            <p:nvPr/>
          </p:nvSpPr>
          <p:spPr>
            <a:xfrm>
              <a:off x="6260484" y="4612813"/>
              <a:ext cx="1407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 smtClean="0"/>
                <a:t>duběnky</a:t>
              </a:r>
              <a:endParaRPr lang="cs-CZ" sz="1400" b="1" dirty="0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719572" y="85568"/>
            <a:ext cx="7560841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Fenoly - přirozený </a:t>
            </a:r>
            <a:r>
              <a:rPr lang="cs-CZ" sz="2400" b="1" dirty="0">
                <a:solidFill>
                  <a:prstClr val="black"/>
                </a:solidFill>
              </a:rPr>
              <a:t>výskyt látek fenolické </a:t>
            </a:r>
            <a:r>
              <a:rPr lang="cs-CZ" sz="2400" b="1" dirty="0" smtClean="0">
                <a:solidFill>
                  <a:prstClr val="black"/>
                </a:solidFill>
              </a:rPr>
              <a:t>struktury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07505" y="637517"/>
            <a:ext cx="871296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k</a:t>
            </a:r>
            <a:r>
              <a:rPr lang="cs-CZ" dirty="0" smtClean="0"/>
              <a:t>yselina salicylová - vrbová kůra, nezralé ovoce, zelenina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07505" y="1196297"/>
            <a:ext cx="882047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kapsaicin - </a:t>
            </a:r>
            <a:r>
              <a:rPr lang="cs-CZ" dirty="0"/>
              <a:t>pálivá sloučenina obsažená v chilli papričkách</a:t>
            </a:r>
            <a:r>
              <a:rPr lang="cs-CZ" dirty="0" smtClean="0"/>
              <a:t> 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07505" y="3229805"/>
            <a:ext cx="482453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estradiol - estrogen (hormon)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108040" y="4873502"/>
            <a:ext cx="736043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serotonin / dopamin / adrenalin / </a:t>
            </a:r>
            <a:r>
              <a:rPr lang="cs-CZ" dirty="0" smtClean="0"/>
              <a:t>noradrenalin </a:t>
            </a:r>
            <a:br>
              <a:rPr lang="cs-CZ" dirty="0" smtClean="0"/>
            </a:br>
            <a:r>
              <a:rPr lang="cs-CZ" dirty="0" smtClean="0"/>
              <a:t>- </a:t>
            </a:r>
            <a:r>
              <a:rPr lang="cs-CZ" dirty="0"/>
              <a:t>přirozené neurotransmitery</a:t>
            </a:r>
            <a:r>
              <a:rPr lang="cs-CZ" dirty="0" smtClean="0"/>
              <a:t> 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08041" y="5819772"/>
            <a:ext cx="871243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guajakol - kouřová vůně -  v </a:t>
            </a:r>
            <a:r>
              <a:rPr lang="cs-CZ" dirty="0"/>
              <a:t>pražené kávě, whisky a kouři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08040" y="1744933"/>
            <a:ext cx="792034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eugenol - </a:t>
            </a:r>
            <a:r>
              <a:rPr lang="cs-CZ" dirty="0"/>
              <a:t>hlavní složka esenciálního oleje hřebíčku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07506" y="2293874"/>
            <a:ext cx="806489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kyselina </a:t>
            </a:r>
            <a:r>
              <a:rPr lang="cs-CZ" dirty="0" err="1" smtClean="0"/>
              <a:t>gallová</a:t>
            </a:r>
            <a:r>
              <a:rPr lang="cs-CZ" dirty="0" smtClean="0"/>
              <a:t> - </a:t>
            </a:r>
            <a:r>
              <a:rPr lang="cs-CZ" dirty="0"/>
              <a:t>obsažená v </a:t>
            </a:r>
            <a:r>
              <a:rPr lang="cs-CZ" dirty="0" smtClean="0"/>
              <a:t>hálkách - na rostlinách působením látek - hmyz</a:t>
            </a:r>
            <a:r>
              <a:rPr lang="cs-CZ" dirty="0"/>
              <a:t>, houba, </a:t>
            </a:r>
            <a:r>
              <a:rPr lang="cs-CZ" dirty="0" smtClean="0"/>
              <a:t>bakterie</a:t>
            </a:r>
            <a:r>
              <a:rPr lang="cs-CZ" dirty="0"/>
              <a:t>,</a:t>
            </a:r>
            <a:r>
              <a:rPr lang="cs-CZ" dirty="0" smtClean="0"/>
              <a:t> roztoč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07505" y="4326802"/>
            <a:ext cx="598441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malinový </a:t>
            </a:r>
            <a:r>
              <a:rPr lang="cs-CZ" dirty="0" smtClean="0"/>
              <a:t>keton - silná malinová vůně 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08041" y="3788453"/>
            <a:ext cx="396017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tyrosin</a:t>
            </a:r>
            <a:r>
              <a:rPr lang="cs-CZ" dirty="0" smtClean="0"/>
              <a:t> - aminokyselina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08041" y="6368540"/>
            <a:ext cx="828038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err="1" smtClean="0"/>
              <a:t>thymol</a:t>
            </a:r>
            <a:r>
              <a:rPr lang="cs-CZ" dirty="0" smtClean="0"/>
              <a:t> - mateřídouška, tymián, dobromysl (oregano)</a:t>
            </a:r>
            <a:endParaRPr lang="cs-CZ" dirty="0"/>
          </a:p>
        </p:txBody>
      </p:sp>
      <p:sp>
        <p:nvSpPr>
          <p:cNvPr id="23" name="Šipka doprava se zářezem 22">
            <a:hlinkClick r:id="rId3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1853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16" grpId="0" animBg="1"/>
      <p:bldP spid="20" grpId="0" animBg="1"/>
      <p:bldP spid="1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348494" y="188640"/>
            <a:ext cx="3424701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Názvosloví </a:t>
            </a:r>
            <a:r>
              <a:rPr lang="cs-CZ" dirty="0" smtClean="0">
                <a:solidFill>
                  <a:prstClr val="black"/>
                </a:solidFill>
              </a:rPr>
              <a:t>fenolů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753275" y="5879593"/>
            <a:ext cx="2295647" cy="43088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 fontAlgn="base">
              <a:buNone/>
            </a:pPr>
            <a:r>
              <a:rPr lang="cs-CZ" sz="2200" dirty="0" smtClean="0">
                <a:solidFill>
                  <a:srgbClr val="FF9900"/>
                </a:solidFill>
              </a:rPr>
              <a:t>2-methyl</a:t>
            </a:r>
            <a:r>
              <a:rPr lang="cs-CZ" sz="2200" dirty="0" smtClean="0">
                <a:solidFill>
                  <a:schemeClr val="accent6">
                    <a:lumMod val="50000"/>
                  </a:schemeClr>
                </a:solidFill>
              </a:rPr>
              <a:t>fenol</a:t>
            </a:r>
            <a:r>
              <a:rPr lang="cs-CZ" sz="2200" dirty="0" smtClean="0">
                <a:solidFill>
                  <a:prstClr val="black"/>
                </a:solidFill>
              </a:rPr>
              <a:t> </a:t>
            </a:r>
            <a:r>
              <a:rPr lang="cs-CZ" sz="22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313993" y="5879594"/>
            <a:ext cx="1494467" cy="43088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 fontAlgn="base">
              <a:buNone/>
            </a:pPr>
            <a:r>
              <a:rPr lang="cs-CZ" sz="2200" dirty="0">
                <a:solidFill>
                  <a:srgbClr val="FF9900"/>
                </a:solidFill>
              </a:rPr>
              <a:t>naft-</a:t>
            </a:r>
            <a:r>
              <a:rPr lang="cs-CZ" sz="2200" dirty="0">
                <a:solidFill>
                  <a:schemeClr val="accent6">
                    <a:lumMod val="50000"/>
                  </a:schemeClr>
                </a:solidFill>
              </a:rPr>
              <a:t>1-ol</a:t>
            </a:r>
            <a:r>
              <a:rPr lang="cs-CZ" sz="2200" dirty="0" smtClean="0">
                <a:solidFill>
                  <a:prstClr val="black"/>
                </a:solidFill>
              </a:rPr>
              <a:t> </a:t>
            </a:r>
            <a:r>
              <a:rPr lang="cs-CZ" sz="2200" dirty="0">
                <a:solidFill>
                  <a:prstClr val="black"/>
                </a:solidFill>
              </a:rPr>
              <a:t> </a:t>
            </a:r>
            <a:endParaRPr lang="cs-CZ" sz="2200" dirty="0">
              <a:solidFill>
                <a:srgbClr val="7CCA62">
                  <a:lumMod val="50000"/>
                </a:srgbClr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149319" y="6310481"/>
            <a:ext cx="1503558" cy="43088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 fontAlgn="base">
              <a:buNone/>
            </a:pPr>
            <a:r>
              <a:rPr lang="cs-CZ" sz="2200" i="1" dirty="0" smtClean="0">
                <a:solidFill>
                  <a:srgbClr val="FF9900"/>
                </a:solidFill>
              </a:rPr>
              <a:t>o</a:t>
            </a:r>
            <a:r>
              <a:rPr lang="cs-CZ" sz="2200" dirty="0" smtClean="0">
                <a:solidFill>
                  <a:srgbClr val="FF9900"/>
                </a:solidFill>
              </a:rPr>
              <a:t>-</a:t>
            </a:r>
            <a:r>
              <a:rPr lang="cs-CZ" sz="2200" dirty="0" smtClean="0">
                <a:solidFill>
                  <a:schemeClr val="accent6">
                    <a:lumMod val="50000"/>
                  </a:schemeClr>
                </a:solidFill>
              </a:rPr>
              <a:t>kresol</a:t>
            </a:r>
            <a:r>
              <a:rPr lang="cs-CZ" sz="2200" dirty="0" smtClean="0">
                <a:solidFill>
                  <a:prstClr val="black"/>
                </a:solidFill>
              </a:rPr>
              <a:t> </a:t>
            </a:r>
            <a:r>
              <a:rPr lang="cs-CZ" sz="22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207222" y="1324027"/>
            <a:ext cx="809119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s</a:t>
            </a:r>
            <a:r>
              <a:rPr lang="cs-CZ" dirty="0" smtClean="0"/>
              <a:t>ystematické </a:t>
            </a:r>
            <a:r>
              <a:rPr lang="cs-CZ" dirty="0"/>
              <a:t>pojmenovávání se prakticky </a:t>
            </a:r>
            <a:r>
              <a:rPr lang="cs-CZ" dirty="0" smtClean="0"/>
              <a:t>nepoužívá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07222" y="1929708"/>
            <a:ext cx="6164978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u </a:t>
            </a:r>
            <a:r>
              <a:rPr lang="cs-CZ" dirty="0"/>
              <a:t>fenolů se nejčastěji využívají triviální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anebo </a:t>
            </a:r>
            <a:r>
              <a:rPr lang="cs-CZ" dirty="0" err="1"/>
              <a:t>polotriviální</a:t>
            </a:r>
            <a:r>
              <a:rPr lang="cs-CZ" dirty="0"/>
              <a:t> názvy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42718" y="2908792"/>
            <a:ext cx="8901282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Charakteristická skupina </a:t>
            </a:r>
            <a:r>
              <a:rPr lang="cs-CZ" dirty="0">
                <a:solidFill>
                  <a:srgbClr val="FF0000"/>
                </a:solidFill>
              </a:rPr>
              <a:t>–OH </a:t>
            </a:r>
            <a:r>
              <a:rPr lang="cs-CZ" dirty="0">
                <a:solidFill>
                  <a:prstClr val="black"/>
                </a:solidFill>
              </a:rPr>
              <a:t>má při číslování uhlovodíkového řetězce přednost před alkylem, násobnou vazbou, halogenem, nitroskupinou a aminoskupinou.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33586" y="5879594"/>
            <a:ext cx="1020190" cy="43088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 fontAlgn="base">
              <a:buNone/>
            </a:pPr>
            <a:r>
              <a:rPr lang="cs-CZ" sz="2000" dirty="0">
                <a:solidFill>
                  <a:schemeClr val="accent5">
                    <a:lumMod val="50000"/>
                  </a:schemeClr>
                </a:solidFill>
              </a:rPr>
              <a:t>fenol</a:t>
            </a:r>
            <a:r>
              <a:rPr lang="cs-CZ" sz="22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242718" y="4218202"/>
            <a:ext cx="884470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Vyšší prioritu však mají karboxylové a sulfonové kyseliny.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www.e-chembook.eu/wp-content/uploads/fen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44" y="4946144"/>
            <a:ext cx="60007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-chembook.eu/wp-content/uploads/2-methylfeno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223" y="4879469"/>
            <a:ext cx="10477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e-chembook.eu/wp-content/uploads/naft-1-o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252" y="4908042"/>
            <a:ext cx="112395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e-chembook.eu/wp-content/uploads/benzen-12-diol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577" y="4946144"/>
            <a:ext cx="9334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ovéPole 25"/>
          <p:cNvSpPr txBox="1"/>
          <p:nvPr/>
        </p:nvSpPr>
        <p:spPr>
          <a:xfrm>
            <a:off x="6048164" y="5879593"/>
            <a:ext cx="2484276" cy="43088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 fontAlgn="base">
              <a:buNone/>
            </a:pPr>
            <a:r>
              <a:rPr lang="cs-CZ" sz="2200" dirty="0">
                <a:solidFill>
                  <a:srgbClr val="FF9900"/>
                </a:solidFill>
              </a:rPr>
              <a:t>benzen-</a:t>
            </a:r>
            <a:r>
              <a:rPr lang="cs-CZ" sz="2200" dirty="0">
                <a:solidFill>
                  <a:schemeClr val="accent6">
                    <a:lumMod val="50000"/>
                  </a:schemeClr>
                </a:solidFill>
              </a:rPr>
              <a:t>1,2-diol</a:t>
            </a:r>
            <a:r>
              <a:rPr lang="cs-CZ" sz="2200" dirty="0" smtClean="0">
                <a:solidFill>
                  <a:prstClr val="black"/>
                </a:solidFill>
              </a:rPr>
              <a:t> </a:t>
            </a:r>
            <a:r>
              <a:rPr lang="cs-CZ" sz="22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6282190" y="6310481"/>
            <a:ext cx="2016224" cy="43088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 fontAlgn="base">
              <a:buNone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pyrokatechol</a:t>
            </a:r>
            <a:r>
              <a:rPr lang="cs-CZ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2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207222" y="764704"/>
            <a:ext cx="832521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složením názvu základního uhlovodíku s příponou </a:t>
            </a:r>
            <a:r>
              <a:rPr lang="cs-CZ" dirty="0">
                <a:solidFill>
                  <a:srgbClr val="FF0000"/>
                </a:solidFill>
              </a:rPr>
              <a:t>–</a:t>
            </a:r>
            <a:r>
              <a:rPr lang="cs-CZ" dirty="0" err="1">
                <a:solidFill>
                  <a:srgbClr val="FF0000"/>
                </a:solidFill>
              </a:rPr>
              <a:t>ol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2" name="Šipka doprava se zářezem 21">
            <a:hlinkClick r:id="rId6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355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8" grpId="0" animBg="1"/>
      <p:bldP spid="20" grpId="0" animBg="1"/>
      <p:bldP spid="13" grpId="0" animBg="1"/>
      <p:bldP spid="19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188640"/>
            <a:ext cx="331236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Fyzikální vlastnosti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5497" y="764704"/>
            <a:ext cx="7200799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za standardních podmínek vyskytují výhradně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pevném </a:t>
            </a:r>
            <a:r>
              <a:rPr lang="cs-CZ" dirty="0"/>
              <a:t>či kapalném skupenství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852" y="1672345"/>
            <a:ext cx="532823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m</a:t>
            </a:r>
            <a:r>
              <a:rPr lang="cs-CZ" dirty="0" smtClean="0"/>
              <a:t>ají </a:t>
            </a:r>
            <a:r>
              <a:rPr lang="cs-CZ" dirty="0"/>
              <a:t>svůj charakteristický zápach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5852" y="3109023"/>
            <a:ext cx="59043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většinou </a:t>
            </a:r>
            <a:r>
              <a:rPr lang="cs-CZ" dirty="0"/>
              <a:t>omezeně rozpustné ve vodě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5497" y="3642696"/>
            <a:ext cx="626469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dobře </a:t>
            </a:r>
            <a:r>
              <a:rPr lang="cs-CZ" dirty="0"/>
              <a:t>se rozpouští v </a:t>
            </a:r>
            <a:r>
              <a:rPr lang="cs-CZ" dirty="0" err="1"/>
              <a:t>ethanolu</a:t>
            </a:r>
            <a:r>
              <a:rPr lang="cs-CZ" dirty="0"/>
              <a:t> či etheru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5852" y="2206018"/>
            <a:ext cx="835257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jsou bezbarvé, avšak účinkem světla či atmosférického kyslíku se zbarvují, a to do červenohnědých odstínů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5851" y="4176369"/>
            <a:ext cx="8568597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Nejjednodušší </a:t>
            </a:r>
            <a:r>
              <a:rPr lang="cs-CZ" dirty="0"/>
              <a:t>fenoly většinou patří mezi </a:t>
            </a:r>
            <a:r>
              <a:rPr lang="cs-CZ" dirty="0" smtClean="0"/>
              <a:t>jedovaté látky</a:t>
            </a:r>
            <a:r>
              <a:rPr lang="cs-CZ" dirty="0"/>
              <a:t>, přičemž mnohé z nich mají antiseptické účinky.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5853" y="5079374"/>
            <a:ext cx="8136548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err="1" smtClean="0"/>
              <a:t>polyfenolické</a:t>
            </a:r>
            <a:r>
              <a:rPr lang="cs-CZ" dirty="0" smtClean="0"/>
              <a:t> </a:t>
            </a:r>
            <a:r>
              <a:rPr lang="cs-CZ" dirty="0"/>
              <a:t>látky patří k důležitým antioxidantům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/>
              <a:t>organismu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5852" y="5982379"/>
            <a:ext cx="8928636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t</a:t>
            </a:r>
            <a:r>
              <a:rPr lang="cs-CZ" dirty="0" smtClean="0"/>
              <a:t>eploty </a:t>
            </a:r>
            <a:r>
              <a:rPr lang="cs-CZ" dirty="0"/>
              <a:t>tání a varu fenolů jsou </a:t>
            </a:r>
            <a:r>
              <a:rPr lang="cs-CZ" dirty="0" smtClean="0"/>
              <a:t>vyšší - </a:t>
            </a:r>
            <a:r>
              <a:rPr lang="cs-CZ" dirty="0"/>
              <a:t>zapříčiněno </a:t>
            </a:r>
            <a:r>
              <a:rPr lang="cs-CZ" dirty="0" smtClean="0"/>
              <a:t>existencí</a:t>
            </a:r>
            <a:br>
              <a:rPr lang="cs-CZ" dirty="0" smtClean="0"/>
            </a:br>
            <a:r>
              <a:rPr lang="cs-CZ" dirty="0"/>
              <a:t> vodíkového můstku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Šipka doprava se zářezem 15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4800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9" grpId="0" animBg="1"/>
      <p:bldP spid="10" grpId="0" animBg="1"/>
      <p:bldP spid="12" grpId="0" animBg="1"/>
      <p:bldP spid="13" grpId="0" animBg="1"/>
      <p:bldP spid="11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908720"/>
            <a:ext cx="331236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Chemické </a:t>
            </a:r>
            <a:r>
              <a:rPr lang="cs-CZ" dirty="0">
                <a:solidFill>
                  <a:prstClr val="black"/>
                </a:solidFill>
              </a:rPr>
              <a:t>vlastnosti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971600" y="6063679"/>
            <a:ext cx="532859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/>
              <a:t>C</a:t>
            </a:r>
            <a:r>
              <a:rPr lang="cs-CZ" baseline="-25000" dirty="0"/>
              <a:t>6</a:t>
            </a:r>
            <a:r>
              <a:rPr lang="cs-CZ" dirty="0"/>
              <a:t>H</a:t>
            </a:r>
            <a:r>
              <a:rPr lang="cs-CZ" baseline="-25000" dirty="0"/>
              <a:t>5</a:t>
            </a:r>
            <a:r>
              <a:rPr lang="cs-CZ" dirty="0"/>
              <a:t>OH + </a:t>
            </a:r>
            <a:r>
              <a:rPr lang="cs-CZ" dirty="0" err="1"/>
              <a:t>NaOH</a:t>
            </a:r>
            <a:r>
              <a:rPr lang="cs-CZ" dirty="0"/>
              <a:t> → H</a:t>
            </a:r>
            <a:r>
              <a:rPr lang="cs-CZ" baseline="-25000" dirty="0"/>
              <a:t>2</a:t>
            </a:r>
            <a:r>
              <a:rPr lang="cs-CZ" dirty="0"/>
              <a:t>O + C</a:t>
            </a:r>
            <a:r>
              <a:rPr lang="cs-CZ" baseline="-25000" dirty="0"/>
              <a:t>6</a:t>
            </a:r>
            <a:r>
              <a:rPr lang="cs-CZ" dirty="0"/>
              <a:t>H</a:t>
            </a:r>
            <a:r>
              <a:rPr lang="cs-CZ" baseline="-25000" dirty="0"/>
              <a:t>5</a:t>
            </a:r>
            <a:r>
              <a:rPr lang="cs-CZ" dirty="0"/>
              <a:t>ONa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39552" y="3780538"/>
            <a:ext cx="813690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§"/>
            </a:pPr>
            <a:r>
              <a:rPr lang="cs-CZ" dirty="0"/>
              <a:t>proto dochází ke snadnějšímu odštěpení protonu H</a:t>
            </a:r>
            <a:r>
              <a:rPr lang="cs-CZ" baseline="30000" dirty="0"/>
              <a:t>+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7504" y="1814644"/>
            <a:ext cx="8352928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Substituent </a:t>
            </a:r>
            <a:r>
              <a:rPr lang="cs-CZ" dirty="0" smtClean="0"/>
              <a:t>–OH na </a:t>
            </a:r>
            <a:r>
              <a:rPr lang="cs-CZ" dirty="0"/>
              <a:t>aromatickém jádře vytváří kladný </a:t>
            </a:r>
            <a:r>
              <a:rPr lang="cs-CZ" dirty="0" err="1"/>
              <a:t>mezomerní</a:t>
            </a:r>
            <a:r>
              <a:rPr lang="cs-CZ" dirty="0"/>
              <a:t> efekt M+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15532" y="2811142"/>
            <a:ext cx="870494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kyslík </a:t>
            </a:r>
            <a:r>
              <a:rPr lang="cs-CZ" dirty="0"/>
              <a:t>poskytuje své valenční elektrony do aromatického jádra, čímž v něm zvyšuje elektronovou hustotu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15532" y="5508730"/>
            <a:ext cx="799288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Reakcí fenolů se silnými zásadami vznikají </a:t>
            </a:r>
            <a:r>
              <a:rPr lang="cs-CZ" dirty="0" err="1"/>
              <a:t>fenoláty</a:t>
            </a:r>
            <a:r>
              <a:rPr lang="cs-CZ" dirty="0"/>
              <a:t>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15532" y="4419318"/>
            <a:ext cx="669674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Fenoly tedy řadíme, stejně jako alkoholy, mezi slabé </a:t>
            </a:r>
            <a:r>
              <a:rPr lang="cs-CZ" dirty="0" smtClean="0"/>
              <a:t>kyseliny (silnější než alkoholy).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1" name="Šipka doprava se zářezem 10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0839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4" grpId="0" animBg="1"/>
      <p:bldP spid="8" grpId="0" animBg="1"/>
      <p:bldP spid="9" grpId="0" animBg="1"/>
      <p:bldP spid="12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1610</TotalTime>
  <Words>1202</Words>
  <Application>Microsoft Office PowerPoint</Application>
  <PresentationFormat>Předvádění na obrazovce (4:3)</PresentationFormat>
  <Paragraphs>406</Paragraphs>
  <Slides>31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8</vt:i4>
      </vt:variant>
      <vt:variant>
        <vt:lpstr>Nadpisy snímků</vt:lpstr>
      </vt:variant>
      <vt:variant>
        <vt:i4>31</vt:i4>
      </vt:variant>
    </vt:vector>
  </HeadingPairs>
  <TitlesOfParts>
    <vt:vector size="39" baseType="lpstr">
      <vt:lpstr>Tok</vt:lpstr>
      <vt:lpstr>1_Tok</vt:lpstr>
      <vt:lpstr>2_Tok</vt:lpstr>
      <vt:lpstr>3_Tok</vt:lpstr>
      <vt:lpstr>4_Tok</vt:lpstr>
      <vt:lpstr>5_Tok</vt:lpstr>
      <vt:lpstr>6_Tok</vt:lpstr>
      <vt:lpstr>7_Tok</vt:lpstr>
      <vt:lpstr>Prezentace aplikace PowerPoint</vt:lpstr>
      <vt:lpstr>FENOLY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Směsi</dc:title>
  <dc:creator>Lenovo</dc:creator>
  <cp:lastModifiedBy>Lenovo</cp:lastModifiedBy>
  <cp:revision>159</cp:revision>
  <dcterms:created xsi:type="dcterms:W3CDTF">2013-01-14T11:05:52Z</dcterms:created>
  <dcterms:modified xsi:type="dcterms:W3CDTF">2013-10-22T04:19:15Z</dcterms:modified>
</cp:coreProperties>
</file>