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72" r:id="rId4"/>
    <p:sldId id="261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2" r:id="rId14"/>
    <p:sldId id="26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915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64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9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69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60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43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04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15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01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86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9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microsoft.com/office/2007/relationships/hdphoto" Target="../media/hdphoto1.wdp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16.04.2013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VY_32_INOVACE_12_Ch_ACH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Cín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cínu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Průmyslová výroba a využití.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CÍN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731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STANNUM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err="1" smtClean="0">
                <a:solidFill>
                  <a:srgbClr val="FF0000"/>
                </a:solidFill>
              </a:rPr>
              <a:t>Sn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50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50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50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IV.A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118,7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1,96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963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</a:t>
            </a:r>
            <a:r>
              <a:rPr lang="cs-CZ" sz="1200" dirty="0"/>
              <a:t> </a:t>
            </a:r>
            <a:r>
              <a:rPr lang="cs-CZ" sz="1200" dirty="0" smtClean="0"/>
              <a:t>  BRIAN0918</a:t>
            </a:r>
            <a:r>
              <a:rPr lang="cs-CZ" sz="1200" dirty="0"/>
              <a:t>. </a:t>
            </a:r>
            <a:r>
              <a:rPr lang="cs-CZ" sz="1200" i="1" dirty="0" err="1"/>
              <a:t>Soubor:Diamond</a:t>
            </a:r>
            <a:r>
              <a:rPr lang="cs-CZ" sz="1200" i="1" dirty="0"/>
              <a:t> </a:t>
            </a:r>
            <a:r>
              <a:rPr lang="cs-CZ" sz="1200" i="1" dirty="0" err="1"/>
              <a:t>Cubic</a:t>
            </a:r>
            <a:r>
              <a:rPr lang="cs-CZ" sz="1200" i="1" dirty="0"/>
              <a:t>-F </a:t>
            </a:r>
            <a:r>
              <a:rPr lang="cs-CZ" sz="1200" i="1" dirty="0" err="1"/>
              <a:t>lattice</a:t>
            </a:r>
            <a:r>
              <a:rPr lang="cs-CZ" sz="1200" i="1" dirty="0"/>
              <a:t> animation.gif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http://cs.wikipedia.org/wiki/Soubor:Diamond_Cubic-F_lattice_animation.gif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MAYER</a:t>
            </a:r>
            <a:r>
              <a:rPr lang="cs-CZ" sz="1200" dirty="0"/>
              <a:t>, Daniel. </a:t>
            </a:r>
            <a:r>
              <a:rPr lang="cs-CZ" sz="1200" i="1" dirty="0"/>
              <a:t>Soubor: </a:t>
            </a:r>
            <a:r>
              <a:rPr lang="cs-CZ" sz="1200" i="1" dirty="0" err="1"/>
              <a:t>Tetragonal.svg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http://commons.wikimedia.org/wiki/File:Tetragonal.svg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 </a:t>
            </a:r>
            <a:r>
              <a:rPr lang="cs-CZ" sz="1200" dirty="0"/>
              <a:t>JURII. </a:t>
            </a:r>
            <a:r>
              <a:rPr lang="cs-CZ" sz="1200" i="1" dirty="0"/>
              <a:t>Soubor: Tin-2.jpg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http://commons.wikimedia.org/wiki/File:Tin-2.jpg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 smtClean="0"/>
              <a:t>RATINCKX</a:t>
            </a:r>
            <a:r>
              <a:rPr lang="cs-CZ" sz="1200" dirty="0"/>
              <a:t>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6.4.2013]. Dostupný na WWW: http://hubblesite.org/gallery/album/nebula/pr2013012a/large_web/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</a:t>
            </a:r>
            <a:r>
              <a:rPr lang="en-US" sz="1200" dirty="0"/>
              <a:t> </a:t>
            </a:r>
            <a:r>
              <a:rPr lang="cs-CZ" sz="1200" dirty="0" smtClean="0"/>
              <a:t>  </a:t>
            </a:r>
            <a:r>
              <a:rPr lang="en-US" sz="1200" dirty="0" smtClean="0"/>
              <a:t>NIEHAUS</a:t>
            </a:r>
            <a:r>
              <a:rPr lang="en-US" sz="1200" dirty="0"/>
              <a:t>, </a:t>
            </a:r>
            <a:r>
              <a:rPr lang="en-US" sz="1200" dirty="0" err="1"/>
              <a:t>Carsten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Metal cube tin.jpg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6.3.2013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http://commons.wikimedia.org/wiki/File:Metal_cube_tin.jpg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 </a:t>
            </a:r>
            <a:r>
              <a:rPr lang="cs-CZ" sz="1200" dirty="0"/>
              <a:t>DESCOUENS, </a:t>
            </a:r>
            <a:r>
              <a:rPr lang="cs-CZ" sz="1200" dirty="0" err="1"/>
              <a:t>Didier</a:t>
            </a:r>
            <a:r>
              <a:rPr lang="cs-CZ" sz="1200" dirty="0"/>
              <a:t>. </a:t>
            </a:r>
            <a:r>
              <a:rPr lang="cs-CZ" sz="1200" i="1" dirty="0"/>
              <a:t>Soubor: Cassiterite4.jpg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http://commons.wikimedia.org/wiki/File:Cassiterite4.jpg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DESCOUENS</a:t>
            </a:r>
            <a:r>
              <a:rPr lang="cs-CZ" sz="1200" dirty="0"/>
              <a:t>, </a:t>
            </a:r>
            <a:r>
              <a:rPr lang="cs-CZ" sz="1200" dirty="0" err="1"/>
              <a:t>Didier</a:t>
            </a:r>
            <a:r>
              <a:rPr lang="cs-CZ" sz="1200" dirty="0"/>
              <a:t>. </a:t>
            </a:r>
            <a:r>
              <a:rPr lang="cs-CZ" sz="1200" i="1" dirty="0"/>
              <a:t>Soubor: Stannite2.jpg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http://commons.wikimedia.org/wiki/File:Stannite2.jpg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LAVINSKY</a:t>
            </a:r>
            <a:r>
              <a:rPr lang="cs-CZ" sz="1200" dirty="0"/>
              <a:t>, Robert. </a:t>
            </a:r>
            <a:r>
              <a:rPr lang="cs-CZ" sz="1200" i="1" dirty="0"/>
              <a:t>Soubor: Cylindrite-37943.jpg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http://commons.wikimedia.org/wiki/File:Cylindrite-37943.jpg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LAVINSKY</a:t>
            </a:r>
            <a:r>
              <a:rPr lang="cs-CZ" sz="1200" dirty="0"/>
              <a:t>, Robert. </a:t>
            </a:r>
            <a:r>
              <a:rPr lang="cs-CZ" sz="1200" i="1" dirty="0"/>
              <a:t>Soubor: Franckeite-119411.jpg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http://commons.wikimedia.org/wiki/File:Franckeite-119411.jpg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752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RA'IKE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Teallit</a:t>
            </a:r>
            <a:r>
              <a:rPr lang="cs-CZ" sz="1200" i="1" dirty="0"/>
              <a:t> - </a:t>
            </a:r>
            <a:r>
              <a:rPr lang="cs-CZ" sz="1200" i="1" dirty="0" err="1"/>
              <a:t>Ichocollo</a:t>
            </a:r>
            <a:r>
              <a:rPr lang="cs-CZ" sz="1200" i="1" dirty="0"/>
              <a:t>, Bolivien.jpg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http://commons.wikimedia.org/wiki/File:Teallit_-_Ichocollo,_Bolivien.jpg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767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LAVINSKY</a:t>
            </a:r>
            <a:r>
              <a:rPr lang="cs-CZ" sz="1200" dirty="0"/>
              <a:t>, Robert. </a:t>
            </a:r>
            <a:r>
              <a:rPr lang="cs-CZ" sz="1200" i="1" dirty="0"/>
              <a:t>Soubor: Canfieldite-21373.jpg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http://commons.wikimedia.org/wiki/File:Canfieldite-21373.jpg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404664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78965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SIENICKI</a:t>
            </a:r>
            <a:r>
              <a:rPr lang="cs-CZ" sz="1200" dirty="0"/>
              <a:t>, Tomasz. </a:t>
            </a:r>
            <a:r>
              <a:rPr lang="cs-CZ" sz="1200" i="1" dirty="0"/>
              <a:t>Soubor: </a:t>
            </a:r>
            <a:r>
              <a:rPr lang="cs-CZ" sz="1200" i="1" dirty="0" err="1"/>
              <a:t>Cynowy</a:t>
            </a:r>
            <a:r>
              <a:rPr lang="cs-CZ" sz="1200" i="1" dirty="0"/>
              <a:t> Danzig ubt.jpeg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http://commons.wikimedia.org/wiki/File:Cynowy_Danzig_ubt.jpeg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2497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</a:t>
            </a:r>
            <a:r>
              <a:rPr lang="cs-CZ" sz="1200" dirty="0"/>
              <a:t> </a:t>
            </a:r>
            <a:r>
              <a:rPr lang="cs-CZ" sz="1200" dirty="0" smtClean="0"/>
              <a:t>  JACK </a:t>
            </a:r>
            <a:r>
              <a:rPr lang="cs-CZ" sz="1200" dirty="0"/>
              <a:t>NO1. </a:t>
            </a:r>
            <a:r>
              <a:rPr lang="cs-CZ" sz="1200" i="1" dirty="0"/>
              <a:t>Soubor: Svícen z cínu </a:t>
            </a:r>
            <a:r>
              <a:rPr lang="cs-CZ" sz="1200" i="1" dirty="0" err="1"/>
              <a:t>Royal</a:t>
            </a:r>
            <a:r>
              <a:rPr lang="cs-CZ" sz="1200" i="1" dirty="0"/>
              <a:t> Selangor.JPG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http://commons.wikimedia.org/wiki/File:Candlestick_made_of_Tin_by_Royal_Selangor.JPG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71143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PASTORIUS</a:t>
            </a:r>
            <a:r>
              <a:rPr lang="cs-CZ" sz="1200" dirty="0"/>
              <a:t>. </a:t>
            </a:r>
            <a:r>
              <a:rPr lang="cs-CZ" sz="1200" i="1" dirty="0"/>
              <a:t>Soubor: Cínový vojáček.jpg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</a:t>
            </a:r>
            <a:endParaRPr lang="cs-CZ" sz="1200" dirty="0" smtClean="0"/>
          </a:p>
          <a:p>
            <a:r>
              <a:rPr lang="cs-CZ" sz="1200" dirty="0" smtClean="0"/>
              <a:t>Dostupný </a:t>
            </a:r>
            <a:r>
              <a:rPr lang="cs-CZ" sz="1200" dirty="0"/>
              <a:t>na WWW: http://commons.wikimedia.org/wiki/File:C%C3%ADnov%C3%BD_voj%C3%A1%C4%8Dek.jpg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86632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LL1324</a:t>
            </a:r>
            <a:r>
              <a:rPr lang="cs-CZ" sz="1200" dirty="0"/>
              <a:t>. </a:t>
            </a:r>
            <a:r>
              <a:rPr lang="cs-CZ" sz="1200" i="1" dirty="0" err="1"/>
              <a:t>Chocolate</a:t>
            </a:r>
            <a:r>
              <a:rPr lang="cs-CZ" sz="1200" i="1" dirty="0"/>
              <a:t> to make drink 2012.jpg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commons.wikimedia.org/wiki/File:Chocolate_to_make_drink_2012.jpg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32799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Konservendose-1.jpg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http://commons.wikimedia.org/wiki/File:Konservendose-1.jpg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17310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</a:t>
            </a:r>
            <a:r>
              <a:rPr lang="en-US" sz="1200" dirty="0"/>
              <a:t> </a:t>
            </a:r>
            <a:r>
              <a:rPr lang="cs-CZ" sz="1200" dirty="0" smtClean="0"/>
              <a:t>  </a:t>
            </a:r>
            <a:r>
              <a:rPr lang="en-US" sz="1200" dirty="0" smtClean="0"/>
              <a:t>AUTOR </a:t>
            </a:r>
            <a:r>
              <a:rPr lang="en-US" sz="1200" dirty="0"/>
              <a:t>NEUVEDEN. </a:t>
            </a:r>
            <a:r>
              <a:rPr lang="en-US" sz="1200" i="1" dirty="0" err="1"/>
              <a:t>Soubor</a:t>
            </a:r>
            <a:r>
              <a:rPr lang="en-US" sz="1200" i="1" dirty="0"/>
              <a:t>: Ex Lead freesolder.jpg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6.3.2013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http://commons.wikimedia.org/wiki/File:Ex_Lead_freesolder.jpg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616028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</a:t>
            </a:r>
            <a:r>
              <a:rPr lang="cs-CZ" sz="1200" dirty="0"/>
              <a:t> EVROPSKÁ CENTRÁLNÍ BANKA. </a:t>
            </a:r>
            <a:r>
              <a:rPr lang="cs-CZ" sz="1200" i="1" dirty="0"/>
              <a:t>Soubor: 10 cent mince série </a:t>
            </a:r>
            <a:r>
              <a:rPr lang="cs-CZ" sz="1200" i="1" dirty="0" err="1"/>
              <a:t>Eu</a:t>
            </a:r>
            <a:r>
              <a:rPr lang="cs-CZ" sz="1200" i="1" dirty="0"/>
              <a:t> 1.png - Wikipedie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http://de.wikipedia.org/w/index.php?title=Datei:10_cent_coin_Eu_serie_1.png&amp;filetimestamp=20120419200118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0761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</a:t>
            </a:r>
            <a:r>
              <a:rPr lang="cs-CZ" sz="1200" dirty="0"/>
              <a:t> EVROPSKÁ CENTRÁLNÍ BANKA. </a:t>
            </a:r>
            <a:r>
              <a:rPr lang="cs-CZ" sz="1200" i="1" dirty="0"/>
              <a:t>Soubor: 20 cent mince série </a:t>
            </a:r>
            <a:r>
              <a:rPr lang="cs-CZ" sz="1200" i="1" dirty="0" err="1"/>
              <a:t>Eu</a:t>
            </a:r>
            <a:r>
              <a:rPr lang="cs-CZ" sz="1200" i="1" dirty="0"/>
              <a:t> 1.png - Wikipedie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http://de.wikipedia.org/w/index.php?title=Datei:20_cent_coin_Eu_serie_1.png&amp;filetimestamp=20120419200120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537806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</a:t>
            </a:r>
            <a:r>
              <a:rPr lang="cs-CZ" sz="1200" dirty="0"/>
              <a:t> EVROPSKÁ CENTRÁLNÍ BANKA. </a:t>
            </a:r>
            <a:r>
              <a:rPr lang="cs-CZ" sz="1200" i="1" dirty="0"/>
              <a:t>Soubor: 50 cent mince série </a:t>
            </a:r>
            <a:r>
              <a:rPr lang="cs-CZ" sz="1200" i="1" dirty="0" err="1"/>
              <a:t>Eu</a:t>
            </a:r>
            <a:r>
              <a:rPr lang="cs-CZ" sz="1200" i="1" dirty="0"/>
              <a:t> 1.png - Wikipedie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http://de.wikipedia.org/w/index.php?title=Datei:50_cent_coin_Eu_serie_1.png&amp;filetimestamp=20120419200124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62118" y="5806597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5" name="TextovéPole 2"/>
          <p:cNvSpPr txBox="1"/>
          <p:nvPr/>
        </p:nvSpPr>
        <p:spPr>
          <a:xfrm>
            <a:off x="1605725" y="5302541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62118" y="6118729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27" name="Obdélník 26"/>
          <p:cNvSpPr/>
          <p:nvPr/>
        </p:nvSpPr>
        <p:spPr>
          <a:xfrm>
            <a:off x="562118" y="6453368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-62989" y="499947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</a:t>
            </a:r>
            <a:r>
              <a:rPr lang="cs-CZ" sz="1200" dirty="0"/>
              <a:t> </a:t>
            </a:r>
            <a:r>
              <a:rPr lang="cs-CZ" sz="1200" dirty="0" smtClean="0"/>
              <a:t>  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http://hubblesite.org/gallery/album/nebula/pr2009025e/large_web</a:t>
            </a:r>
            <a:r>
              <a:rPr lang="cs-CZ" sz="1200" dirty="0" smtClean="0"/>
              <a:t>/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41430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CÍN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95935" y="4653136"/>
            <a:ext cx="2455937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/>
              <a:t>3000 př. </a:t>
            </a:r>
            <a:r>
              <a:rPr lang="cs-CZ" sz="2800" dirty="0" err="1" smtClean="0"/>
              <a:t>nl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" y="980728"/>
            <a:ext cx="8996155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118,710</a:t>
            </a:r>
          </a:p>
          <a:p>
            <a:pPr algn="ctr"/>
            <a:r>
              <a:rPr lang="cs-CZ" sz="4000" b="1" baseline="-25000" dirty="0" smtClean="0"/>
              <a:t>50</a:t>
            </a:r>
            <a:r>
              <a:rPr lang="cs-CZ" sz="4000" b="1" dirty="0" smtClean="0"/>
              <a:t>Sn</a:t>
            </a:r>
          </a:p>
          <a:p>
            <a:pPr algn="ctr"/>
            <a:r>
              <a:rPr lang="cs-CZ" dirty="0" smtClean="0"/>
              <a:t>CÍN</a:t>
            </a:r>
          </a:p>
          <a:p>
            <a:pPr algn="ctr"/>
            <a:r>
              <a:rPr lang="cs-CZ" sz="1600" i="1" dirty="0" smtClean="0"/>
              <a:t>   </a:t>
            </a:r>
            <a:r>
              <a:rPr lang="cs-CZ" sz="1600" i="1" dirty="0" err="1" smtClean="0"/>
              <a:t>Stannum</a:t>
            </a:r>
            <a:endParaRPr lang="cs-CZ" sz="1600" i="1" dirty="0" smtClean="0"/>
          </a:p>
          <a:p>
            <a:pPr algn="ctr"/>
            <a:r>
              <a:rPr lang="cs-CZ" dirty="0" smtClean="0"/>
              <a:t>1,96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995935" y="5589240"/>
            <a:ext cx="4968553" cy="64633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b="1" dirty="0">
                <a:solidFill>
                  <a:schemeClr val="dk1"/>
                </a:solidFill>
              </a:rPr>
              <a:t>Tento prvek je známý již od starověku. </a:t>
            </a:r>
          </a:p>
          <a:p>
            <a:pPr algn="ctr"/>
            <a:r>
              <a:rPr lang="cs-CZ" b="1" dirty="0">
                <a:solidFill>
                  <a:schemeClr val="dk1"/>
                </a:solidFill>
              </a:rPr>
              <a:t>Není znám konkrétní objevitel.</a:t>
            </a:r>
          </a:p>
        </p:txBody>
      </p: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251520" y="0"/>
            <a:ext cx="8712968" cy="6858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7353933" y="4437112"/>
            <a:ext cx="1371887" cy="1337768"/>
            <a:chOff x="6992026" y="4505284"/>
            <a:chExt cx="1371887" cy="1337768"/>
          </a:xfrm>
        </p:grpSpPr>
        <p:sp>
          <p:nvSpPr>
            <p:cNvPr id="23" name="TextovéPole 22"/>
            <p:cNvSpPr txBox="1"/>
            <p:nvPr/>
          </p:nvSpPr>
          <p:spPr>
            <a:xfrm>
              <a:off x="7715841" y="5566053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Obr.4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6992026" y="4505284"/>
              <a:ext cx="834929" cy="1332000"/>
              <a:chOff x="2123728" y="4110178"/>
              <a:chExt cx="834929" cy="1332000"/>
            </a:xfrm>
          </p:grpSpPr>
          <p:sp>
            <p:nvSpPr>
              <p:cNvPr id="27" name="Obdélník 26"/>
              <p:cNvSpPr/>
              <p:nvPr/>
            </p:nvSpPr>
            <p:spPr>
              <a:xfrm>
                <a:off x="2123728" y="4110178"/>
                <a:ext cx="828000" cy="13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28" name="Picture 6" descr="Soubor: Tetragonal.sv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2657" y="4135589"/>
                <a:ext cx="756000" cy="12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Skupina 6"/>
          <p:cNvGrpSpPr/>
          <p:nvPr/>
        </p:nvGrpSpPr>
        <p:grpSpPr>
          <a:xfrm>
            <a:off x="6112425" y="4215065"/>
            <a:ext cx="1327208" cy="1146781"/>
            <a:chOff x="7884368" y="5671987"/>
            <a:chExt cx="1327208" cy="1146781"/>
          </a:xfrm>
        </p:grpSpPr>
        <p:pic>
          <p:nvPicPr>
            <p:cNvPr id="30" name="Picture 2" descr="Soubor:Diamond Cubic-F lattice animation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5671987"/>
              <a:ext cx="1106377" cy="1088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8371230" y="6541769"/>
              <a:ext cx="840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</a:t>
              </a:r>
              <a:endParaRPr lang="cs-CZ" sz="1200" b="1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7211315" y="734876"/>
            <a:ext cx="1719169" cy="1642877"/>
            <a:chOff x="7092421" y="1335040"/>
            <a:chExt cx="1719169" cy="164287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023" y="1335040"/>
              <a:ext cx="1697567" cy="162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7092421" y="270091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218013" y="2371402"/>
            <a:ext cx="1818483" cy="1468042"/>
            <a:chOff x="7218013" y="2371402"/>
            <a:chExt cx="1818483" cy="146804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013" y="2371402"/>
              <a:ext cx="1717939" cy="1399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8388424" y="35624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899592" y="548680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1154361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19160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stříbrobílý lesklý kov, není příliš tvrdý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237775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značně tažný a </a:t>
            </a:r>
            <a:r>
              <a:rPr lang="cs-CZ" sz="2400" b="1" dirty="0" smtClean="0">
                <a:solidFill>
                  <a:schemeClr val="bg1"/>
                </a:solidFill>
              </a:rPr>
              <a:t>kujný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39551" y="4277543"/>
            <a:ext cx="686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 šedý </a:t>
            </a:r>
            <a:r>
              <a:rPr lang="el-GR" sz="2400" b="1" dirty="0">
                <a:solidFill>
                  <a:schemeClr val="bg1"/>
                </a:solidFill>
              </a:rPr>
              <a:t>α-</a:t>
            </a:r>
            <a:r>
              <a:rPr lang="cs-CZ" sz="2400" b="1" dirty="0" smtClean="0">
                <a:solidFill>
                  <a:schemeClr val="bg1"/>
                </a:solidFill>
              </a:rPr>
              <a:t>cín - kubická soustava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26064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Obr.2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9552" y="2854226"/>
            <a:ext cx="63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tání     +</a:t>
            </a:r>
            <a:r>
              <a:rPr lang="cs-CZ" sz="2400" b="1" dirty="0">
                <a:solidFill>
                  <a:schemeClr val="bg1"/>
                </a:solidFill>
              </a:rPr>
              <a:t>231,93 °C (505,08 K)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9553" y="331589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varu    +</a:t>
            </a:r>
            <a:r>
              <a:rPr lang="cs-CZ" sz="2400" b="1" dirty="0">
                <a:solidFill>
                  <a:schemeClr val="bg1"/>
                </a:solidFill>
              </a:rPr>
              <a:t>2602 °C (2875 K)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739208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bílý </a:t>
            </a:r>
            <a:r>
              <a:rPr lang="el-GR" sz="2400" b="1" dirty="0">
                <a:solidFill>
                  <a:schemeClr val="bg1"/>
                </a:solidFill>
              </a:rPr>
              <a:t>β-</a:t>
            </a:r>
            <a:r>
              <a:rPr lang="cs-CZ" sz="2400" b="1" dirty="0" smtClean="0">
                <a:solidFill>
                  <a:schemeClr val="bg1"/>
                </a:solidFill>
              </a:rPr>
              <a:t>cín - tetragonální soustava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39552" y="3790330"/>
            <a:ext cx="755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vyskytuje ve třech </a:t>
            </a:r>
            <a:r>
              <a:rPr lang="cs-CZ" sz="2400" b="1" dirty="0" err="1">
                <a:solidFill>
                  <a:schemeClr val="bg1"/>
                </a:solidFill>
              </a:rPr>
              <a:t>alotropních</a:t>
            </a:r>
            <a:r>
              <a:rPr lang="cs-CZ" sz="2400" b="1" dirty="0">
                <a:solidFill>
                  <a:schemeClr val="bg1"/>
                </a:solidFill>
              </a:rPr>
              <a:t> modifikacích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39552" y="5200873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l-GR" sz="2400" b="1" dirty="0">
                <a:solidFill>
                  <a:schemeClr val="bg1"/>
                </a:solidFill>
              </a:rPr>
              <a:t>γ-</a:t>
            </a:r>
            <a:r>
              <a:rPr lang="cs-CZ" sz="2400" b="1" dirty="0" smtClean="0">
                <a:solidFill>
                  <a:schemeClr val="bg1"/>
                </a:solidFill>
              </a:rPr>
              <a:t>cín - kosočtverečná soustava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39553" y="5662538"/>
            <a:ext cx="842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chemeClr val="bg1"/>
                </a:solidFill>
              </a:rPr>
              <a:t>Přechod mezi formou bílého a šedého cínu nastává při teplotě 13,2 °</a:t>
            </a:r>
            <a:r>
              <a:rPr lang="cs-CZ" sz="2400" b="1" dirty="0" smtClean="0">
                <a:solidFill>
                  <a:schemeClr val="bg1"/>
                </a:solidFill>
              </a:rPr>
              <a:t>C - </a:t>
            </a:r>
            <a:r>
              <a:rPr lang="pl-PL" sz="2400" b="1" dirty="0">
                <a:solidFill>
                  <a:schemeClr val="bg1"/>
                </a:solidFill>
              </a:rPr>
              <a:t> předmět se rozpadne na </a:t>
            </a:r>
            <a:r>
              <a:rPr lang="pl-PL" sz="2400" b="1" dirty="0" smtClean="0">
                <a:solidFill>
                  <a:schemeClr val="bg1"/>
                </a:solidFill>
              </a:rPr>
              <a:t>prach - cínový mor.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2" grpId="0"/>
      <p:bldP spid="19" grpId="0"/>
      <p:bldP spid="20" grpId="0"/>
      <p:bldP spid="16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188640"/>
            <a:ext cx="9144000" cy="666936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779719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1355783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1964" y="2259047"/>
            <a:ext cx="833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vůči vzduchu i vodě </a:t>
            </a:r>
            <a:r>
              <a:rPr lang="cs-CZ" sz="2400" b="1" dirty="0" smtClean="0">
                <a:solidFill>
                  <a:schemeClr val="bg1"/>
                </a:solidFill>
              </a:rPr>
              <a:t>je za </a:t>
            </a:r>
            <a:r>
              <a:rPr lang="cs-CZ" sz="2400" b="1" dirty="0">
                <a:solidFill>
                  <a:schemeClr val="bg1"/>
                </a:solidFill>
              </a:rPr>
              <a:t>normální teploty stálý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61964" y="2720712"/>
            <a:ext cx="748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vůči </a:t>
            </a:r>
            <a:r>
              <a:rPr lang="cs-CZ" sz="2400" b="1" dirty="0">
                <a:solidFill>
                  <a:schemeClr val="bg1"/>
                </a:solidFill>
              </a:rPr>
              <a:t>působení silných minerálních kyselin </a:t>
            </a:r>
            <a:r>
              <a:rPr lang="cs-CZ" sz="2400" b="1" dirty="0" smtClean="0">
                <a:solidFill>
                  <a:schemeClr val="bg1"/>
                </a:solidFill>
              </a:rPr>
              <a:t>     není </a:t>
            </a:r>
            <a:r>
              <a:rPr lang="cs-CZ" sz="2400" b="1" dirty="0">
                <a:solidFill>
                  <a:schemeClr val="bg1"/>
                </a:solidFill>
              </a:rPr>
              <a:t>cín příliš </a:t>
            </a:r>
            <a:r>
              <a:rPr lang="cs-CZ" sz="2400" b="1" dirty="0" smtClean="0">
                <a:solidFill>
                  <a:schemeClr val="bg1"/>
                </a:solidFill>
              </a:rPr>
              <a:t>odolný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884368" y="4046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Obr.22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55574" y="3551709"/>
            <a:ext cx="838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chemeClr val="bg1"/>
                </a:solidFill>
              </a:rPr>
              <a:t> rozpouští především v kyselině chlorovodíkové za přítomnosti i malých množství oxidačních činidel (HNO</a:t>
            </a:r>
            <a:r>
              <a:rPr lang="cs-CZ" sz="2400" b="1" baseline="-25000" dirty="0">
                <a:solidFill>
                  <a:schemeClr val="bg1"/>
                </a:solidFill>
              </a:rPr>
              <a:t>3</a:t>
            </a:r>
            <a:r>
              <a:rPr lang="cs-CZ" sz="2400" b="1">
                <a:solidFill>
                  <a:schemeClr val="bg1"/>
                </a:solidFill>
              </a:rPr>
              <a:t>, </a:t>
            </a:r>
            <a:r>
              <a:rPr lang="cs-CZ" sz="2400" b="1" smtClean="0">
                <a:solidFill>
                  <a:schemeClr val="bg1"/>
                </a:solidFill>
              </a:rPr>
              <a:t>H</a:t>
            </a:r>
            <a:r>
              <a:rPr lang="cs-CZ" sz="2400" b="1" baseline="-25000" smtClean="0">
                <a:solidFill>
                  <a:schemeClr val="bg1"/>
                </a:solidFill>
              </a:rPr>
              <a:t>2</a:t>
            </a:r>
            <a:r>
              <a:rPr lang="cs-CZ" sz="2400" b="1" smtClean="0">
                <a:solidFill>
                  <a:schemeClr val="bg1"/>
                </a:solidFill>
              </a:rPr>
              <a:t>O</a:t>
            </a:r>
            <a:r>
              <a:rPr lang="cs-CZ" sz="2400" b="1" baseline="-25000" smtClean="0">
                <a:solidFill>
                  <a:schemeClr val="bg1"/>
                </a:solidFill>
              </a:rPr>
              <a:t>2 </a:t>
            </a:r>
            <a:r>
              <a:rPr lang="cs-CZ" sz="2400" b="1" smtClean="0">
                <a:solidFill>
                  <a:schemeClr val="bg1"/>
                </a:solidFill>
              </a:rPr>
              <a:t>…)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61964" y="4770866"/>
            <a:ext cx="811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alkalických </a:t>
            </a:r>
            <a:r>
              <a:rPr lang="cs-CZ" sz="2400" b="1" dirty="0">
                <a:solidFill>
                  <a:schemeClr val="bg1"/>
                </a:solidFill>
              </a:rPr>
              <a:t>roztocích se kovový cín poměrně rychle </a:t>
            </a:r>
            <a:r>
              <a:rPr lang="cs-CZ" sz="2400" b="1" dirty="0" smtClean="0">
                <a:solidFill>
                  <a:schemeClr val="bg1"/>
                </a:solidFill>
              </a:rPr>
              <a:t>rozpouští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814500" y="5601863"/>
            <a:ext cx="858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vzniká </a:t>
            </a:r>
            <a:r>
              <a:rPr lang="cs-CZ" sz="2400" b="1" dirty="0" err="1" smtClean="0">
                <a:solidFill>
                  <a:schemeClr val="bg1"/>
                </a:solidFill>
              </a:rPr>
              <a:t>cíničitanový</a:t>
            </a:r>
            <a:r>
              <a:rPr lang="cs-CZ" sz="2400" b="1" dirty="0" smtClean="0">
                <a:solidFill>
                  <a:schemeClr val="bg1"/>
                </a:solidFill>
              </a:rPr>
              <a:t> aniont </a:t>
            </a:r>
            <a:r>
              <a:rPr lang="cs-CZ" sz="2400" b="1" dirty="0">
                <a:solidFill>
                  <a:schemeClr val="bg1"/>
                </a:solidFill>
              </a:rPr>
              <a:t>[SnO</a:t>
            </a:r>
            <a:r>
              <a:rPr lang="cs-CZ" sz="2400" b="1" baseline="-25000" dirty="0">
                <a:solidFill>
                  <a:schemeClr val="bg1"/>
                </a:solidFill>
              </a:rPr>
              <a:t>3</a:t>
            </a:r>
            <a:r>
              <a:rPr lang="cs-CZ" sz="2400" b="1" dirty="0">
                <a:solidFill>
                  <a:schemeClr val="bg1"/>
                </a:solidFill>
              </a:rPr>
              <a:t>]</a:t>
            </a:r>
            <a:r>
              <a:rPr lang="cs-CZ" sz="2400" b="1" baseline="30000" dirty="0">
                <a:solidFill>
                  <a:schemeClr val="bg1"/>
                </a:solidFill>
              </a:rPr>
              <a:t>-2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61964" y="6063528"/>
            <a:ext cx="858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má amfoterní charakter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11" grpId="0"/>
      <p:bldP spid="15" grpId="0"/>
      <p:bldP spid="19" grpId="0"/>
      <p:bldP spid="23" grpId="0"/>
      <p:bldP spid="20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179512" y="548680"/>
            <a:ext cx="8820474" cy="627970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7003703" y="5035336"/>
            <a:ext cx="1594079" cy="1674684"/>
            <a:chOff x="7003703" y="5035336"/>
            <a:chExt cx="1594079" cy="1674684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396" y="5035336"/>
              <a:ext cx="1571386" cy="167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7003703" y="6248319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Obr.12</a:t>
              </a:r>
              <a:endParaRPr lang="cs-CZ" sz="1200" b="1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090927" y="5227347"/>
            <a:ext cx="1566719" cy="1273544"/>
            <a:chOff x="5090927" y="5227347"/>
            <a:chExt cx="1566719" cy="1273544"/>
          </a:xfrm>
        </p:grpSpPr>
        <p:pic>
          <p:nvPicPr>
            <p:cNvPr id="3082" name="Picture 10" descr="Soubor: Canfieldite-2137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523" y="5227347"/>
              <a:ext cx="1516123" cy="127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ovéPole 40"/>
            <p:cNvSpPr txBox="1"/>
            <p:nvPr/>
          </p:nvSpPr>
          <p:spPr>
            <a:xfrm>
              <a:off x="5090927" y="620215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Obr.11</a:t>
              </a:r>
              <a:endParaRPr lang="cs-CZ" sz="1200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768246" y="3580946"/>
            <a:ext cx="1953559" cy="1381681"/>
            <a:chOff x="6768246" y="4030552"/>
            <a:chExt cx="1953559" cy="1381681"/>
          </a:xfrm>
        </p:grpSpPr>
        <p:pic>
          <p:nvPicPr>
            <p:cNvPr id="3080" name="Picture 8" descr="Soubor: Franckeite-119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246" y="4047331"/>
              <a:ext cx="1819869" cy="136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7913148" y="403055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Obr.10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269532" y="3442447"/>
            <a:ext cx="1363806" cy="1651709"/>
            <a:chOff x="5269532" y="3442447"/>
            <a:chExt cx="1363806" cy="1651709"/>
          </a:xfrm>
        </p:grpSpPr>
        <p:pic>
          <p:nvPicPr>
            <p:cNvPr id="3078" name="Picture 6" descr="Soubor: Cylindrite-3794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532" y="3495445"/>
              <a:ext cx="1324266" cy="1598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5985266" y="344244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Obr.9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7213857" y="1898647"/>
            <a:ext cx="1557282" cy="1362129"/>
            <a:chOff x="7236296" y="2402307"/>
            <a:chExt cx="1557282" cy="1362129"/>
          </a:xfrm>
        </p:grpSpPr>
        <p:pic>
          <p:nvPicPr>
            <p:cNvPr id="3076" name="Picture 4" descr="Soubor: Stannite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2402307"/>
              <a:ext cx="1512404" cy="1316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37"/>
            <p:cNvSpPr txBox="1"/>
            <p:nvPr/>
          </p:nvSpPr>
          <p:spPr>
            <a:xfrm>
              <a:off x="8145506" y="348743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Obr.8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5473239" y="1096961"/>
            <a:ext cx="1619043" cy="1861175"/>
            <a:chOff x="5473239" y="1226369"/>
            <a:chExt cx="1619043" cy="1861175"/>
          </a:xfrm>
        </p:grpSpPr>
        <p:pic>
          <p:nvPicPr>
            <p:cNvPr id="3074" name="Picture 2" descr="Soubor: Cassiterite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239" y="1226369"/>
              <a:ext cx="1619043" cy="1836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6444210" y="28105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Obr.7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692696"/>
            <a:ext cx="2160240" cy="584775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5576" y="1226369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2348880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30" y="18448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v</a:t>
            </a:r>
            <a:r>
              <a:rPr lang="cs-CZ" sz="2400" b="1" dirty="0" smtClean="0">
                <a:solidFill>
                  <a:prstClr val="black"/>
                </a:solidFill>
              </a:rPr>
              <a:t>olný se nevyskytuje 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23530" y="3026569"/>
            <a:ext cx="618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dirty="0"/>
              <a:t> </a:t>
            </a:r>
            <a:r>
              <a:rPr lang="cs-CZ" sz="2400" b="1" dirty="0"/>
              <a:t>49</a:t>
            </a:r>
            <a:r>
              <a:rPr lang="cs-CZ" sz="2400" b="1" dirty="0" smtClean="0">
                <a:solidFill>
                  <a:prstClr val="black"/>
                </a:solidFill>
              </a:rPr>
              <a:t>. </a:t>
            </a:r>
            <a:r>
              <a:rPr lang="cs-CZ" sz="2400" b="1" dirty="0">
                <a:solidFill>
                  <a:prstClr val="black"/>
                </a:solidFill>
              </a:rPr>
              <a:t>místo ve výskytu prvků na </a:t>
            </a:r>
            <a:r>
              <a:rPr lang="cs-CZ" sz="2400" b="1" dirty="0" smtClean="0">
                <a:solidFill>
                  <a:prstClr val="black"/>
                </a:solidFill>
              </a:rPr>
              <a:t>Zemi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23531" y="3488234"/>
            <a:ext cx="24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dirty="0"/>
              <a:t> </a:t>
            </a:r>
            <a:r>
              <a:rPr lang="cs-CZ" sz="2400" b="1" dirty="0" smtClean="0"/>
              <a:t>minerály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60540" y="3949899"/>
            <a:ext cx="44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kasiterit </a:t>
            </a:r>
            <a:r>
              <a:rPr lang="cs-CZ" sz="2400" b="1" dirty="0" smtClean="0"/>
              <a:t>(cínovec) </a:t>
            </a:r>
            <a:r>
              <a:rPr lang="cs-CZ" sz="2400" b="1" dirty="0"/>
              <a:t>SnO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60540" y="4411564"/>
            <a:ext cx="455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 </a:t>
            </a:r>
            <a:r>
              <a:rPr lang="cs-CZ" sz="2400" b="1" dirty="0" smtClean="0"/>
              <a:t>stanin Cu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S </a:t>
            </a:r>
            <a:r>
              <a:rPr lang="cs-CZ" sz="2400" b="1" dirty="0"/>
              <a:t>·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FeS</a:t>
            </a:r>
            <a:r>
              <a:rPr lang="cs-CZ" sz="2400" b="1" dirty="0" smtClean="0"/>
              <a:t> </a:t>
            </a:r>
            <a:r>
              <a:rPr lang="cs-CZ" sz="2400" b="1" dirty="0"/>
              <a:t>·</a:t>
            </a:r>
            <a:r>
              <a:rPr lang="cs-CZ" sz="2400" b="1" dirty="0" smtClean="0"/>
              <a:t> SnS</a:t>
            </a:r>
            <a:r>
              <a:rPr lang="cs-CZ" sz="2400" b="1" baseline="-25000" dirty="0" smtClean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56168" y="4863324"/>
            <a:ext cx="45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cylindrit</a:t>
            </a:r>
            <a:r>
              <a:rPr lang="cs-CZ" sz="2400" b="1" dirty="0" smtClean="0"/>
              <a:t> </a:t>
            </a:r>
            <a:r>
              <a:rPr lang="cs-CZ" sz="2400" b="1" dirty="0"/>
              <a:t>Pb</a:t>
            </a:r>
            <a:r>
              <a:rPr lang="cs-CZ" sz="2400" b="1" baseline="-25000" dirty="0"/>
              <a:t>3</a:t>
            </a:r>
            <a:r>
              <a:rPr lang="cs-CZ" sz="2400" b="1" dirty="0"/>
              <a:t>Sn</a:t>
            </a:r>
            <a:r>
              <a:rPr lang="cs-CZ" sz="2400" b="1" baseline="-25000" dirty="0"/>
              <a:t>4</a:t>
            </a:r>
            <a:r>
              <a:rPr lang="cs-CZ" sz="2400" b="1" dirty="0"/>
              <a:t>FeSb</a:t>
            </a:r>
            <a:r>
              <a:rPr lang="cs-CZ" sz="2400" b="1" baseline="-25000" dirty="0"/>
              <a:t>2</a:t>
            </a:r>
            <a:r>
              <a:rPr lang="cs-CZ" sz="2400" b="1" dirty="0"/>
              <a:t>S</a:t>
            </a:r>
            <a:r>
              <a:rPr lang="cs-CZ" sz="2400" b="1" baseline="-25000" dirty="0"/>
              <a:t>14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56168" y="5324989"/>
            <a:ext cx="45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</a:t>
            </a:r>
            <a:r>
              <a:rPr lang="cs-CZ" sz="2400" b="1" dirty="0" err="1" smtClean="0"/>
              <a:t>franckeit</a:t>
            </a:r>
            <a:r>
              <a:rPr lang="cs-CZ" sz="2400" b="1" dirty="0" smtClean="0"/>
              <a:t> </a:t>
            </a:r>
            <a:r>
              <a:rPr lang="cs-CZ" sz="2400" b="1" dirty="0"/>
              <a:t>Pb</a:t>
            </a:r>
            <a:r>
              <a:rPr lang="cs-CZ" sz="2400" b="1" baseline="-25000" dirty="0"/>
              <a:t>5</a:t>
            </a:r>
            <a:r>
              <a:rPr lang="cs-CZ" sz="2400" b="1" dirty="0"/>
              <a:t>Sn</a:t>
            </a:r>
            <a:r>
              <a:rPr lang="cs-CZ" sz="2400" b="1" baseline="-25000" dirty="0"/>
              <a:t>3</a:t>
            </a:r>
            <a:r>
              <a:rPr lang="cs-CZ" sz="2400" b="1" dirty="0"/>
              <a:t>Sb</a:t>
            </a:r>
            <a:r>
              <a:rPr lang="cs-CZ" sz="2400" b="1" baseline="-25000" dirty="0"/>
              <a:t>2</a:t>
            </a:r>
            <a:r>
              <a:rPr lang="cs-CZ" sz="2400" b="1" dirty="0"/>
              <a:t>S</a:t>
            </a:r>
            <a:r>
              <a:rPr lang="cs-CZ" sz="2400" b="1" baseline="-25000" dirty="0"/>
              <a:t>14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60540" y="5786654"/>
            <a:ext cx="45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</a:t>
            </a:r>
            <a:r>
              <a:rPr lang="cs-CZ" sz="2400" b="1" dirty="0" err="1" smtClean="0"/>
              <a:t>canfieldit</a:t>
            </a:r>
            <a:r>
              <a:rPr lang="cs-CZ" sz="2400" b="1" dirty="0" smtClean="0"/>
              <a:t> Ag</a:t>
            </a:r>
            <a:r>
              <a:rPr lang="cs-CZ" sz="2400" b="1" baseline="-25000" dirty="0" smtClean="0"/>
              <a:t>8</a:t>
            </a:r>
            <a:r>
              <a:rPr lang="cs-CZ" sz="2400" b="1" dirty="0" smtClean="0"/>
              <a:t>SnS</a:t>
            </a:r>
            <a:r>
              <a:rPr lang="cs-CZ" sz="2400" b="1" baseline="-25000" dirty="0" smtClean="0"/>
              <a:t>6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660540" y="6248319"/>
            <a:ext cx="45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</a:t>
            </a:r>
            <a:r>
              <a:rPr lang="cs-CZ" sz="2400" b="1" dirty="0" err="1" smtClean="0"/>
              <a:t>teallit</a:t>
            </a:r>
            <a:r>
              <a:rPr lang="cs-CZ" sz="2400" b="1" dirty="0" smtClean="0"/>
              <a:t> PbSnS</a:t>
            </a:r>
            <a:r>
              <a:rPr lang="cs-CZ" sz="2400" b="1" baseline="-25000" dirty="0" smtClean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29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8" grpId="0"/>
      <p:bldP spid="26" grpId="0"/>
      <p:bldP spid="29" grpId="0"/>
      <p:bldP spid="31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692696"/>
            <a:ext cx="9144000" cy="6135688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963885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569765"/>
            <a:ext cx="842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 </a:t>
            </a:r>
            <a:r>
              <a:rPr lang="cs-CZ" sz="2400" b="1" dirty="0" smtClean="0"/>
              <a:t>Žárová redukce</a:t>
            </a:r>
            <a:r>
              <a:rPr lang="cs-CZ" sz="2400" b="1" dirty="0"/>
              <a:t> </a:t>
            </a:r>
            <a:r>
              <a:rPr lang="cs-CZ" sz="2400" b="1" dirty="0" smtClean="0"/>
              <a:t>koksem</a:t>
            </a:r>
            <a:r>
              <a:rPr lang="cs-CZ" sz="2400" b="1" dirty="0"/>
              <a:t> v šachtových nebo plamenných </a:t>
            </a:r>
            <a:r>
              <a:rPr lang="cs-CZ" sz="2400" b="1" dirty="0" smtClean="0"/>
              <a:t>pecích.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87624" y="254806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SnO</a:t>
            </a:r>
            <a:r>
              <a:rPr lang="pl-PL" sz="2400" b="1" baseline="-25000" dirty="0"/>
              <a:t>2</a:t>
            </a:r>
            <a:r>
              <a:rPr lang="pl-PL" sz="2400" b="1" dirty="0"/>
              <a:t> + </a:t>
            </a:r>
            <a:r>
              <a:rPr lang="pl-PL" sz="2400" b="1" dirty="0" smtClean="0"/>
              <a:t>2C </a:t>
            </a:r>
            <a:r>
              <a:rPr lang="pl-PL" sz="2400" b="1" dirty="0"/>
              <a:t>→ Sn + </a:t>
            </a:r>
            <a:r>
              <a:rPr lang="pl-PL" sz="2400" b="1" dirty="0" smtClean="0"/>
              <a:t>2CO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3" y="3945830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</a:t>
            </a:r>
            <a:r>
              <a:rPr lang="cs-CZ" sz="2400" b="1" dirty="0" smtClean="0"/>
              <a:t>Lze </a:t>
            </a:r>
            <a:r>
              <a:rPr lang="cs-CZ" sz="2400" b="1" dirty="0"/>
              <a:t>jej získat redukčním pochodem (tavením strusky v plamenných pecích s vápnem a </a:t>
            </a:r>
            <a:r>
              <a:rPr lang="cs-CZ" sz="2400" b="1" dirty="0" smtClean="0"/>
              <a:t>koksem).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3" y="3055892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Ve strusce, která vzniká při tomto pochodu je ještě stále velké množství cínu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60694" y="4837654"/>
            <a:ext cx="663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SnSiO</a:t>
            </a:r>
            <a:r>
              <a:rPr lang="cs-CZ" sz="2400" b="1" baseline="-25000" dirty="0"/>
              <a:t>3</a:t>
            </a:r>
            <a:r>
              <a:rPr lang="cs-CZ" sz="2400" b="1" dirty="0"/>
              <a:t> + </a:t>
            </a:r>
            <a:r>
              <a:rPr lang="cs-CZ" sz="2400" b="1" dirty="0" err="1"/>
              <a:t>CaO</a:t>
            </a:r>
            <a:r>
              <a:rPr lang="cs-CZ" sz="2400" b="1" dirty="0"/>
              <a:t> + C → </a:t>
            </a:r>
            <a:r>
              <a:rPr lang="cs-CZ" sz="2400" b="1" dirty="0" err="1"/>
              <a:t>Sn</a:t>
            </a:r>
            <a:r>
              <a:rPr lang="cs-CZ" sz="2400" b="1" dirty="0"/>
              <a:t> + CaSiO</a:t>
            </a:r>
            <a:r>
              <a:rPr lang="cs-CZ" sz="2400" b="1" baseline="-25000" dirty="0"/>
              <a:t>3</a:t>
            </a:r>
            <a:r>
              <a:rPr lang="cs-CZ" sz="2400" b="1" dirty="0"/>
              <a:t> + CO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16024" y="532742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 Srážecím </a:t>
            </a:r>
            <a:r>
              <a:rPr lang="cs-CZ" sz="2400" b="1" dirty="0"/>
              <a:t>pochodem (tavením se </a:t>
            </a:r>
            <a:r>
              <a:rPr lang="cs-CZ" sz="2400" b="1" dirty="0" smtClean="0"/>
              <a:t>železným</a:t>
            </a:r>
            <a:r>
              <a:rPr lang="cs-CZ" sz="2400" b="1" dirty="0"/>
              <a:t> </a:t>
            </a:r>
            <a:r>
              <a:rPr lang="cs-CZ" sz="2400" b="1" dirty="0" smtClean="0"/>
              <a:t>šrotem).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60694" y="6021287"/>
            <a:ext cx="475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  <a:r>
              <a:rPr lang="cs-CZ" sz="2400" b="1" dirty="0"/>
              <a:t>SnSiO</a:t>
            </a:r>
            <a:r>
              <a:rPr lang="cs-CZ" sz="2400" b="1" baseline="-25000" dirty="0"/>
              <a:t>3</a:t>
            </a:r>
            <a:r>
              <a:rPr lang="cs-CZ" sz="2400" b="1" dirty="0"/>
              <a:t> + </a:t>
            </a:r>
            <a:r>
              <a:rPr lang="cs-CZ" sz="2400" b="1" dirty="0" err="1"/>
              <a:t>Fe</a:t>
            </a:r>
            <a:r>
              <a:rPr lang="cs-CZ" sz="2400" b="1" dirty="0"/>
              <a:t> → FeSiO</a:t>
            </a:r>
            <a:r>
              <a:rPr lang="cs-CZ" sz="2400" b="1" baseline="-25000" dirty="0"/>
              <a:t>3</a:t>
            </a:r>
            <a:r>
              <a:rPr lang="cs-CZ" sz="2400" b="1" dirty="0"/>
              <a:t> + </a:t>
            </a:r>
            <a:r>
              <a:rPr lang="cs-CZ" sz="2400" b="1" dirty="0" err="1"/>
              <a:t>Sn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0" grpId="0"/>
      <p:bldP spid="12" grpId="0"/>
      <p:bldP spid="15" grpId="0"/>
      <p:bldP spid="17" grpId="0"/>
      <p:bldP spid="1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6848228" y="4661672"/>
            <a:ext cx="1684212" cy="2068663"/>
            <a:chOff x="6848228" y="4661672"/>
            <a:chExt cx="1684212" cy="206866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48228" y="4661672"/>
              <a:ext cx="1552097" cy="200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7723783" y="6453336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Obr.16</a:t>
              </a:r>
              <a:endParaRPr lang="cs-CZ" sz="1200" b="1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005419" y="4660765"/>
            <a:ext cx="1637079" cy="2048936"/>
            <a:chOff x="5005419" y="4660765"/>
            <a:chExt cx="1637079" cy="2048936"/>
          </a:xfrm>
        </p:grpSpPr>
        <p:pic>
          <p:nvPicPr>
            <p:cNvPr id="4102" name="Picture 6" descr="Soubor: Cynowy Danzig ubt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419" y="4660765"/>
              <a:ext cx="1522374" cy="2008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5833841" y="643270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Obr.15</a:t>
              </a:r>
              <a:endParaRPr lang="cs-CZ" sz="1200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548761" y="252648"/>
            <a:ext cx="1343719" cy="2032173"/>
            <a:chOff x="7548761" y="252648"/>
            <a:chExt cx="1343719" cy="203217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969" y="252648"/>
              <a:ext cx="1309511" cy="1982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7548761" y="200782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Obr.14</a:t>
              </a:r>
              <a:endParaRPr lang="cs-CZ" sz="1200" b="1" dirty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076056" y="216106"/>
            <a:ext cx="2101062" cy="1700725"/>
            <a:chOff x="5076056" y="216106"/>
            <a:chExt cx="2101062" cy="1700725"/>
          </a:xfrm>
        </p:grpSpPr>
        <p:pic>
          <p:nvPicPr>
            <p:cNvPr id="4098" name="Picture 2" descr="File:Chocolate to make drink 201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6106"/>
              <a:ext cx="2101062" cy="170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5076056" y="162182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</a:t>
              </a:r>
              <a:endParaRPr lang="cs-CZ" sz="1200" b="1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898" y="1305836"/>
            <a:ext cx="4031659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</a:t>
            </a:r>
            <a:r>
              <a:rPr lang="cs-CZ" dirty="0" smtClean="0"/>
              <a:t>tenká </a:t>
            </a:r>
            <a:r>
              <a:rPr lang="cs-CZ" dirty="0"/>
              <a:t>fólie (staniol)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8293" y="2309971"/>
            <a:ext cx="8129431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plech pro výrobu konzerv </a:t>
            </a:r>
            <a:r>
              <a:rPr lang="cs-CZ" dirty="0" smtClean="0"/>
              <a:t>je ze </a:t>
            </a:r>
            <a:r>
              <a:rPr lang="cs-CZ" dirty="0"/>
              <a:t>slitin železa 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/>
              <a:t>cínem </a:t>
            </a:r>
            <a:r>
              <a:rPr lang="cs-CZ" dirty="0" smtClean="0"/>
              <a:t>je v </a:t>
            </a:r>
            <a:r>
              <a:rPr lang="cs-CZ" dirty="0"/>
              <a:t>tenké vrstvě </a:t>
            </a:r>
            <a:r>
              <a:rPr lang="cs-CZ" dirty="0" smtClean="0"/>
              <a:t>pokrýván </a:t>
            </a:r>
            <a:r>
              <a:rPr lang="cs-CZ" dirty="0"/>
              <a:t>vnitřní povrch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8292" y="3414192"/>
            <a:ext cx="8784187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</a:t>
            </a:r>
            <a:r>
              <a:rPr lang="cs-CZ" dirty="0" smtClean="0"/>
              <a:t>Lití </a:t>
            </a:r>
            <a:r>
              <a:rPr lang="cs-CZ" dirty="0"/>
              <a:t>skleněných tabulí na roztavený cín ideální metodou pro výrobu dokonale rovných skleněných ploch o značně velkých rozměrech (výkladní </a:t>
            </a:r>
            <a:r>
              <a:rPr lang="cs-CZ" dirty="0" smtClean="0"/>
              <a:t>skříně).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7898" y="4857038"/>
            <a:ext cx="345443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pamětní medaile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8293" y="5534617"/>
            <a:ext cx="4679732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výrobu talířů, konví a číší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4" grpId="0" animBg="1"/>
      <p:bldP spid="22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6876256" y="1140044"/>
            <a:ext cx="1958705" cy="1993578"/>
            <a:chOff x="6876256" y="1140044"/>
            <a:chExt cx="1958705" cy="199357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140044"/>
              <a:ext cx="1958705" cy="199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6876256" y="1167336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Obr.18</a:t>
              </a:r>
              <a:endParaRPr lang="cs-CZ" sz="12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416754" y="60077"/>
            <a:ext cx="1459502" cy="2076756"/>
            <a:chOff x="5416754" y="60077"/>
            <a:chExt cx="1459502" cy="2076756"/>
          </a:xfrm>
        </p:grpSpPr>
        <p:pic>
          <p:nvPicPr>
            <p:cNvPr id="5122" name="Picture 2" descr="Soubor: Cínový vojáče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754" y="107060"/>
              <a:ext cx="1363331" cy="2029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6067599" y="60077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051720" y="5301208"/>
            <a:ext cx="3845859" cy="1440160"/>
            <a:chOff x="726141" y="4293096"/>
            <a:chExt cx="3845859" cy="1440160"/>
          </a:xfrm>
        </p:grpSpPr>
        <p:sp>
          <p:nvSpPr>
            <p:cNvPr id="9" name="Zaoblený obdélník 8"/>
            <p:cNvSpPr/>
            <p:nvPr/>
          </p:nvSpPr>
          <p:spPr>
            <a:xfrm>
              <a:off x="726141" y="4293096"/>
              <a:ext cx="3845859" cy="144015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124" name="Picture 4" descr="10 Ce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042" y="4556257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20 Ce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59" y="4466257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50 Ce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574" y="4376257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850713" y="5456258"/>
              <a:ext cx="127301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Obr.19,20,21</a:t>
              </a:r>
              <a:endParaRPr lang="cs-CZ" sz="1200" b="1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898" y="1028836"/>
            <a:ext cx="4968158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odlévány i drobné hračky (cínoví vojáčci), sošky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8294" y="2079138"/>
            <a:ext cx="345404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letování a pájení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53306" y="3861048"/>
            <a:ext cx="8267556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 </a:t>
            </a:r>
            <a:r>
              <a:rPr lang="cs-CZ" dirty="0" smtClean="0"/>
              <a:t>severské </a:t>
            </a:r>
            <a:r>
              <a:rPr lang="cs-CZ" dirty="0"/>
              <a:t>zlato </a:t>
            </a:r>
            <a:r>
              <a:rPr lang="cs-CZ" dirty="0" smtClean="0"/>
              <a:t>-</a:t>
            </a:r>
            <a:r>
              <a:rPr lang="cs-CZ" dirty="0"/>
              <a:t> slitina z 89% mědi , 5% hliníku , 5% zinku a 1% cínu , tj. neobsahuje zlato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8294" y="2671957"/>
            <a:ext cx="280752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výroba slitin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53306" y="3284984"/>
            <a:ext cx="642295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bronz   </a:t>
            </a:r>
            <a:r>
              <a:rPr lang="cs-CZ" dirty="0" smtClean="0">
                <a:solidFill>
                  <a:prstClr val="black"/>
                </a:solidFill>
              </a:rPr>
              <a:t>81 - </a:t>
            </a:r>
            <a:r>
              <a:rPr lang="cs-CZ" dirty="0">
                <a:solidFill>
                  <a:prstClr val="black"/>
                </a:solidFill>
              </a:rPr>
              <a:t>84% </a:t>
            </a:r>
            <a:r>
              <a:rPr lang="cs-CZ" dirty="0" err="1" smtClean="0">
                <a:solidFill>
                  <a:prstClr val="black"/>
                </a:solidFill>
              </a:rPr>
              <a:t>Cu</a:t>
            </a:r>
            <a:r>
              <a:rPr lang="cs-CZ" dirty="0" smtClean="0">
                <a:solidFill>
                  <a:prstClr val="black"/>
                </a:solidFill>
              </a:rPr>
              <a:t>, </a:t>
            </a:r>
            <a:r>
              <a:rPr lang="cs-CZ" dirty="0" smtClean="0"/>
              <a:t>6 - 9</a:t>
            </a:r>
            <a:r>
              <a:rPr lang="cs-CZ" dirty="0"/>
              <a:t> </a:t>
            </a:r>
            <a:r>
              <a:rPr lang="cs-CZ" dirty="0" smtClean="0"/>
              <a:t>% </a:t>
            </a:r>
            <a:r>
              <a:rPr lang="cs-CZ" dirty="0" err="1" smtClean="0"/>
              <a:t>Sn</a:t>
            </a:r>
            <a:r>
              <a:rPr lang="cs-CZ" dirty="0" smtClean="0"/>
              <a:t>, 10% 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48584" y="4756465"/>
            <a:ext cx="5379294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výroba mincí 10, 20, 50 </a:t>
            </a:r>
            <a:r>
              <a:rPr lang="cs-CZ" dirty="0" smtClean="0"/>
              <a:t>centů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1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4" grpId="0" animBg="1"/>
      <p:bldP spid="22" grpId="0" animBg="1"/>
      <p:bldP spid="27" grpId="0" animBg="1"/>
      <p:bldP spid="31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Cín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12Cín</Template>
  <TotalTime>916</TotalTime>
  <Words>362</Words>
  <Application>Microsoft Office PowerPoint</Application>
  <PresentationFormat>Předvádění na obrazovce (4:3)</PresentationFormat>
  <Paragraphs>152</Paragraphs>
  <Slides>12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12Cín</vt:lpstr>
      <vt:lpstr>1_Tok</vt:lpstr>
      <vt:lpstr>Tok</vt:lpstr>
      <vt:lpstr>Prezentace aplikace PowerPoint</vt:lpstr>
      <vt:lpstr>CÍN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cín</dc:title>
  <dc:creator>Lenovo</dc:creator>
  <cp:lastModifiedBy>Lenovo</cp:lastModifiedBy>
  <cp:revision>60</cp:revision>
  <dcterms:created xsi:type="dcterms:W3CDTF">2013-05-01T16:21:57Z</dcterms:created>
  <dcterms:modified xsi:type="dcterms:W3CDTF">2013-06-13T19:37:59Z</dcterms:modified>
</cp:coreProperties>
</file>