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60" r:id="rId5"/>
    <p:sldId id="261" r:id="rId6"/>
    <p:sldId id="262" r:id="rId7"/>
    <p:sldId id="263" r:id="rId8"/>
    <p:sldId id="259"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en-US"/>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a:p>
        </p:txBody>
      </p:sp>
      <p:sp>
        <p:nvSpPr>
          <p:cNvPr id="4" name="Zástupný symbol pro datum 3"/>
          <p:cNvSpPr>
            <a:spLocks noGrp="1"/>
          </p:cNvSpPr>
          <p:nvPr>
            <p:ph type="dt" sz="half" idx="10"/>
          </p:nvPr>
        </p:nvSpPr>
        <p:spPr/>
        <p:txBody>
          <a:bodyPr/>
          <a:lstStyle/>
          <a:p>
            <a:fld id="{39ADE0DD-11D9-437A-95B0-9080E5543F7B}"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455BC213-EB97-4552-BA8A-6ABD94C7AA5D}" type="slidenum">
              <a:rPr lang="en-US" smtClean="0"/>
              <a:t>‹#›</a:t>
            </a:fld>
            <a:endParaRPr lang="en-US" dirty="0"/>
          </a:p>
        </p:txBody>
      </p:sp>
    </p:spTree>
    <p:extLst>
      <p:ext uri="{BB962C8B-B14F-4D97-AF65-F5344CB8AC3E}">
        <p14:creationId xmlns:p14="http://schemas.microsoft.com/office/powerpoint/2010/main" val="1659449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39ADE0DD-11D9-437A-95B0-9080E5543F7B}"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455BC213-EB97-4552-BA8A-6ABD94C7AA5D}" type="slidenum">
              <a:rPr lang="en-US" smtClean="0"/>
              <a:t>‹#›</a:t>
            </a:fld>
            <a:endParaRPr lang="en-US" dirty="0"/>
          </a:p>
        </p:txBody>
      </p:sp>
    </p:spTree>
    <p:extLst>
      <p:ext uri="{BB962C8B-B14F-4D97-AF65-F5344CB8AC3E}">
        <p14:creationId xmlns:p14="http://schemas.microsoft.com/office/powerpoint/2010/main" val="62545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39ADE0DD-11D9-437A-95B0-9080E5543F7B}"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455BC213-EB97-4552-BA8A-6ABD94C7AA5D}" type="slidenum">
              <a:rPr lang="en-US" smtClean="0"/>
              <a:t>‹#›</a:t>
            </a:fld>
            <a:endParaRPr lang="en-US" dirty="0"/>
          </a:p>
        </p:txBody>
      </p:sp>
    </p:spTree>
    <p:extLst>
      <p:ext uri="{BB962C8B-B14F-4D97-AF65-F5344CB8AC3E}">
        <p14:creationId xmlns:p14="http://schemas.microsoft.com/office/powerpoint/2010/main" val="163661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39ADE0DD-11D9-437A-95B0-9080E5543F7B}"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455BC213-EB97-4552-BA8A-6ABD94C7AA5D}" type="slidenum">
              <a:rPr lang="en-US" smtClean="0"/>
              <a:t>‹#›</a:t>
            </a:fld>
            <a:endParaRPr lang="en-US" dirty="0"/>
          </a:p>
        </p:txBody>
      </p:sp>
    </p:spTree>
    <p:extLst>
      <p:ext uri="{BB962C8B-B14F-4D97-AF65-F5344CB8AC3E}">
        <p14:creationId xmlns:p14="http://schemas.microsoft.com/office/powerpoint/2010/main" val="4249482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39ADE0DD-11D9-437A-95B0-9080E5543F7B}"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455BC213-EB97-4552-BA8A-6ABD94C7AA5D}" type="slidenum">
              <a:rPr lang="en-US" smtClean="0"/>
              <a:t>‹#›</a:t>
            </a:fld>
            <a:endParaRPr lang="en-US" dirty="0"/>
          </a:p>
        </p:txBody>
      </p:sp>
    </p:spTree>
    <p:extLst>
      <p:ext uri="{BB962C8B-B14F-4D97-AF65-F5344CB8AC3E}">
        <p14:creationId xmlns:p14="http://schemas.microsoft.com/office/powerpoint/2010/main" val="374615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p>
            <a:fld id="{39ADE0DD-11D9-437A-95B0-9080E5543F7B}" type="datetimeFigureOut">
              <a:rPr lang="en-US" smtClean="0"/>
              <a:t>11/14/2013</a:t>
            </a:fld>
            <a:endParaRPr lang="en-US" dirty="0"/>
          </a:p>
        </p:txBody>
      </p:sp>
      <p:sp>
        <p:nvSpPr>
          <p:cNvPr id="6" name="Zástupný symbol pro zápatí 5"/>
          <p:cNvSpPr>
            <a:spLocks noGrp="1"/>
          </p:cNvSpPr>
          <p:nvPr>
            <p:ph type="ftr" sz="quarter" idx="11"/>
          </p:nvPr>
        </p:nvSpPr>
        <p:spPr/>
        <p:txBody>
          <a:bodyPr/>
          <a:lstStyle/>
          <a:p>
            <a:endParaRPr lang="en-US" dirty="0"/>
          </a:p>
        </p:txBody>
      </p:sp>
      <p:sp>
        <p:nvSpPr>
          <p:cNvPr id="7" name="Zástupný symbol pro číslo snímku 6"/>
          <p:cNvSpPr>
            <a:spLocks noGrp="1"/>
          </p:cNvSpPr>
          <p:nvPr>
            <p:ph type="sldNum" sz="quarter" idx="12"/>
          </p:nvPr>
        </p:nvSpPr>
        <p:spPr/>
        <p:txBody>
          <a:bodyPr/>
          <a:lstStyle/>
          <a:p>
            <a:fld id="{455BC213-EB97-4552-BA8A-6ABD94C7AA5D}" type="slidenum">
              <a:rPr lang="en-US" smtClean="0"/>
              <a:t>‹#›</a:t>
            </a:fld>
            <a:endParaRPr lang="en-US" dirty="0"/>
          </a:p>
        </p:txBody>
      </p:sp>
    </p:spTree>
    <p:extLst>
      <p:ext uri="{BB962C8B-B14F-4D97-AF65-F5344CB8AC3E}">
        <p14:creationId xmlns:p14="http://schemas.microsoft.com/office/powerpoint/2010/main" val="19773455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p:txBody>
          <a:bodyPr/>
          <a:lstStyle/>
          <a:p>
            <a:fld id="{39ADE0DD-11D9-437A-95B0-9080E5543F7B}" type="datetimeFigureOut">
              <a:rPr lang="en-US" smtClean="0"/>
              <a:t>11/14/2013</a:t>
            </a:fld>
            <a:endParaRPr lang="en-US" dirty="0"/>
          </a:p>
        </p:txBody>
      </p:sp>
      <p:sp>
        <p:nvSpPr>
          <p:cNvPr id="8" name="Zástupný symbol pro zápatí 7"/>
          <p:cNvSpPr>
            <a:spLocks noGrp="1"/>
          </p:cNvSpPr>
          <p:nvPr>
            <p:ph type="ftr" sz="quarter" idx="11"/>
          </p:nvPr>
        </p:nvSpPr>
        <p:spPr/>
        <p:txBody>
          <a:bodyPr/>
          <a:lstStyle/>
          <a:p>
            <a:endParaRPr lang="en-US" dirty="0"/>
          </a:p>
        </p:txBody>
      </p:sp>
      <p:sp>
        <p:nvSpPr>
          <p:cNvPr id="9" name="Zástupný symbol pro číslo snímku 8"/>
          <p:cNvSpPr>
            <a:spLocks noGrp="1"/>
          </p:cNvSpPr>
          <p:nvPr>
            <p:ph type="sldNum" sz="quarter" idx="12"/>
          </p:nvPr>
        </p:nvSpPr>
        <p:spPr/>
        <p:txBody>
          <a:bodyPr/>
          <a:lstStyle/>
          <a:p>
            <a:fld id="{455BC213-EB97-4552-BA8A-6ABD94C7AA5D}" type="slidenum">
              <a:rPr lang="en-US" smtClean="0"/>
              <a:t>‹#›</a:t>
            </a:fld>
            <a:endParaRPr lang="en-US" dirty="0"/>
          </a:p>
        </p:txBody>
      </p:sp>
    </p:spTree>
    <p:extLst>
      <p:ext uri="{BB962C8B-B14F-4D97-AF65-F5344CB8AC3E}">
        <p14:creationId xmlns:p14="http://schemas.microsoft.com/office/powerpoint/2010/main" val="906941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datum 2"/>
          <p:cNvSpPr>
            <a:spLocks noGrp="1"/>
          </p:cNvSpPr>
          <p:nvPr>
            <p:ph type="dt" sz="half" idx="10"/>
          </p:nvPr>
        </p:nvSpPr>
        <p:spPr/>
        <p:txBody>
          <a:bodyPr/>
          <a:lstStyle/>
          <a:p>
            <a:fld id="{39ADE0DD-11D9-437A-95B0-9080E5543F7B}" type="datetimeFigureOut">
              <a:rPr lang="en-US" smtClean="0"/>
              <a:t>11/14/2013</a:t>
            </a:fld>
            <a:endParaRPr lang="en-US" dirty="0"/>
          </a:p>
        </p:txBody>
      </p:sp>
      <p:sp>
        <p:nvSpPr>
          <p:cNvPr id="4" name="Zástupný symbol pro zápatí 3"/>
          <p:cNvSpPr>
            <a:spLocks noGrp="1"/>
          </p:cNvSpPr>
          <p:nvPr>
            <p:ph type="ftr" sz="quarter" idx="11"/>
          </p:nvPr>
        </p:nvSpPr>
        <p:spPr/>
        <p:txBody>
          <a:bodyPr/>
          <a:lstStyle/>
          <a:p>
            <a:endParaRPr lang="en-US" dirty="0"/>
          </a:p>
        </p:txBody>
      </p:sp>
      <p:sp>
        <p:nvSpPr>
          <p:cNvPr id="5" name="Zástupný symbol pro číslo snímku 4"/>
          <p:cNvSpPr>
            <a:spLocks noGrp="1"/>
          </p:cNvSpPr>
          <p:nvPr>
            <p:ph type="sldNum" sz="quarter" idx="12"/>
          </p:nvPr>
        </p:nvSpPr>
        <p:spPr/>
        <p:txBody>
          <a:bodyPr/>
          <a:lstStyle/>
          <a:p>
            <a:fld id="{455BC213-EB97-4552-BA8A-6ABD94C7AA5D}" type="slidenum">
              <a:rPr lang="en-US" smtClean="0"/>
              <a:t>‹#›</a:t>
            </a:fld>
            <a:endParaRPr lang="en-US" dirty="0"/>
          </a:p>
        </p:txBody>
      </p:sp>
    </p:spTree>
    <p:extLst>
      <p:ext uri="{BB962C8B-B14F-4D97-AF65-F5344CB8AC3E}">
        <p14:creationId xmlns:p14="http://schemas.microsoft.com/office/powerpoint/2010/main" val="1730154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9ADE0DD-11D9-437A-95B0-9080E5543F7B}" type="datetimeFigureOut">
              <a:rPr lang="en-US" smtClean="0"/>
              <a:t>11/14/2013</a:t>
            </a:fld>
            <a:endParaRPr lang="en-US" dirty="0"/>
          </a:p>
        </p:txBody>
      </p:sp>
      <p:sp>
        <p:nvSpPr>
          <p:cNvPr id="3" name="Zástupný symbol pro zápatí 2"/>
          <p:cNvSpPr>
            <a:spLocks noGrp="1"/>
          </p:cNvSpPr>
          <p:nvPr>
            <p:ph type="ftr" sz="quarter" idx="11"/>
          </p:nvPr>
        </p:nvSpPr>
        <p:spPr/>
        <p:txBody>
          <a:bodyPr/>
          <a:lstStyle/>
          <a:p>
            <a:endParaRPr lang="en-US" dirty="0"/>
          </a:p>
        </p:txBody>
      </p:sp>
      <p:sp>
        <p:nvSpPr>
          <p:cNvPr id="4" name="Zástupný symbol pro číslo snímku 3"/>
          <p:cNvSpPr>
            <a:spLocks noGrp="1"/>
          </p:cNvSpPr>
          <p:nvPr>
            <p:ph type="sldNum" sz="quarter" idx="12"/>
          </p:nvPr>
        </p:nvSpPr>
        <p:spPr/>
        <p:txBody>
          <a:bodyPr/>
          <a:lstStyle/>
          <a:p>
            <a:fld id="{455BC213-EB97-4552-BA8A-6ABD94C7AA5D}" type="slidenum">
              <a:rPr lang="en-US" smtClean="0"/>
              <a:t>‹#›</a:t>
            </a:fld>
            <a:endParaRPr lang="en-US" dirty="0"/>
          </a:p>
        </p:txBody>
      </p:sp>
    </p:spTree>
    <p:extLst>
      <p:ext uri="{BB962C8B-B14F-4D97-AF65-F5344CB8AC3E}">
        <p14:creationId xmlns:p14="http://schemas.microsoft.com/office/powerpoint/2010/main" val="1680965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9ADE0DD-11D9-437A-95B0-9080E5543F7B}" type="datetimeFigureOut">
              <a:rPr lang="en-US" smtClean="0"/>
              <a:t>11/14/2013</a:t>
            </a:fld>
            <a:endParaRPr lang="en-US" dirty="0"/>
          </a:p>
        </p:txBody>
      </p:sp>
      <p:sp>
        <p:nvSpPr>
          <p:cNvPr id="6" name="Zástupný symbol pro zápatí 5"/>
          <p:cNvSpPr>
            <a:spLocks noGrp="1"/>
          </p:cNvSpPr>
          <p:nvPr>
            <p:ph type="ftr" sz="quarter" idx="11"/>
          </p:nvPr>
        </p:nvSpPr>
        <p:spPr/>
        <p:txBody>
          <a:bodyPr/>
          <a:lstStyle/>
          <a:p>
            <a:endParaRPr lang="en-US" dirty="0"/>
          </a:p>
        </p:txBody>
      </p:sp>
      <p:sp>
        <p:nvSpPr>
          <p:cNvPr id="7" name="Zástupný symbol pro číslo snímku 6"/>
          <p:cNvSpPr>
            <a:spLocks noGrp="1"/>
          </p:cNvSpPr>
          <p:nvPr>
            <p:ph type="sldNum" sz="quarter" idx="12"/>
          </p:nvPr>
        </p:nvSpPr>
        <p:spPr/>
        <p:txBody>
          <a:bodyPr/>
          <a:lstStyle/>
          <a:p>
            <a:fld id="{455BC213-EB97-4552-BA8A-6ABD94C7AA5D}" type="slidenum">
              <a:rPr lang="en-US" smtClean="0"/>
              <a:t>‹#›</a:t>
            </a:fld>
            <a:endParaRPr lang="en-US" dirty="0"/>
          </a:p>
        </p:txBody>
      </p:sp>
    </p:spTree>
    <p:extLst>
      <p:ext uri="{BB962C8B-B14F-4D97-AF65-F5344CB8AC3E}">
        <p14:creationId xmlns:p14="http://schemas.microsoft.com/office/powerpoint/2010/main" val="2137269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9ADE0DD-11D9-437A-95B0-9080E5543F7B}" type="datetimeFigureOut">
              <a:rPr lang="en-US" smtClean="0"/>
              <a:t>11/14/2013</a:t>
            </a:fld>
            <a:endParaRPr lang="en-US" dirty="0"/>
          </a:p>
        </p:txBody>
      </p:sp>
      <p:sp>
        <p:nvSpPr>
          <p:cNvPr id="6" name="Zástupný symbol pro zápatí 5"/>
          <p:cNvSpPr>
            <a:spLocks noGrp="1"/>
          </p:cNvSpPr>
          <p:nvPr>
            <p:ph type="ftr" sz="quarter" idx="11"/>
          </p:nvPr>
        </p:nvSpPr>
        <p:spPr/>
        <p:txBody>
          <a:bodyPr/>
          <a:lstStyle/>
          <a:p>
            <a:endParaRPr lang="en-US" dirty="0"/>
          </a:p>
        </p:txBody>
      </p:sp>
      <p:sp>
        <p:nvSpPr>
          <p:cNvPr id="7" name="Zástupný symbol pro číslo snímku 6"/>
          <p:cNvSpPr>
            <a:spLocks noGrp="1"/>
          </p:cNvSpPr>
          <p:nvPr>
            <p:ph type="sldNum" sz="quarter" idx="12"/>
          </p:nvPr>
        </p:nvSpPr>
        <p:spPr/>
        <p:txBody>
          <a:bodyPr/>
          <a:lstStyle/>
          <a:p>
            <a:fld id="{455BC213-EB97-4552-BA8A-6ABD94C7AA5D}" type="slidenum">
              <a:rPr lang="en-US" smtClean="0"/>
              <a:t>‹#›</a:t>
            </a:fld>
            <a:endParaRPr lang="en-US" dirty="0"/>
          </a:p>
        </p:txBody>
      </p:sp>
    </p:spTree>
    <p:extLst>
      <p:ext uri="{BB962C8B-B14F-4D97-AF65-F5344CB8AC3E}">
        <p14:creationId xmlns:p14="http://schemas.microsoft.com/office/powerpoint/2010/main" val="4013548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en-US"/>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ADE0DD-11D9-437A-95B0-9080E5543F7B}" type="datetimeFigureOut">
              <a:rPr lang="en-US" smtClean="0"/>
              <a:t>11/14/2013</a:t>
            </a:fld>
            <a:endParaRPr lang="en-US"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5BC213-EB97-4552-BA8A-6ABD94C7AA5D}" type="slidenum">
              <a:rPr lang="en-US" smtClean="0"/>
              <a:t>‹#›</a:t>
            </a:fld>
            <a:endParaRPr lang="en-US" dirty="0"/>
          </a:p>
        </p:txBody>
      </p:sp>
    </p:spTree>
    <p:extLst>
      <p:ext uri="{BB962C8B-B14F-4D97-AF65-F5344CB8AC3E}">
        <p14:creationId xmlns:p14="http://schemas.microsoft.com/office/powerpoint/2010/main" val="28048665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nobelprize.org/nobel_prizes/medicine/laureates/1945/florey.html"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en.wikipedia.org/wiki/File:Alexander_Fleming.jpg" TargetMode="External"/><Relationship Id="rId2" Type="http://schemas.openxmlformats.org/officeDocument/2006/relationships/hyperlink" Target="http://en.wikipedia.org/wiki/File:Penicillin_core.sv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en.wikipedia.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pPr marL="0" indent="0">
              <a:buNone/>
            </a:pPr>
            <a:r>
              <a:rPr lang="cs-CZ" sz="1400" dirty="0" smtClean="0"/>
              <a:t>Jméno autora: 	Mgr. Mária Filipová</a:t>
            </a:r>
          </a:p>
          <a:p>
            <a:pPr marL="0" indent="0">
              <a:buNone/>
            </a:pPr>
            <a:r>
              <a:rPr lang="cs-CZ" sz="1400" dirty="0" smtClean="0"/>
              <a:t>Datum vytvoření:	</a:t>
            </a:r>
            <a:r>
              <a:rPr lang="cs-CZ" sz="1400" dirty="0" smtClean="0"/>
              <a:t>1</a:t>
            </a:r>
            <a:r>
              <a:rPr lang="en-US" sz="1400" dirty="0" smtClean="0"/>
              <a:t>6</a:t>
            </a:r>
            <a:r>
              <a:rPr lang="cs-CZ" sz="1400" dirty="0" smtClean="0"/>
              <a:t>. </a:t>
            </a:r>
            <a:r>
              <a:rPr lang="cs-CZ" sz="1400" dirty="0" smtClean="0"/>
              <a:t>09. 2013</a:t>
            </a:r>
          </a:p>
          <a:p>
            <a:pPr marL="0" indent="0">
              <a:buNone/>
            </a:pPr>
            <a:r>
              <a:rPr lang="cs-CZ" sz="1400" dirty="0" smtClean="0"/>
              <a:t>Číslo </a:t>
            </a:r>
            <a:r>
              <a:rPr lang="cs-CZ" sz="1400" dirty="0" err="1"/>
              <a:t>DUMu</a:t>
            </a:r>
            <a:r>
              <a:rPr lang="cs-CZ" sz="1400" dirty="0"/>
              <a:t>: 	</a:t>
            </a:r>
            <a:r>
              <a:rPr lang="cs-CZ" sz="1400" dirty="0" smtClean="0"/>
              <a:t>VY_32_INOVACE_12_AJ_FT</a:t>
            </a:r>
            <a:endParaRPr lang="cs-CZ" sz="1400" dirty="0"/>
          </a:p>
          <a:p>
            <a:pPr marL="0" indent="0">
              <a:buNone/>
            </a:pPr>
            <a:endParaRPr lang="cs-CZ" sz="1400" dirty="0" smtClean="0"/>
          </a:p>
          <a:p>
            <a:pPr marL="0" indent="0">
              <a:buNone/>
            </a:pPr>
            <a:r>
              <a:rPr lang="cs-CZ" sz="1400" dirty="0" smtClean="0"/>
              <a:t>Ročník:                	1. – 4. ročník </a:t>
            </a:r>
          </a:p>
          <a:p>
            <a:pPr marL="0" indent="0">
              <a:buNone/>
            </a:pPr>
            <a:r>
              <a:rPr lang="cs-CZ" sz="1400" dirty="0" smtClean="0"/>
              <a:t>Vzdělávací oblast:	Jazyk a jazyková komunikace</a:t>
            </a:r>
          </a:p>
          <a:p>
            <a:pPr marL="0" indent="0">
              <a:buNone/>
            </a:pPr>
            <a:r>
              <a:rPr lang="cs-CZ" sz="1400" dirty="0" smtClean="0"/>
              <a:t>Vzdělávací obor:     	Anglický jazyk</a:t>
            </a:r>
          </a:p>
          <a:p>
            <a:pPr marL="0" indent="0">
              <a:buNone/>
            </a:pPr>
            <a:r>
              <a:rPr lang="cs-CZ" sz="1400" dirty="0" smtClean="0"/>
              <a:t>Tematický okruh:  	odborná slovní zásoba a témata pro studenty oboru  Aplikovaná chemie</a:t>
            </a:r>
          </a:p>
          <a:p>
            <a:pPr marL="0" indent="0">
              <a:buNone/>
            </a:pPr>
            <a:r>
              <a:rPr lang="cs-CZ" sz="1400" dirty="0" smtClean="0"/>
              <a:t>Téma:		</a:t>
            </a:r>
            <a:r>
              <a:rPr lang="cs-CZ" sz="1400" dirty="0"/>
              <a:t>P</a:t>
            </a:r>
            <a:r>
              <a:rPr lang="cs-CZ" sz="1400" dirty="0" smtClean="0"/>
              <a:t>enicillin</a:t>
            </a:r>
          </a:p>
          <a:p>
            <a:pPr marL="0" indent="0">
              <a:buNone/>
            </a:pPr>
            <a:r>
              <a:rPr lang="cs-CZ" sz="1400" dirty="0" smtClean="0"/>
              <a:t>Klíčová slova:       	Penicillin, </a:t>
            </a:r>
            <a:r>
              <a:rPr lang="cs-CZ" sz="1400" dirty="0" err="1" smtClean="0"/>
              <a:t>mold</a:t>
            </a:r>
            <a:r>
              <a:rPr lang="cs-CZ" sz="1400" dirty="0" smtClean="0"/>
              <a:t> , Alexander Fleming, </a:t>
            </a:r>
            <a:r>
              <a:rPr lang="cs-CZ" sz="1400" dirty="0" err="1" smtClean="0"/>
              <a:t>antibiotics</a:t>
            </a:r>
            <a:endParaRPr lang="cs-CZ" sz="1400" dirty="0" smtClean="0"/>
          </a:p>
          <a:p>
            <a:pPr marL="0" indent="0">
              <a:buNone/>
            </a:pPr>
            <a:r>
              <a:rPr lang="cs-CZ" sz="1400" dirty="0" smtClean="0">
                <a:solidFill>
                  <a:prstClr val="black"/>
                </a:solidFill>
              </a:rPr>
              <a:t>Metodický </a:t>
            </a:r>
            <a:r>
              <a:rPr lang="cs-CZ" sz="1400" dirty="0">
                <a:solidFill>
                  <a:prstClr val="black"/>
                </a:solidFill>
              </a:rPr>
              <a:t>list/anotace</a:t>
            </a:r>
            <a:r>
              <a:rPr lang="cs-CZ" sz="1400" dirty="0" smtClean="0">
                <a:solidFill>
                  <a:prstClr val="black"/>
                </a:solidFill>
              </a:rPr>
              <a:t>:</a:t>
            </a:r>
            <a:endParaRPr lang="cs-CZ" sz="1400" dirty="0" smtClean="0"/>
          </a:p>
          <a:p>
            <a:pPr marL="0" indent="0">
              <a:buNone/>
            </a:pPr>
            <a:r>
              <a:rPr lang="cs-CZ" sz="1400" dirty="0" smtClean="0"/>
              <a:t>Materiál slouží k seznámení se základní odbornou slovní zásobou pro studenty oborů  Aplikovaná chemie. Jedná se zejména o termíny z oblasti biologie a chemie. </a:t>
            </a:r>
          </a:p>
          <a:p>
            <a:pPr marL="0" indent="0">
              <a:buNone/>
            </a:pPr>
            <a:r>
              <a:rPr lang="cs-CZ" sz="1400" dirty="0" smtClean="0"/>
              <a:t>Studenti odhadují na základě svých znalostí význam slov. V případě potřeby pracují se slovníkem. Důležité je pochopení obsahu  a aktivní slovní zásoba . Studenti využívají svých znalostí z oboru chemie, biologie a mikrobiologie.</a:t>
            </a:r>
          </a:p>
          <a:p>
            <a:pPr marL="0" indent="0">
              <a:buNone/>
            </a:pPr>
            <a:r>
              <a:rPr lang="cs-CZ" sz="1400" dirty="0" smtClean="0"/>
              <a:t>Připraví krátkou prezentaci  se zajímavými  informacemi.</a:t>
            </a:r>
          </a:p>
          <a:p>
            <a:pPr marL="0" indent="0">
              <a:buNone/>
            </a:pPr>
            <a:endParaRPr lang="cs-CZ" sz="1400" dirty="0"/>
          </a:p>
          <a:p>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404664"/>
            <a:ext cx="5761037" cy="957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96196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Penicillin</a:t>
            </a:r>
            <a:endParaRPr lang="en-US" dirty="0"/>
          </a:p>
        </p:txBody>
      </p:sp>
      <p:sp>
        <p:nvSpPr>
          <p:cNvPr id="3" name="Podnadpis 2"/>
          <p:cNvSpPr>
            <a:spLocks noGrp="1"/>
          </p:cNvSpPr>
          <p:nvPr>
            <p:ph type="subTitle" idx="1"/>
          </p:nvPr>
        </p:nvSpPr>
        <p:spPr/>
        <p:txBody>
          <a:bodyPr/>
          <a:lstStyle/>
          <a:p>
            <a:r>
              <a:rPr lang="cs-CZ" dirty="0" smtClean="0"/>
              <a:t>Alexander Fleming</a:t>
            </a:r>
            <a:endParaRPr lang="en-US" dirty="0"/>
          </a:p>
        </p:txBody>
      </p:sp>
    </p:spTree>
    <p:extLst>
      <p:ext uri="{BB962C8B-B14F-4D97-AF65-F5344CB8AC3E}">
        <p14:creationId xmlns:p14="http://schemas.microsoft.com/office/powerpoint/2010/main" val="4036352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Penicillin</a:t>
            </a:r>
            <a:endParaRPr lang="en-US" dirty="0"/>
          </a:p>
        </p:txBody>
      </p:sp>
      <p:sp>
        <p:nvSpPr>
          <p:cNvPr id="3" name="Zástupný symbol pro obsah 2"/>
          <p:cNvSpPr>
            <a:spLocks noGrp="1"/>
          </p:cNvSpPr>
          <p:nvPr>
            <p:ph idx="1"/>
          </p:nvPr>
        </p:nvSpPr>
        <p:spPr/>
        <p:txBody>
          <a:bodyPr anchor="ctr">
            <a:normAutofit fontScale="92500" lnSpcReduction="10000"/>
          </a:bodyPr>
          <a:lstStyle/>
          <a:p>
            <a:r>
              <a:rPr lang="en-US" dirty="0" smtClean="0"/>
              <a:t>Penicillin antibiotics are historically significant because they are the first drugs that were effective against many previously serious diseases, such as syphilis, and infections caused by staphylococci and streptococci. Penicillins are still widely used today, though many types of bacteria have now become resistant. </a:t>
            </a:r>
          </a:p>
          <a:p>
            <a:r>
              <a:rPr lang="en-US" dirty="0" smtClean="0"/>
              <a:t>Penicillin (sometimes abbreviated PCN or pen) is a group of antibiotics derived from Penicillium fungi.</a:t>
            </a:r>
            <a:endParaRPr lang="en-US" dirty="0"/>
          </a:p>
        </p:txBody>
      </p:sp>
    </p:spTree>
    <p:extLst>
      <p:ext uri="{BB962C8B-B14F-4D97-AF65-F5344CB8AC3E}">
        <p14:creationId xmlns:p14="http://schemas.microsoft.com/office/powerpoint/2010/main" val="861027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Penicillin core structure - pic.1</a:t>
            </a:r>
            <a:endParaRPr lang="en-US" dirty="0"/>
          </a:p>
        </p:txBody>
      </p:sp>
      <p:sp>
        <p:nvSpPr>
          <p:cNvPr id="3" name="Zástupný symbol pro obsah 2"/>
          <p:cNvSpPr>
            <a:spLocks noGrp="1"/>
          </p:cNvSpPr>
          <p:nvPr>
            <p:ph idx="1"/>
          </p:nvPr>
        </p:nvSpPr>
        <p:spPr/>
        <p:txBody>
          <a:bodyPr/>
          <a:lstStyle/>
          <a:p>
            <a:r>
              <a:rPr lang="cs-CZ" dirty="0" smtClean="0"/>
              <a:t>R is the variable group</a:t>
            </a:r>
            <a:endParaRPr lang="en-US" dirty="0"/>
          </a:p>
        </p:txBody>
      </p:sp>
      <p:pic>
        <p:nvPicPr>
          <p:cNvPr id="1032"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1620" y="2132856"/>
            <a:ext cx="6840760" cy="40324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06729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Discovery</a:t>
            </a:r>
            <a:endParaRPr lang="en-US" dirty="0"/>
          </a:p>
        </p:txBody>
      </p:sp>
      <p:sp>
        <p:nvSpPr>
          <p:cNvPr id="3" name="Zástupný symbol pro obsah 2"/>
          <p:cNvSpPr>
            <a:spLocks noGrp="1"/>
          </p:cNvSpPr>
          <p:nvPr>
            <p:ph idx="1"/>
          </p:nvPr>
        </p:nvSpPr>
        <p:spPr/>
        <p:txBody>
          <a:bodyPr anchor="ctr">
            <a:normAutofit fontScale="77500" lnSpcReduction="20000"/>
          </a:bodyPr>
          <a:lstStyle/>
          <a:p>
            <a:r>
              <a:rPr lang="en-US" dirty="0" smtClean="0"/>
              <a:t>The discovery of penicillin is attributed to Scottish scientist and Nobel laureate Alexander Fleming in 1928. </a:t>
            </a:r>
            <a:endParaRPr lang="cs-CZ" dirty="0" smtClean="0"/>
          </a:p>
          <a:p>
            <a:r>
              <a:rPr lang="en-US" dirty="0" smtClean="0"/>
              <a:t>Fleming recounted that the date of his discovery of penicillin was on the morning of Friday, September 28, 1928.It was a</a:t>
            </a:r>
            <a:r>
              <a:rPr lang="cs-CZ" dirty="0" smtClean="0"/>
              <a:t>n</a:t>
            </a:r>
            <a:r>
              <a:rPr lang="en-US" dirty="0" smtClean="0"/>
              <a:t> accident: in his laboratory </a:t>
            </a:r>
            <a:r>
              <a:rPr lang="cs-CZ" dirty="0" smtClean="0"/>
              <a:t>he</a:t>
            </a:r>
            <a:r>
              <a:rPr lang="en-US" dirty="0" smtClean="0"/>
              <a:t> noticed a Petri dish containing Staphylococcus plate culture he mistakenly left open, was contaminated by blue-green mould, which formed a visible growth. There was a halo of inhibited bacterial growth around the mould. Fleming concluded the mould released a substance that repressed the growth and lysing the bacteria. He grew a pure culture and discovered it was a Penicillium mould, now known to be Penicillium notatum.</a:t>
            </a:r>
            <a:endParaRPr lang="en-US" dirty="0"/>
          </a:p>
        </p:txBody>
      </p:sp>
    </p:spTree>
    <p:extLst>
      <p:ext uri="{BB962C8B-B14F-4D97-AF65-F5344CB8AC3E}">
        <p14:creationId xmlns:p14="http://schemas.microsoft.com/office/powerpoint/2010/main" val="1397694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Alexander Fleming - pic.2</a:t>
            </a:r>
            <a:endParaRPr lang="en-US" dirty="0"/>
          </a:p>
        </p:txBody>
      </p:sp>
      <p:sp>
        <p:nvSpPr>
          <p:cNvPr id="3" name="Zástupný symbol pro obsah 2"/>
          <p:cNvSpPr>
            <a:spLocks noGrp="1"/>
          </p:cNvSpPr>
          <p:nvPr>
            <p:ph idx="1"/>
          </p:nvPr>
        </p:nvSpPr>
        <p:spPr/>
        <p:txBody>
          <a:bodyPr>
            <a:normAutofit/>
          </a:bodyPr>
          <a:lstStyle/>
          <a:p>
            <a:endParaRPr lang="cs-CZ" dirty="0" smtClean="0">
              <a:hlinkClick r:id="rId2"/>
            </a:endParaRPr>
          </a:p>
          <a:p>
            <a:endParaRPr lang="cs-CZ" dirty="0">
              <a:hlinkClick r:id="rId2"/>
            </a:endParaRPr>
          </a:p>
          <a:p>
            <a:endParaRPr lang="cs-CZ" dirty="0" smtClean="0">
              <a:hlinkClick r:id="rId2"/>
            </a:endParaRPr>
          </a:p>
          <a:p>
            <a:endParaRPr lang="cs-CZ" dirty="0">
              <a:hlinkClick r:id="rId2"/>
            </a:endParaRPr>
          </a:p>
          <a:p>
            <a:endParaRPr lang="cs-CZ" dirty="0" smtClean="0">
              <a:hlinkClick r:id="rId2"/>
            </a:endParaRPr>
          </a:p>
          <a:p>
            <a:endParaRPr lang="cs-CZ" dirty="0">
              <a:hlinkClick r:id="rId2"/>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3848" y="1916832"/>
            <a:ext cx="2095500" cy="2962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00242" y="1916832"/>
            <a:ext cx="4876800" cy="3667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960303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Medical application and mass production</a:t>
            </a:r>
            <a:endParaRPr lang="en-US" dirty="0"/>
          </a:p>
        </p:txBody>
      </p:sp>
      <p:sp>
        <p:nvSpPr>
          <p:cNvPr id="3" name="Zástupný symbol pro obsah 2"/>
          <p:cNvSpPr>
            <a:spLocks noGrp="1"/>
          </p:cNvSpPr>
          <p:nvPr>
            <p:ph idx="1"/>
          </p:nvPr>
        </p:nvSpPr>
        <p:spPr/>
        <p:txBody>
          <a:bodyPr anchor="ctr">
            <a:normAutofit fontScale="70000" lnSpcReduction="20000"/>
          </a:bodyPr>
          <a:lstStyle/>
          <a:p>
            <a:r>
              <a:rPr lang="cs-CZ" dirty="0"/>
              <a:t>P</a:t>
            </a:r>
            <a:r>
              <a:rPr lang="en-US" dirty="0" smtClean="0"/>
              <a:t>enicillin was found to be most effective against Gram-positive bacteria, and ineffective against Gram-negative organisms and fungi. </a:t>
            </a:r>
            <a:endParaRPr lang="cs-CZ" dirty="0" smtClean="0"/>
          </a:p>
          <a:p>
            <a:r>
              <a:rPr lang="en-US" dirty="0" smtClean="0"/>
              <a:t>The chemical structure of penicillin was determined by Dorothy Crowfoot Hodgkin in 1945.Penicillin has since become the most widely used antibiotic to </a:t>
            </a:r>
            <a:r>
              <a:rPr lang="en-US" dirty="0" smtClean="0"/>
              <a:t>date </a:t>
            </a:r>
            <a:r>
              <a:rPr lang="en-US" dirty="0" smtClean="0"/>
              <a:t>and is still used for many Gram-positive bacterial infections.</a:t>
            </a:r>
            <a:endParaRPr lang="cs-CZ" dirty="0" smtClean="0"/>
          </a:p>
          <a:p>
            <a:r>
              <a:rPr lang="en-US" dirty="0" smtClean="0"/>
              <a:t> Chemist John C. Sheehan at the Massachusetts Institute of Technology  completed the first chemical synthesis of penicillin in 1957.</a:t>
            </a:r>
            <a:endParaRPr lang="cs-CZ" dirty="0" smtClean="0"/>
          </a:p>
          <a:p>
            <a:r>
              <a:rPr lang="en-US" dirty="0" smtClean="0"/>
              <a:t>The first major development was ampicillin, which offered a broader spectrum of activity than either of the original penicillins. </a:t>
            </a:r>
          </a:p>
          <a:p>
            <a:r>
              <a:rPr lang="en-US" dirty="0" smtClean="0"/>
              <a:t>Another development of the line of true penicillins was the antipseudomonal penicillins, such as carbenicillin, ticarcillin, and piperacillin, useful for their activity against Gram-negative bacteria. </a:t>
            </a:r>
            <a:endParaRPr lang="en-US" dirty="0"/>
          </a:p>
        </p:txBody>
      </p:sp>
    </p:spTree>
    <p:extLst>
      <p:ext uri="{BB962C8B-B14F-4D97-AF65-F5344CB8AC3E}">
        <p14:creationId xmlns:p14="http://schemas.microsoft.com/office/powerpoint/2010/main" val="1589977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Zdroje</a:t>
            </a:r>
            <a:endParaRPr lang="en-US" dirty="0"/>
          </a:p>
        </p:txBody>
      </p:sp>
      <p:sp>
        <p:nvSpPr>
          <p:cNvPr id="3" name="Zástupný symbol pro obsah 2"/>
          <p:cNvSpPr>
            <a:spLocks noGrp="1"/>
          </p:cNvSpPr>
          <p:nvPr>
            <p:ph idx="1"/>
          </p:nvPr>
        </p:nvSpPr>
        <p:spPr/>
        <p:txBody>
          <a:bodyPr/>
          <a:lstStyle/>
          <a:p>
            <a:r>
              <a:rPr lang="cs-CZ" dirty="0" smtClean="0"/>
              <a:t>pic.1 - YIKRAZUUL. en.wikipedia.org [online]. [cit. </a:t>
            </a:r>
            <a:r>
              <a:rPr lang="en-US" dirty="0" smtClean="0"/>
              <a:t>16</a:t>
            </a:r>
            <a:r>
              <a:rPr lang="cs-CZ" dirty="0" smtClean="0"/>
              <a:t>.</a:t>
            </a:r>
            <a:r>
              <a:rPr lang="en-US" dirty="0" smtClean="0"/>
              <a:t>09</a:t>
            </a:r>
            <a:r>
              <a:rPr lang="cs-CZ" dirty="0" smtClean="0"/>
              <a:t>.2013</a:t>
            </a:r>
            <a:r>
              <a:rPr lang="cs-CZ" dirty="0" smtClean="0"/>
              <a:t>]. Dostupný na WWW: </a:t>
            </a:r>
            <a:r>
              <a:rPr lang="cs-CZ" dirty="0" smtClean="0">
                <a:hlinkClick r:id="rId2"/>
              </a:rPr>
              <a:t>http://en.wikipedia.org/wiki/File:Penicillin_core.svg </a:t>
            </a:r>
            <a:endParaRPr lang="cs-CZ" dirty="0" smtClean="0"/>
          </a:p>
          <a:p>
            <a:r>
              <a:rPr lang="cs-CZ" dirty="0" smtClean="0"/>
              <a:t>pic.2 - CALIBUON. en.wikipedia.org [online]. [cit. </a:t>
            </a:r>
            <a:r>
              <a:rPr lang="en-US" dirty="0" smtClean="0"/>
              <a:t>16</a:t>
            </a:r>
            <a:r>
              <a:rPr lang="cs-CZ" dirty="0" smtClean="0"/>
              <a:t>.</a:t>
            </a:r>
            <a:r>
              <a:rPr lang="en-US" dirty="0" smtClean="0"/>
              <a:t>09</a:t>
            </a:r>
            <a:r>
              <a:rPr lang="cs-CZ" dirty="0" smtClean="0"/>
              <a:t>.2013</a:t>
            </a:r>
            <a:r>
              <a:rPr lang="cs-CZ" dirty="0" smtClean="0"/>
              <a:t>]. Dostupný na WWW: </a:t>
            </a:r>
            <a:r>
              <a:rPr lang="cs-CZ" dirty="0" smtClean="0">
                <a:hlinkClick r:id="rId3"/>
              </a:rPr>
              <a:t>http://en.wikipedia.org/wiki/File:Alexander_Fleming.jpg </a:t>
            </a:r>
            <a:endParaRPr lang="en-US" dirty="0"/>
          </a:p>
        </p:txBody>
      </p:sp>
    </p:spTree>
    <p:extLst>
      <p:ext uri="{BB962C8B-B14F-4D97-AF65-F5344CB8AC3E}">
        <p14:creationId xmlns:p14="http://schemas.microsoft.com/office/powerpoint/2010/main" val="8597232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Literatura</a:t>
            </a:r>
            <a:endParaRPr lang="en-US" dirty="0"/>
          </a:p>
        </p:txBody>
      </p:sp>
      <p:sp>
        <p:nvSpPr>
          <p:cNvPr id="3" name="Zástupný symbol pro obsah 2"/>
          <p:cNvSpPr>
            <a:spLocks noGrp="1"/>
          </p:cNvSpPr>
          <p:nvPr>
            <p:ph idx="1"/>
          </p:nvPr>
        </p:nvSpPr>
        <p:spPr>
          <a:xfrm>
            <a:off x="457200" y="1412776"/>
            <a:ext cx="8229600" cy="4713387"/>
          </a:xfrm>
        </p:spPr>
        <p:txBody>
          <a:bodyPr anchor="t">
            <a:normAutofit/>
          </a:bodyPr>
          <a:lstStyle/>
          <a:p>
            <a:r>
              <a:rPr lang="pt-BR" dirty="0" smtClean="0"/>
              <a:t>POLUNINOVÁ</a:t>
            </a:r>
            <a:r>
              <a:rPr lang="pt-BR" dirty="0"/>
              <a:t>, Miriam; ROBBINS, Christopher. </a:t>
            </a:r>
            <a:r>
              <a:rPr lang="pt-BR" i="1" dirty="0"/>
              <a:t>Liečivá z prírody</a:t>
            </a:r>
            <a:r>
              <a:rPr lang="pt-BR" dirty="0"/>
              <a:t>. Bratislava: Gemini, 1994, ISBN 80-7161-098-4. </a:t>
            </a:r>
            <a:endParaRPr lang="cs-CZ" dirty="0" smtClean="0"/>
          </a:p>
          <a:p>
            <a:r>
              <a:rPr lang="cs-CZ" dirty="0" smtClean="0">
                <a:solidFill>
                  <a:prstClr val="black"/>
                </a:solidFill>
                <a:hlinkClick r:id="rId2"/>
              </a:rPr>
              <a:t>h</a:t>
            </a:r>
            <a:r>
              <a:rPr lang="it-IT" dirty="0">
                <a:solidFill>
                  <a:prstClr val="black"/>
                </a:solidFill>
                <a:hlinkClick r:id="rId2"/>
              </a:rPr>
              <a:t>ttp://</a:t>
            </a:r>
            <a:r>
              <a:rPr lang="cs-CZ" dirty="0">
                <a:solidFill>
                  <a:prstClr val="black"/>
                </a:solidFill>
                <a:hlinkClick r:id="rId2"/>
              </a:rPr>
              <a:t>en.</a:t>
            </a:r>
            <a:r>
              <a:rPr lang="it-IT" dirty="0">
                <a:solidFill>
                  <a:prstClr val="black"/>
                </a:solidFill>
                <a:hlinkClick r:id="rId2"/>
              </a:rPr>
              <a:t>wikipedia.org</a:t>
            </a:r>
            <a:endParaRPr lang="cs-CZ" dirty="0">
              <a:solidFill>
                <a:prstClr val="black"/>
              </a:solidFill>
            </a:endParaRPr>
          </a:p>
          <a:p>
            <a:r>
              <a:rPr lang="cs-CZ" dirty="0">
                <a:solidFill>
                  <a:prstClr val="black"/>
                </a:solidFill>
              </a:rPr>
              <a:t>PHILLIPS, Janet a kol. Oxford studijní slovník. Oxford: Oxford University Press, 2010, ISBN 978019 430655 3. </a:t>
            </a:r>
          </a:p>
          <a:p>
            <a:endParaRPr lang="en-US" dirty="0">
              <a:solidFill>
                <a:prstClr val="black"/>
              </a:solidFill>
            </a:endParaRPr>
          </a:p>
          <a:p>
            <a:endParaRPr lang="cs-CZ" dirty="0" smtClean="0">
              <a:solidFill>
                <a:prstClr val="black"/>
              </a:solidFill>
            </a:endParaRPr>
          </a:p>
        </p:txBody>
      </p:sp>
    </p:spTree>
    <p:extLst>
      <p:ext uri="{BB962C8B-B14F-4D97-AF65-F5344CB8AC3E}">
        <p14:creationId xmlns:p14="http://schemas.microsoft.com/office/powerpoint/2010/main" val="928318818"/>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437</Words>
  <Application>Microsoft Office PowerPoint</Application>
  <PresentationFormat>Předvádění na obrazovce (4:3)</PresentationFormat>
  <Paragraphs>42</Paragraphs>
  <Slides>9</Slides>
  <Notes>0</Notes>
  <HiddenSlides>0</HiddenSlides>
  <MMClips>0</MMClips>
  <ScaleCrop>false</ScaleCrop>
  <HeadingPairs>
    <vt:vector size="4" baseType="variant">
      <vt:variant>
        <vt:lpstr>Motiv</vt:lpstr>
      </vt:variant>
      <vt:variant>
        <vt:i4>1</vt:i4>
      </vt:variant>
      <vt:variant>
        <vt:lpstr>Nadpisy snímků</vt:lpstr>
      </vt:variant>
      <vt:variant>
        <vt:i4>9</vt:i4>
      </vt:variant>
    </vt:vector>
  </HeadingPairs>
  <TitlesOfParts>
    <vt:vector size="10" baseType="lpstr">
      <vt:lpstr>Motiv systému Office</vt:lpstr>
      <vt:lpstr>Prezentace aplikace PowerPoint</vt:lpstr>
      <vt:lpstr>Penicillin</vt:lpstr>
      <vt:lpstr>Penicillin</vt:lpstr>
      <vt:lpstr>Penicillin core structure - pic.1</vt:lpstr>
      <vt:lpstr>Discovery</vt:lpstr>
      <vt:lpstr>Alexander Fleming - pic.2</vt:lpstr>
      <vt:lpstr>Medical application and mass production</vt:lpstr>
      <vt:lpstr>Zdroje</vt:lpstr>
      <vt:lpstr>Literatura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Lenovo</dc:creator>
  <cp:lastModifiedBy>Lenovo</cp:lastModifiedBy>
  <cp:revision>5</cp:revision>
  <dcterms:created xsi:type="dcterms:W3CDTF">2013-11-08T08:50:34Z</dcterms:created>
  <dcterms:modified xsi:type="dcterms:W3CDTF">2013-11-14T20:58:46Z</dcterms:modified>
</cp:coreProperties>
</file>