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9" r:id="rId2"/>
    <p:sldId id="294" r:id="rId3"/>
    <p:sldId id="283" r:id="rId4"/>
    <p:sldId id="291" r:id="rId5"/>
    <p:sldId id="298" r:id="rId6"/>
    <p:sldId id="292" r:id="rId7"/>
    <p:sldId id="293" r:id="rId8"/>
    <p:sldId id="295" r:id="rId9"/>
    <p:sldId id="296" r:id="rId10"/>
    <p:sldId id="290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47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A24CD6-E4ED-41F0-BCB5-60BFEF192A3D}" type="datetimeFigureOut">
              <a:rPr lang="cs-CZ"/>
              <a:pPr>
                <a:defRPr/>
              </a:pPr>
              <a:t>23.11.2013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14DF17-90C9-4E51-BC1A-90826F6E30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388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09FD7F-F130-435A-B8F8-A30F7196AAB9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13F44-5D7B-4858-AFA6-C9B1945994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9C117-E074-4064-A166-2A8C083F40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673DB-EE6D-4D37-B175-A2811855CE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CAE77-E2E2-49D1-8DC3-1373614B0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342-6545-4DA1-B79E-29FA696540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929D3-3AF3-4C5D-B8B2-08A8D779AC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2C20E-10E0-4FC1-8056-C08F8A738C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EA023-87FF-4BEB-9EC1-E057C14528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66D07-128A-4E31-974A-21B3AF6A4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3EC21-0F7F-4520-AD65-FE5FCA6A2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6B61-5192-482C-9DFC-524EC8EA59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CD147B-2D85-47E3-AE3D-7F19A995F0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Third_angle_unfolded.svg" TargetMode="External"/><Relationship Id="rId3" Type="http://schemas.openxmlformats.org/officeDocument/2006/relationships/hyperlink" Target="http://commons.wikimedia.org/wiki/File:Object_in_box_upload.svg" TargetMode="External"/><Relationship Id="rId7" Type="http://schemas.openxmlformats.org/officeDocument/2006/relationships/hyperlink" Target="http://commons.wikimedia.org/wiki/File:Third_angle_unfolding.svg" TargetMode="External"/><Relationship Id="rId2" Type="http://schemas.openxmlformats.org/officeDocument/2006/relationships/hyperlink" Target="http://commons.wikimedia.org/wiki/File:Dreitafelprojektion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First_angle_unfolded.svg" TargetMode="External"/><Relationship Id="rId5" Type="http://schemas.openxmlformats.org/officeDocument/2006/relationships/hyperlink" Target="http://commons.wikimedia.org/wiki/File:First_angle_unfolding.svg" TargetMode="External"/><Relationship Id="rId4" Type="http://schemas.openxmlformats.org/officeDocument/2006/relationships/hyperlink" Target="http://cs.wikipedia.org/wiki/Soubor:Kvadranty.JPG" TargetMode="External"/><Relationship Id="rId9" Type="http://schemas.openxmlformats.org/officeDocument/2006/relationships/hyperlink" Target="http://en.wikipedia.org/wiki/Main_Pag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q-Ab4GKQ4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10. 9. 2013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Číslo DUM: VY_32_INOVACE_11_ZT_TK_1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oblast: Odborné vzdělávání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Tematický okruh: 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Téma: Pravoúhlé promítání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cs-CZ" sz="12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200" i="1" dirty="0" smtClean="0"/>
              <a:t>Princip pravoúhlého promítání  a krátké instruktážní video (nutné připojení k internetu)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200" i="1" dirty="0"/>
              <a:t>M</a:t>
            </a:r>
            <a:r>
              <a:rPr lang="cs-CZ" sz="1200" i="1" dirty="0" smtClean="0"/>
              <a:t>etody pravoúhlého promítání  s ohledem na „americkou“ a „evropskou“ normu.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200" i="1" dirty="0" smtClean="0"/>
              <a:t>Úkolem studentů je najít a uvědomit si rozdíl mezi oběma normami.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2 w 4304"/>
                <a:gd name="T49" fmla="*/ 1 h 532"/>
                <a:gd name="T50" fmla="*/ 2 w 4304"/>
                <a:gd name="T51" fmla="*/ 1 h 532"/>
                <a:gd name="T52" fmla="*/ 2 w 4304"/>
                <a:gd name="T53" fmla="*/ 1 h 532"/>
                <a:gd name="T54" fmla="*/ 2 w 4304"/>
                <a:gd name="T55" fmla="*/ 1 h 532"/>
                <a:gd name="T56" fmla="*/ 2 w 4304"/>
                <a:gd name="T57" fmla="*/ 1 h 532"/>
                <a:gd name="T58" fmla="*/ 2 w 4304"/>
                <a:gd name="T59" fmla="*/ 1 h 532"/>
                <a:gd name="T60" fmla="*/ 2 w 4304"/>
                <a:gd name="T61" fmla="*/ 1 h 532"/>
                <a:gd name="T62" fmla="*/ 2 w 4304"/>
                <a:gd name="T63" fmla="*/ 1 h 532"/>
                <a:gd name="T64" fmla="*/ 2 w 4304"/>
                <a:gd name="T65" fmla="*/ 1 h 532"/>
                <a:gd name="T66" fmla="*/ 2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2 w 4304"/>
                <a:gd name="T107" fmla="*/ 1 h 532"/>
                <a:gd name="T108" fmla="*/ 2 w 4304"/>
                <a:gd name="T109" fmla="*/ 1 h 532"/>
                <a:gd name="T110" fmla="*/ 2 w 4304"/>
                <a:gd name="T111" fmla="*/ 1 h 532"/>
                <a:gd name="T112" fmla="*/ 2 w 4304"/>
                <a:gd name="T113" fmla="*/ 1 h 532"/>
                <a:gd name="T114" fmla="*/ 2 w 4304"/>
                <a:gd name="T115" fmla="*/ 1 h 532"/>
                <a:gd name="T116" fmla="*/ 2 w 4304"/>
                <a:gd name="T117" fmla="*/ 1 h 532"/>
                <a:gd name="T118" fmla="*/ 2 w 4304"/>
                <a:gd name="T119" fmla="*/ 1 h 532"/>
                <a:gd name="T120" fmla="*/ 2 w 4304"/>
                <a:gd name="T121" fmla="*/ 1 h 532"/>
                <a:gd name="T122" fmla="*/ 2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2 w 2582"/>
                <a:gd name="T1" fmla="*/ 1 h 254"/>
                <a:gd name="T2" fmla="*/ 2 w 2582"/>
                <a:gd name="T3" fmla="*/ 1 h 254"/>
                <a:gd name="T4" fmla="*/ 2 w 2582"/>
                <a:gd name="T5" fmla="*/ 1 h 254"/>
                <a:gd name="T6" fmla="*/ 2 w 2582"/>
                <a:gd name="T7" fmla="*/ 1 h 254"/>
                <a:gd name="T8" fmla="*/ 2 w 2582"/>
                <a:gd name="T9" fmla="*/ 1 h 254"/>
                <a:gd name="T10" fmla="*/ 2 w 2582"/>
                <a:gd name="T11" fmla="*/ 1 h 254"/>
                <a:gd name="T12" fmla="*/ 2 w 2582"/>
                <a:gd name="T13" fmla="*/ 1 h 254"/>
                <a:gd name="T14" fmla="*/ 2 w 2582"/>
                <a:gd name="T15" fmla="*/ 1 h 254"/>
                <a:gd name="T16" fmla="*/ 2 w 2582"/>
                <a:gd name="T17" fmla="*/ 1 h 254"/>
                <a:gd name="T18" fmla="*/ 2 w 2582"/>
                <a:gd name="T19" fmla="*/ 1 h 254"/>
                <a:gd name="T20" fmla="*/ 2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2 w 4312"/>
                <a:gd name="T79" fmla="*/ 0 h 228"/>
                <a:gd name="T80" fmla="*/ 2 w 4312"/>
                <a:gd name="T81" fmla="*/ 0 h 228"/>
                <a:gd name="T82" fmla="*/ 2 w 4312"/>
                <a:gd name="T83" fmla="*/ 0 h 228"/>
                <a:gd name="T84" fmla="*/ 2 w 4312"/>
                <a:gd name="T85" fmla="*/ 0 h 228"/>
                <a:gd name="T86" fmla="*/ 2 w 4312"/>
                <a:gd name="T87" fmla="*/ 0 h 228"/>
                <a:gd name="T88" fmla="*/ 2 w 4312"/>
                <a:gd name="T89" fmla="*/ 0 h 228"/>
                <a:gd name="T90" fmla="*/ 2 w 4312"/>
                <a:gd name="T91" fmla="*/ 0 h 228"/>
                <a:gd name="T92" fmla="*/ 2 w 4312"/>
                <a:gd name="T93" fmla="*/ 0 h 228"/>
                <a:gd name="T94" fmla="*/ 2 w 4312"/>
                <a:gd name="T95" fmla="*/ 0 h 228"/>
                <a:gd name="T96" fmla="*/ 2 w 4312"/>
                <a:gd name="T97" fmla="*/ 0 h 228"/>
                <a:gd name="T98" fmla="*/ 2 w 4312"/>
                <a:gd name="T99" fmla="*/ 0 h 228"/>
                <a:gd name="T100" fmla="*/ 2 w 4312"/>
                <a:gd name="T101" fmla="*/ 0 h 228"/>
                <a:gd name="T102" fmla="*/ 2 w 4312"/>
                <a:gd name="T103" fmla="*/ 0 h 228"/>
                <a:gd name="T104" fmla="*/ 2 w 4312"/>
                <a:gd name="T105" fmla="*/ 0 h 228"/>
                <a:gd name="T106" fmla="*/ 2 w 4312"/>
                <a:gd name="T107" fmla="*/ 0 h 228"/>
                <a:gd name="T108" fmla="*/ 2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4478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746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Citace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134938" y="998730"/>
            <a:ext cx="8893175" cy="364540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BIEZL. </a:t>
            </a:r>
            <a:r>
              <a:rPr lang="cs-CZ" sz="1400" i="1" dirty="0"/>
              <a:t>Soubor: </a:t>
            </a:r>
            <a:r>
              <a:rPr lang="cs-CZ" sz="1400" i="1" dirty="0" err="1"/>
              <a:t>Dreitafelprojektion.svg</a:t>
            </a:r>
            <a:r>
              <a:rPr lang="cs-CZ" sz="1400" i="1" dirty="0"/>
              <a:t>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</a:t>
            </a:r>
            <a:r>
              <a:rPr lang="cs-CZ" sz="1400" dirty="0" smtClean="0"/>
              <a:t>10.9.2013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commons.wikimedia.org/wiki/File:Dreitafelprojektion.svg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2, 3, 10  </a:t>
            </a:r>
            <a:r>
              <a:rPr lang="cs-CZ" sz="1400" dirty="0" smtClean="0"/>
              <a:t>Archiv autora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/>
              <a:t>Obr. 4</a:t>
            </a:r>
            <a:r>
              <a:rPr lang="cs-CZ" sz="1400" b="1" dirty="0" smtClean="0"/>
              <a:t> </a:t>
            </a:r>
            <a:r>
              <a:rPr lang="cs-CZ" sz="1400" dirty="0"/>
              <a:t>ISEEABOAR; BIEZL. </a:t>
            </a:r>
            <a:r>
              <a:rPr lang="cs-CZ" sz="1400" i="1" dirty="0"/>
              <a:t>File:Object in box </a:t>
            </a:r>
            <a:r>
              <a:rPr lang="cs-CZ" sz="1400" i="1" dirty="0" err="1"/>
              <a:t>upload.svg</a:t>
            </a:r>
            <a:r>
              <a:rPr lang="cs-CZ" sz="1400" i="1" dirty="0"/>
              <a:t>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</a:t>
            </a:r>
            <a:r>
              <a:rPr lang="cs-CZ" sz="1400" dirty="0" smtClean="0"/>
              <a:t>10.9.2013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commons.wikimedia.org/wiki/File:Object_in_box_upload.svg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5  </a:t>
            </a:r>
            <a:r>
              <a:rPr lang="cs-CZ" sz="1400" dirty="0"/>
              <a:t>HOLZBAUER, Milan. </a:t>
            </a:r>
            <a:r>
              <a:rPr lang="cs-CZ" sz="1400" i="1" dirty="0" err="1"/>
              <a:t>Soubor:Kvadranty.JPG</a:t>
            </a:r>
            <a:r>
              <a:rPr lang="cs-CZ" sz="1400" i="1" dirty="0"/>
              <a:t>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10.9.2013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cs.wikipedia.org/wiki/Soubor:Kvadranty.JPG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6 </a:t>
            </a:r>
            <a:r>
              <a:rPr lang="cs-CZ" sz="1400" dirty="0"/>
              <a:t>ISEEABOAR; BIEZL. </a:t>
            </a:r>
            <a:r>
              <a:rPr lang="cs-CZ" sz="1400" i="1" dirty="0"/>
              <a:t>File:First </a:t>
            </a:r>
            <a:r>
              <a:rPr lang="cs-CZ" sz="1400" i="1" dirty="0" err="1"/>
              <a:t>angle</a:t>
            </a:r>
            <a:r>
              <a:rPr lang="cs-CZ" sz="1400" i="1" dirty="0"/>
              <a:t> </a:t>
            </a:r>
            <a:r>
              <a:rPr lang="cs-CZ" sz="1400" i="1" dirty="0" err="1"/>
              <a:t>unfolding.svg</a:t>
            </a:r>
            <a:r>
              <a:rPr lang="cs-CZ" sz="1400" i="1" dirty="0"/>
              <a:t>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</a:t>
            </a:r>
            <a:r>
              <a:rPr lang="cs-CZ" sz="1400" dirty="0" smtClean="0"/>
              <a:t>10.9.2013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commons.wikimedia.org/wiki/File:First_angle_unfolding.svg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7 </a:t>
            </a:r>
            <a:r>
              <a:rPr lang="cs-CZ" sz="1400" dirty="0"/>
              <a:t>ISEEABOAR; BIEZL. </a:t>
            </a:r>
            <a:r>
              <a:rPr lang="cs-CZ" sz="1400" i="1" dirty="0"/>
              <a:t>File:First </a:t>
            </a:r>
            <a:r>
              <a:rPr lang="cs-CZ" sz="1400" i="1" dirty="0" err="1"/>
              <a:t>angle</a:t>
            </a:r>
            <a:r>
              <a:rPr lang="cs-CZ" sz="1400" i="1" dirty="0"/>
              <a:t> </a:t>
            </a:r>
            <a:r>
              <a:rPr lang="cs-CZ" sz="1400" i="1" dirty="0" err="1"/>
              <a:t>unfolded.svg</a:t>
            </a:r>
            <a:r>
              <a:rPr lang="cs-CZ" sz="1400" i="1" dirty="0"/>
              <a:t>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</a:t>
            </a:r>
            <a:r>
              <a:rPr lang="cs-CZ" sz="1400" dirty="0" smtClean="0"/>
              <a:t>10.9.2013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commons.wikimedia.org/wiki/File:First_angle_unfolded.svg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8 </a:t>
            </a:r>
            <a:r>
              <a:rPr lang="cs-CZ" sz="1400" dirty="0"/>
              <a:t>ISEEABOAR; BIEZL; BAXELROD. </a:t>
            </a:r>
            <a:r>
              <a:rPr lang="cs-CZ" sz="1400" i="1" dirty="0"/>
              <a:t>File:Third </a:t>
            </a:r>
            <a:r>
              <a:rPr lang="cs-CZ" sz="1400" i="1" dirty="0" err="1"/>
              <a:t>angle</a:t>
            </a:r>
            <a:r>
              <a:rPr lang="cs-CZ" sz="1400" i="1" dirty="0"/>
              <a:t> </a:t>
            </a:r>
            <a:r>
              <a:rPr lang="cs-CZ" sz="1400" i="1" dirty="0" err="1"/>
              <a:t>unfolding.svg</a:t>
            </a:r>
            <a:r>
              <a:rPr lang="cs-CZ" sz="1400" i="1" dirty="0"/>
              <a:t>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[online]. [cit. </a:t>
            </a:r>
            <a:r>
              <a:rPr lang="cs-CZ" sz="1400" dirty="0" smtClean="0"/>
              <a:t>10.9.2013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commons.wikimedia.org/wiki/File:Third_angle_unfolding.svg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9 </a:t>
            </a:r>
            <a:r>
              <a:rPr lang="cs-CZ" sz="1400" dirty="0"/>
              <a:t>ISEEABOAR; BIEZL; BAXELROD. </a:t>
            </a:r>
            <a:r>
              <a:rPr lang="cs-CZ" sz="1400" i="1" dirty="0"/>
              <a:t>File:Third </a:t>
            </a:r>
            <a:r>
              <a:rPr lang="cs-CZ" sz="1400" i="1" dirty="0" err="1"/>
              <a:t>angle</a:t>
            </a:r>
            <a:r>
              <a:rPr lang="cs-CZ" sz="1400" i="1" dirty="0"/>
              <a:t> </a:t>
            </a:r>
            <a:r>
              <a:rPr lang="cs-CZ" sz="1400" i="1" dirty="0" err="1"/>
              <a:t>unfolded.svg</a:t>
            </a:r>
            <a:r>
              <a:rPr lang="cs-CZ" sz="1400" i="1" dirty="0"/>
              <a:t>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[online]. [cit. </a:t>
            </a:r>
            <a:r>
              <a:rPr lang="cs-CZ" sz="1400" dirty="0" smtClean="0"/>
              <a:t>10.9.2013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8"/>
              </a:rPr>
              <a:t>http://</a:t>
            </a:r>
            <a:r>
              <a:rPr lang="cs-CZ" sz="1400" dirty="0" smtClean="0">
                <a:hlinkClick r:id="rId8"/>
              </a:rPr>
              <a:t>commons.wikimedia.org/wiki/File:Third_angle_unfolded.svg</a:t>
            </a:r>
            <a:endParaRPr lang="cs-CZ" sz="1400" dirty="0" smtClean="0"/>
          </a:p>
        </p:txBody>
      </p:sp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417513" y="5588620"/>
            <a:ext cx="82359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dirty="0"/>
              <a:t>Wikipedia: the free encyclopedia [online]. San Francisco (CA): Wikimedia Foundation, 2001-201</a:t>
            </a:r>
            <a:r>
              <a:rPr lang="cs-CZ" altLang="cs-CZ" sz="1400" dirty="0"/>
              <a:t>3</a:t>
            </a:r>
            <a:r>
              <a:rPr lang="en-US" altLang="cs-CZ" sz="1400" dirty="0"/>
              <a:t> [cit. </a:t>
            </a:r>
            <a:r>
              <a:rPr lang="cs-CZ" altLang="cs-CZ" sz="1400" dirty="0"/>
              <a:t> </a:t>
            </a:r>
            <a:r>
              <a:rPr lang="cs-CZ" altLang="cs-CZ" sz="1400" dirty="0" smtClean="0"/>
              <a:t>10.9.2013</a:t>
            </a:r>
            <a:r>
              <a:rPr lang="en-US" altLang="cs-CZ" sz="1400" dirty="0" smtClean="0"/>
              <a:t>].</a:t>
            </a:r>
            <a:r>
              <a:rPr lang="en-US" altLang="cs-CZ" sz="1400" dirty="0"/>
              <a:t> </a:t>
            </a:r>
            <a:r>
              <a:rPr lang="en-US" altLang="cs-CZ" sz="1400" dirty="0" err="1"/>
              <a:t>Dostupné</a:t>
            </a:r>
            <a:r>
              <a:rPr lang="en-US" altLang="cs-CZ" sz="1400" dirty="0"/>
              <a:t> z: </a:t>
            </a:r>
            <a:r>
              <a:rPr lang="en-US" altLang="cs-CZ" sz="1400" dirty="0">
                <a:hlinkClick r:id="rId9"/>
              </a:rPr>
              <a:t>http://</a:t>
            </a:r>
            <a:r>
              <a:rPr lang="en-US" altLang="cs-CZ" sz="1400" dirty="0" smtClean="0">
                <a:hlinkClick r:id="rId9"/>
              </a:rPr>
              <a:t>en.wikipedia.org/wiki/Main_Page</a:t>
            </a:r>
            <a:endParaRPr lang="cs-CZ" altLang="cs-CZ" sz="1400" dirty="0" smtClean="0"/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sz="1400" dirty="0"/>
              <a:t>KLETEČKA, Jaroslav a Petr FOŘT. </a:t>
            </a:r>
            <a:r>
              <a:rPr lang="cs-CZ" sz="1400" i="1" dirty="0"/>
              <a:t>Technické kreslení</a:t>
            </a:r>
            <a:r>
              <a:rPr lang="cs-CZ" sz="1400" dirty="0"/>
              <a:t>. 2. </a:t>
            </a:r>
            <a:r>
              <a:rPr lang="cs-CZ" sz="1400" dirty="0" err="1"/>
              <a:t>opr</a:t>
            </a:r>
            <a:r>
              <a:rPr lang="cs-CZ" sz="1400" dirty="0"/>
              <a:t>. vyd. Brno: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2007, 252 s. ISBN 978-80-251-1887-0</a:t>
            </a:r>
            <a:r>
              <a:rPr lang="cs-CZ" sz="1400" dirty="0" smtClean="0"/>
              <a:t>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09575" y="4688573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419419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545" y="98630"/>
            <a:ext cx="8229600" cy="1143000"/>
          </a:xfrm>
        </p:spPr>
        <p:txBody>
          <a:bodyPr/>
          <a:lstStyle/>
          <a:p>
            <a:r>
              <a:rPr lang="cs-CZ" dirty="0" smtClean="0"/>
              <a:t>Pravoúhlé promítání</a:t>
            </a:r>
            <a:endParaRPr lang="cs-CZ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5915" y="3428523"/>
            <a:ext cx="3826120" cy="3197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2" action="ppaction://hlinksldjump"/>
              </a:rPr>
              <a:t>►</a:t>
            </a:r>
            <a:r>
              <a:rPr lang="cs-CZ" sz="1600" dirty="0"/>
              <a:t> Princip pravoúhlé promítání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3" action="ppaction://hlinksldjump"/>
              </a:rPr>
              <a:t>►</a:t>
            </a:r>
            <a:r>
              <a:rPr lang="cs-CZ" sz="1600" dirty="0"/>
              <a:t> Promítací kout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4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Definice pohledů na </a:t>
            </a:r>
            <a:r>
              <a:rPr lang="cs-CZ" sz="1600" dirty="0" smtClean="0"/>
              <a:t>objekt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Metody pravoúhlého promítání 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6" action="ppaction://hlinksldjump"/>
              </a:rPr>
              <a:t>►</a:t>
            </a:r>
            <a:r>
              <a:rPr lang="cs-CZ" sz="1600" dirty="0" smtClean="0"/>
              <a:t>  </a:t>
            </a:r>
            <a:r>
              <a:rPr lang="cs-CZ" sz="1600" dirty="0"/>
              <a:t>ISO – E promítání „evropské</a:t>
            </a:r>
            <a:r>
              <a:rPr lang="cs-CZ" sz="1600" dirty="0" smtClean="0"/>
              <a:t>“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7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ISO – A promítání „americké“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8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pl-PL" sz="1600" dirty="0"/>
              <a:t>Značka promítací </a:t>
            </a:r>
            <a:r>
              <a:rPr lang="pl-PL" sz="1600" dirty="0" smtClean="0"/>
              <a:t>metody</a:t>
            </a:r>
            <a:endParaRPr lang="cs-CZ" sz="1600" dirty="0"/>
          </a:p>
        </p:txBody>
      </p:sp>
      <p:pic>
        <p:nvPicPr>
          <p:cNvPr id="5122" name="Picture 2" descr="Soubor: Dreitafelprojektion.sv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930" y="1403775"/>
            <a:ext cx="4935125" cy="524357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ovéPole 4"/>
          <p:cNvSpPr txBox="1"/>
          <p:nvPr/>
        </p:nvSpPr>
        <p:spPr>
          <a:xfrm>
            <a:off x="8054770" y="6372354"/>
            <a:ext cx="8100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5846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545" y="-10904"/>
            <a:ext cx="8229600" cy="1143000"/>
          </a:xfrm>
        </p:spPr>
        <p:txBody>
          <a:bodyPr/>
          <a:lstStyle/>
          <a:p>
            <a:r>
              <a:rPr lang="cs-CZ" dirty="0" smtClean="0"/>
              <a:t>Princip pravoúhlé </a:t>
            </a:r>
            <a:r>
              <a:rPr lang="cs-CZ" dirty="0"/>
              <a:t>promítání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018" y="1313765"/>
            <a:ext cx="8595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Nejrozšířenější promítání používané ve strojírenském kreslení. Objekt je promítán na 3 až 6 navzájem kolmých průměten</a:t>
            </a:r>
            <a:r>
              <a:rPr lang="cs-CZ" dirty="0" smtClean="0"/>
              <a:t>. Patří do skupiny rovnoběžného promítání.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591517" y="6319440"/>
            <a:ext cx="2355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sdružené průměty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288536" y="2126154"/>
            <a:ext cx="234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výsledný obraz</a:t>
            </a:r>
            <a:endParaRPr lang="cs-CZ" dirty="0"/>
          </a:p>
        </p:txBody>
      </p:sp>
      <p:grpSp>
        <p:nvGrpSpPr>
          <p:cNvPr id="2079" name="Skupina 2078"/>
          <p:cNvGrpSpPr/>
          <p:nvPr/>
        </p:nvGrpSpPr>
        <p:grpSpPr>
          <a:xfrm>
            <a:off x="1331640" y="2022125"/>
            <a:ext cx="3573664" cy="4603607"/>
            <a:chOff x="1331640" y="2022125"/>
            <a:chExt cx="3573664" cy="4603607"/>
          </a:xfrm>
        </p:grpSpPr>
        <p:sp>
          <p:nvSpPr>
            <p:cNvPr id="22" name="Kosoúhelník 21"/>
            <p:cNvSpPr/>
            <p:nvPr/>
          </p:nvSpPr>
          <p:spPr>
            <a:xfrm rot="5400000">
              <a:off x="841323" y="4734943"/>
              <a:ext cx="2428107" cy="1085315"/>
            </a:xfrm>
            <a:prstGeom prst="parallelogram">
              <a:avLst>
                <a:gd name="adj" fmla="val 53982"/>
              </a:avLst>
            </a:prstGeom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Kosoúhelník 13"/>
            <p:cNvSpPr/>
            <p:nvPr/>
          </p:nvSpPr>
          <p:spPr>
            <a:xfrm rot="5400000">
              <a:off x="1734707" y="3073413"/>
              <a:ext cx="4221885" cy="2119309"/>
            </a:xfrm>
            <a:prstGeom prst="parallelogram">
              <a:avLst>
                <a:gd name="adj" fmla="val 53982"/>
              </a:avLst>
            </a:prstGeom>
            <a:solidFill>
              <a:srgbClr val="00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Kosoúhelník 11"/>
            <p:cNvSpPr/>
            <p:nvPr/>
          </p:nvSpPr>
          <p:spPr>
            <a:xfrm rot="5400000">
              <a:off x="2627568" y="3512183"/>
              <a:ext cx="2428107" cy="1085315"/>
            </a:xfrm>
            <a:prstGeom prst="parallelogram">
              <a:avLst>
                <a:gd name="adj" fmla="val 53982"/>
              </a:avLst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" name="Přímá spojnice se šipkou 5"/>
            <p:cNvCxnSpPr/>
            <p:nvPr/>
          </p:nvCxnSpPr>
          <p:spPr>
            <a:xfrm flipV="1">
              <a:off x="1332094" y="2840790"/>
              <a:ext cx="1966870" cy="1352069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flipV="1">
              <a:off x="2417409" y="5261275"/>
              <a:ext cx="1966303" cy="1352073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se šipkou 17"/>
            <p:cNvCxnSpPr/>
            <p:nvPr/>
          </p:nvCxnSpPr>
          <p:spPr>
            <a:xfrm flipV="1">
              <a:off x="2418598" y="3428228"/>
              <a:ext cx="1966571" cy="1352265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 flipV="1">
              <a:off x="1337582" y="4680771"/>
              <a:ext cx="1962582" cy="1352265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9" name="Skupina 2048"/>
            <p:cNvGrpSpPr/>
            <p:nvPr/>
          </p:nvGrpSpPr>
          <p:grpSpPr>
            <a:xfrm>
              <a:off x="1331640" y="4063548"/>
              <a:ext cx="1266847" cy="2562184"/>
              <a:chOff x="3608809" y="3972564"/>
              <a:chExt cx="756252" cy="1529511"/>
            </a:xfrm>
          </p:grpSpPr>
          <p:sp>
            <p:nvSpPr>
              <p:cNvPr id="77" name="Volný tvar 76"/>
              <p:cNvSpPr/>
              <p:nvPr/>
            </p:nvSpPr>
            <p:spPr>
              <a:xfrm>
                <a:off x="3608809" y="3976464"/>
                <a:ext cx="108096" cy="1173956"/>
              </a:xfrm>
              <a:custGeom>
                <a:avLst/>
                <a:gdLst>
                  <a:gd name="connsiteX0" fmla="*/ 0 w 102393"/>
                  <a:gd name="connsiteY0" fmla="*/ 83344 h 1173956"/>
                  <a:gd name="connsiteX1" fmla="*/ 0 w 102393"/>
                  <a:gd name="connsiteY1" fmla="*/ 1173956 h 1173956"/>
                  <a:gd name="connsiteX2" fmla="*/ 102393 w 102393"/>
                  <a:gd name="connsiteY2" fmla="*/ 1100137 h 1173956"/>
                  <a:gd name="connsiteX3" fmla="*/ 100012 w 102393"/>
                  <a:gd name="connsiteY3" fmla="*/ 0 h 1173956"/>
                  <a:gd name="connsiteX4" fmla="*/ 0 w 102393"/>
                  <a:gd name="connsiteY4" fmla="*/ 83344 h 1173956"/>
                  <a:gd name="connsiteX0" fmla="*/ 0 w 102393"/>
                  <a:gd name="connsiteY0" fmla="*/ 83344 h 1173956"/>
                  <a:gd name="connsiteX1" fmla="*/ 0 w 102393"/>
                  <a:gd name="connsiteY1" fmla="*/ 1173956 h 1173956"/>
                  <a:gd name="connsiteX2" fmla="*/ 102393 w 102393"/>
                  <a:gd name="connsiteY2" fmla="*/ 1100137 h 1173956"/>
                  <a:gd name="connsiteX3" fmla="*/ 100012 w 102393"/>
                  <a:gd name="connsiteY3" fmla="*/ 0 h 1173956"/>
                  <a:gd name="connsiteX4" fmla="*/ 0 w 102393"/>
                  <a:gd name="connsiteY4" fmla="*/ 83344 h 1173956"/>
                  <a:gd name="connsiteX0" fmla="*/ 0 w 102622"/>
                  <a:gd name="connsiteY0" fmla="*/ 83344 h 1173956"/>
                  <a:gd name="connsiteX1" fmla="*/ 0 w 102622"/>
                  <a:gd name="connsiteY1" fmla="*/ 1173956 h 1173956"/>
                  <a:gd name="connsiteX2" fmla="*/ 102393 w 102622"/>
                  <a:gd name="connsiteY2" fmla="*/ 1100137 h 1173956"/>
                  <a:gd name="connsiteX3" fmla="*/ 102393 w 102622"/>
                  <a:gd name="connsiteY3" fmla="*/ 0 h 1173956"/>
                  <a:gd name="connsiteX4" fmla="*/ 0 w 102622"/>
                  <a:gd name="connsiteY4" fmla="*/ 83344 h 1173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622" h="1173956">
                    <a:moveTo>
                      <a:pt x="0" y="83344"/>
                    </a:moveTo>
                    <a:lnTo>
                      <a:pt x="0" y="1173956"/>
                    </a:lnTo>
                    <a:lnTo>
                      <a:pt x="102393" y="1100137"/>
                    </a:lnTo>
                    <a:cubicBezTo>
                      <a:pt x="101599" y="733425"/>
                      <a:pt x="103187" y="366712"/>
                      <a:pt x="102393" y="0"/>
                    </a:cubicBezTo>
                    <a:lnTo>
                      <a:pt x="0" y="83344"/>
                    </a:lnTo>
                    <a:close/>
                  </a:path>
                </a:pathLst>
              </a:custGeom>
              <a:solidFill>
                <a:srgbClr val="FFFF00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" name="Kosoúhelník 3"/>
              <p:cNvSpPr/>
              <p:nvPr/>
            </p:nvSpPr>
            <p:spPr>
              <a:xfrm rot="5400000">
                <a:off x="3208286" y="4453396"/>
                <a:ext cx="1449473" cy="647885"/>
              </a:xfrm>
              <a:prstGeom prst="parallelogram">
                <a:avLst>
                  <a:gd name="adj" fmla="val 53982"/>
                </a:avLst>
              </a:prstGeom>
              <a:solidFill>
                <a:srgbClr val="00B0F0">
                  <a:alpha val="45000"/>
                </a:srgb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3" name="Volný tvar 62"/>
              <p:cNvSpPr/>
              <p:nvPr/>
            </p:nvSpPr>
            <p:spPr>
              <a:xfrm>
                <a:off x="3609081" y="3972564"/>
                <a:ext cx="755709" cy="427986"/>
              </a:xfrm>
              <a:custGeom>
                <a:avLst/>
                <a:gdLst>
                  <a:gd name="connsiteX0" fmla="*/ 0 w 750093"/>
                  <a:gd name="connsiteY0" fmla="*/ 73819 h 423863"/>
                  <a:gd name="connsiteX1" fmla="*/ 638175 w 750093"/>
                  <a:gd name="connsiteY1" fmla="*/ 423863 h 423863"/>
                  <a:gd name="connsiteX2" fmla="*/ 750093 w 750093"/>
                  <a:gd name="connsiteY2" fmla="*/ 345282 h 423863"/>
                  <a:gd name="connsiteX3" fmla="*/ 100012 w 750093"/>
                  <a:gd name="connsiteY3" fmla="*/ 0 h 423863"/>
                  <a:gd name="connsiteX4" fmla="*/ 0 w 750093"/>
                  <a:gd name="connsiteY4" fmla="*/ 73819 h 423863"/>
                  <a:gd name="connsiteX0" fmla="*/ 0 w 752474"/>
                  <a:gd name="connsiteY0" fmla="*/ 69056 h 423863"/>
                  <a:gd name="connsiteX1" fmla="*/ 640556 w 752474"/>
                  <a:gd name="connsiteY1" fmla="*/ 423863 h 423863"/>
                  <a:gd name="connsiteX2" fmla="*/ 752474 w 752474"/>
                  <a:gd name="connsiteY2" fmla="*/ 345282 h 423863"/>
                  <a:gd name="connsiteX3" fmla="*/ 102393 w 752474"/>
                  <a:gd name="connsiteY3" fmla="*/ 0 h 423863"/>
                  <a:gd name="connsiteX4" fmla="*/ 0 w 752474"/>
                  <a:gd name="connsiteY4" fmla="*/ 69056 h 423863"/>
                  <a:gd name="connsiteX0" fmla="*/ 0 w 752474"/>
                  <a:gd name="connsiteY0" fmla="*/ 69056 h 423863"/>
                  <a:gd name="connsiteX1" fmla="*/ 640556 w 752474"/>
                  <a:gd name="connsiteY1" fmla="*/ 423863 h 423863"/>
                  <a:gd name="connsiteX2" fmla="*/ 752474 w 752474"/>
                  <a:gd name="connsiteY2" fmla="*/ 347664 h 423863"/>
                  <a:gd name="connsiteX3" fmla="*/ 102393 w 752474"/>
                  <a:gd name="connsiteY3" fmla="*/ 0 h 423863"/>
                  <a:gd name="connsiteX4" fmla="*/ 0 w 752474"/>
                  <a:gd name="connsiteY4" fmla="*/ 69056 h 423863"/>
                  <a:gd name="connsiteX0" fmla="*/ 0 w 752474"/>
                  <a:gd name="connsiteY0" fmla="*/ 69056 h 426244"/>
                  <a:gd name="connsiteX1" fmla="*/ 650081 w 752474"/>
                  <a:gd name="connsiteY1" fmla="*/ 426244 h 426244"/>
                  <a:gd name="connsiteX2" fmla="*/ 752474 w 752474"/>
                  <a:gd name="connsiteY2" fmla="*/ 347664 h 426244"/>
                  <a:gd name="connsiteX3" fmla="*/ 102393 w 752474"/>
                  <a:gd name="connsiteY3" fmla="*/ 0 h 426244"/>
                  <a:gd name="connsiteX4" fmla="*/ 0 w 752474"/>
                  <a:gd name="connsiteY4" fmla="*/ 69056 h 426244"/>
                  <a:gd name="connsiteX0" fmla="*/ 0 w 752474"/>
                  <a:gd name="connsiteY0" fmla="*/ 69056 h 426244"/>
                  <a:gd name="connsiteX1" fmla="*/ 650081 w 752474"/>
                  <a:gd name="connsiteY1" fmla="*/ 426244 h 426244"/>
                  <a:gd name="connsiteX2" fmla="*/ 752474 w 752474"/>
                  <a:gd name="connsiteY2" fmla="*/ 350045 h 426244"/>
                  <a:gd name="connsiteX3" fmla="*/ 102393 w 752474"/>
                  <a:gd name="connsiteY3" fmla="*/ 0 h 426244"/>
                  <a:gd name="connsiteX4" fmla="*/ 0 w 752474"/>
                  <a:gd name="connsiteY4" fmla="*/ 69056 h 426244"/>
                  <a:gd name="connsiteX0" fmla="*/ 0 w 752474"/>
                  <a:gd name="connsiteY0" fmla="*/ 76200 h 426244"/>
                  <a:gd name="connsiteX1" fmla="*/ 650081 w 752474"/>
                  <a:gd name="connsiteY1" fmla="*/ 426244 h 426244"/>
                  <a:gd name="connsiteX2" fmla="*/ 752474 w 752474"/>
                  <a:gd name="connsiteY2" fmla="*/ 350045 h 426244"/>
                  <a:gd name="connsiteX3" fmla="*/ 102393 w 752474"/>
                  <a:gd name="connsiteY3" fmla="*/ 0 h 426244"/>
                  <a:gd name="connsiteX4" fmla="*/ 0 w 752474"/>
                  <a:gd name="connsiteY4" fmla="*/ 76200 h 426244"/>
                  <a:gd name="connsiteX0" fmla="*/ 0 w 752474"/>
                  <a:gd name="connsiteY0" fmla="*/ 73818 h 423862"/>
                  <a:gd name="connsiteX1" fmla="*/ 650081 w 752474"/>
                  <a:gd name="connsiteY1" fmla="*/ 423862 h 423862"/>
                  <a:gd name="connsiteX2" fmla="*/ 752474 w 752474"/>
                  <a:gd name="connsiteY2" fmla="*/ 347663 h 423862"/>
                  <a:gd name="connsiteX3" fmla="*/ 104775 w 752474"/>
                  <a:gd name="connsiteY3" fmla="*/ 0 h 423862"/>
                  <a:gd name="connsiteX4" fmla="*/ 0 w 752474"/>
                  <a:gd name="connsiteY4" fmla="*/ 73818 h 423862"/>
                  <a:gd name="connsiteX0" fmla="*/ 0 w 752474"/>
                  <a:gd name="connsiteY0" fmla="*/ 73818 h 423862"/>
                  <a:gd name="connsiteX1" fmla="*/ 647700 w 752474"/>
                  <a:gd name="connsiteY1" fmla="*/ 423862 h 423862"/>
                  <a:gd name="connsiteX2" fmla="*/ 752474 w 752474"/>
                  <a:gd name="connsiteY2" fmla="*/ 347663 h 423862"/>
                  <a:gd name="connsiteX3" fmla="*/ 104775 w 752474"/>
                  <a:gd name="connsiteY3" fmla="*/ 0 h 423862"/>
                  <a:gd name="connsiteX4" fmla="*/ 0 w 752474"/>
                  <a:gd name="connsiteY4" fmla="*/ 73818 h 423862"/>
                  <a:gd name="connsiteX0" fmla="*/ 0 w 745330"/>
                  <a:gd name="connsiteY0" fmla="*/ 66674 h 423862"/>
                  <a:gd name="connsiteX1" fmla="*/ 640556 w 745330"/>
                  <a:gd name="connsiteY1" fmla="*/ 423862 h 423862"/>
                  <a:gd name="connsiteX2" fmla="*/ 745330 w 745330"/>
                  <a:gd name="connsiteY2" fmla="*/ 347663 h 423862"/>
                  <a:gd name="connsiteX3" fmla="*/ 97631 w 745330"/>
                  <a:gd name="connsiteY3" fmla="*/ 0 h 423862"/>
                  <a:gd name="connsiteX4" fmla="*/ 0 w 745330"/>
                  <a:gd name="connsiteY4" fmla="*/ 66674 h 423862"/>
                  <a:gd name="connsiteX0" fmla="*/ 0 w 754855"/>
                  <a:gd name="connsiteY0" fmla="*/ 73817 h 423862"/>
                  <a:gd name="connsiteX1" fmla="*/ 650081 w 754855"/>
                  <a:gd name="connsiteY1" fmla="*/ 423862 h 423862"/>
                  <a:gd name="connsiteX2" fmla="*/ 754855 w 754855"/>
                  <a:gd name="connsiteY2" fmla="*/ 347663 h 423862"/>
                  <a:gd name="connsiteX3" fmla="*/ 107156 w 754855"/>
                  <a:gd name="connsiteY3" fmla="*/ 0 h 423862"/>
                  <a:gd name="connsiteX4" fmla="*/ 0 w 754855"/>
                  <a:gd name="connsiteY4" fmla="*/ 73817 h 423862"/>
                  <a:gd name="connsiteX0" fmla="*/ 0 w 754855"/>
                  <a:gd name="connsiteY0" fmla="*/ 76198 h 426243"/>
                  <a:gd name="connsiteX1" fmla="*/ 650081 w 754855"/>
                  <a:gd name="connsiteY1" fmla="*/ 426243 h 426243"/>
                  <a:gd name="connsiteX2" fmla="*/ 754855 w 754855"/>
                  <a:gd name="connsiteY2" fmla="*/ 350044 h 426243"/>
                  <a:gd name="connsiteX3" fmla="*/ 107156 w 754855"/>
                  <a:gd name="connsiteY3" fmla="*/ 0 h 426243"/>
                  <a:gd name="connsiteX4" fmla="*/ 0 w 754855"/>
                  <a:gd name="connsiteY4" fmla="*/ 76198 h 426243"/>
                  <a:gd name="connsiteX0" fmla="*/ 0 w 754855"/>
                  <a:gd name="connsiteY0" fmla="*/ 76198 h 426243"/>
                  <a:gd name="connsiteX1" fmla="*/ 650081 w 754855"/>
                  <a:gd name="connsiteY1" fmla="*/ 426243 h 426243"/>
                  <a:gd name="connsiteX2" fmla="*/ 754855 w 754855"/>
                  <a:gd name="connsiteY2" fmla="*/ 350044 h 426243"/>
                  <a:gd name="connsiteX3" fmla="*/ 107156 w 754855"/>
                  <a:gd name="connsiteY3" fmla="*/ 0 h 426243"/>
                  <a:gd name="connsiteX4" fmla="*/ 0 w 754855"/>
                  <a:gd name="connsiteY4" fmla="*/ 76198 h 426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4855" h="426243">
                    <a:moveTo>
                      <a:pt x="0" y="76198"/>
                    </a:moveTo>
                    <a:lnTo>
                      <a:pt x="650081" y="426243"/>
                    </a:lnTo>
                    <a:lnTo>
                      <a:pt x="754855" y="350044"/>
                    </a:lnTo>
                    <a:lnTo>
                      <a:pt x="107156" y="0"/>
                    </a:lnTo>
                    <a:lnTo>
                      <a:pt x="0" y="76198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48" name="Volný tvar 2047"/>
              <p:cNvSpPr/>
              <p:nvPr/>
            </p:nvSpPr>
            <p:spPr>
              <a:xfrm>
                <a:off x="4256965" y="4321969"/>
                <a:ext cx="108096" cy="1173956"/>
              </a:xfrm>
              <a:custGeom>
                <a:avLst/>
                <a:gdLst>
                  <a:gd name="connsiteX0" fmla="*/ 0 w 102393"/>
                  <a:gd name="connsiteY0" fmla="*/ 83344 h 1173956"/>
                  <a:gd name="connsiteX1" fmla="*/ 0 w 102393"/>
                  <a:gd name="connsiteY1" fmla="*/ 1173956 h 1173956"/>
                  <a:gd name="connsiteX2" fmla="*/ 102393 w 102393"/>
                  <a:gd name="connsiteY2" fmla="*/ 1100137 h 1173956"/>
                  <a:gd name="connsiteX3" fmla="*/ 100012 w 102393"/>
                  <a:gd name="connsiteY3" fmla="*/ 0 h 1173956"/>
                  <a:gd name="connsiteX4" fmla="*/ 0 w 102393"/>
                  <a:gd name="connsiteY4" fmla="*/ 83344 h 1173956"/>
                  <a:gd name="connsiteX0" fmla="*/ 0 w 102393"/>
                  <a:gd name="connsiteY0" fmla="*/ 83344 h 1173956"/>
                  <a:gd name="connsiteX1" fmla="*/ 0 w 102393"/>
                  <a:gd name="connsiteY1" fmla="*/ 1173956 h 1173956"/>
                  <a:gd name="connsiteX2" fmla="*/ 102393 w 102393"/>
                  <a:gd name="connsiteY2" fmla="*/ 1100137 h 1173956"/>
                  <a:gd name="connsiteX3" fmla="*/ 100012 w 102393"/>
                  <a:gd name="connsiteY3" fmla="*/ 0 h 1173956"/>
                  <a:gd name="connsiteX4" fmla="*/ 0 w 102393"/>
                  <a:gd name="connsiteY4" fmla="*/ 83344 h 1173956"/>
                  <a:gd name="connsiteX0" fmla="*/ 0 w 102622"/>
                  <a:gd name="connsiteY0" fmla="*/ 83344 h 1173956"/>
                  <a:gd name="connsiteX1" fmla="*/ 0 w 102622"/>
                  <a:gd name="connsiteY1" fmla="*/ 1173956 h 1173956"/>
                  <a:gd name="connsiteX2" fmla="*/ 102393 w 102622"/>
                  <a:gd name="connsiteY2" fmla="*/ 1100137 h 1173956"/>
                  <a:gd name="connsiteX3" fmla="*/ 102393 w 102622"/>
                  <a:gd name="connsiteY3" fmla="*/ 0 h 1173956"/>
                  <a:gd name="connsiteX4" fmla="*/ 0 w 102622"/>
                  <a:gd name="connsiteY4" fmla="*/ 83344 h 1173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622" h="1173956">
                    <a:moveTo>
                      <a:pt x="0" y="83344"/>
                    </a:moveTo>
                    <a:lnTo>
                      <a:pt x="0" y="1173956"/>
                    </a:lnTo>
                    <a:lnTo>
                      <a:pt x="102393" y="1100137"/>
                    </a:lnTo>
                    <a:cubicBezTo>
                      <a:pt x="101599" y="733425"/>
                      <a:pt x="103187" y="366712"/>
                      <a:pt x="102393" y="0"/>
                    </a:cubicBezTo>
                    <a:lnTo>
                      <a:pt x="0" y="83344"/>
                    </a:lnTo>
                    <a:close/>
                  </a:path>
                </a:pathLst>
              </a:custGeom>
              <a:solidFill>
                <a:schemeClr val="accent1">
                  <a:alpha val="75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cxnSp>
        <p:nvCxnSpPr>
          <p:cNvPr id="13" name="Přímá spojnice 12"/>
          <p:cNvCxnSpPr/>
          <p:nvPr/>
        </p:nvCxnSpPr>
        <p:spPr>
          <a:xfrm flipV="1">
            <a:off x="3924116" y="3164617"/>
            <a:ext cx="1935215" cy="1012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>
            <a:off x="3821290" y="4967766"/>
            <a:ext cx="2076954" cy="1154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bdélník 78"/>
          <p:cNvSpPr/>
          <p:nvPr/>
        </p:nvSpPr>
        <p:spPr>
          <a:xfrm>
            <a:off x="7404676" y="3159436"/>
            <a:ext cx="323547" cy="182168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bdélník 79"/>
          <p:cNvSpPr/>
          <p:nvPr/>
        </p:nvSpPr>
        <p:spPr>
          <a:xfrm>
            <a:off x="5832140" y="5274205"/>
            <a:ext cx="1253054" cy="3235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61" name="Přímá spojnice 2060"/>
          <p:cNvCxnSpPr>
            <a:stCxn id="10" idx="1"/>
            <a:endCxn id="80" idx="1"/>
          </p:cNvCxnSpPr>
          <p:nvPr/>
        </p:nvCxnSpPr>
        <p:spPr>
          <a:xfrm>
            <a:off x="5832140" y="4070280"/>
            <a:ext cx="0" cy="1365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>
            <a:off x="7086752" y="3997921"/>
            <a:ext cx="0" cy="1365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4" name="Přímá spojnice 2063"/>
          <p:cNvCxnSpPr>
            <a:stCxn id="10" idx="0"/>
            <a:endCxn id="79" idx="0"/>
          </p:cNvCxnSpPr>
          <p:nvPr/>
        </p:nvCxnSpPr>
        <p:spPr>
          <a:xfrm>
            <a:off x="6458667" y="3159436"/>
            <a:ext cx="1107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6" name="Přímá spojnice 2065"/>
          <p:cNvCxnSpPr>
            <a:stCxn id="10" idx="2"/>
            <a:endCxn id="79" idx="2"/>
          </p:cNvCxnSpPr>
          <p:nvPr/>
        </p:nvCxnSpPr>
        <p:spPr>
          <a:xfrm>
            <a:off x="6458667" y="4981124"/>
            <a:ext cx="1107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7" name="Zaoblený obdélníkový popisek 2066"/>
          <p:cNvSpPr/>
          <p:nvPr/>
        </p:nvSpPr>
        <p:spPr>
          <a:xfrm>
            <a:off x="297054" y="3441474"/>
            <a:ext cx="1125125" cy="580504"/>
          </a:xfrm>
          <a:prstGeom prst="wedgeRoundRectCallout">
            <a:avLst>
              <a:gd name="adj1" fmla="val 64039"/>
              <a:gd name="adj2" fmla="val 852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Zobrazovaný předmět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90" name="Zaoblený obdélníkový popisek 89"/>
          <p:cNvSpPr/>
          <p:nvPr/>
        </p:nvSpPr>
        <p:spPr>
          <a:xfrm>
            <a:off x="3401870" y="6039290"/>
            <a:ext cx="1125125" cy="580504"/>
          </a:xfrm>
          <a:prstGeom prst="wedgeRoundRectCallout">
            <a:avLst>
              <a:gd name="adj1" fmla="val -33035"/>
              <a:gd name="adj2" fmla="val -898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Promítací přímky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91" name="Zaoblený obdélníkový popisek 90"/>
          <p:cNvSpPr/>
          <p:nvPr/>
        </p:nvSpPr>
        <p:spPr>
          <a:xfrm>
            <a:off x="1308500" y="2153284"/>
            <a:ext cx="1125125" cy="580504"/>
          </a:xfrm>
          <a:prstGeom prst="wedgeRoundRectCallout">
            <a:avLst>
              <a:gd name="adj1" fmla="val 86613"/>
              <a:gd name="adj2" fmla="val 567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Promítací rovina (průmětna)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2069" name="TextovéPole 2068"/>
          <p:cNvSpPr txBox="1"/>
          <p:nvPr/>
        </p:nvSpPr>
        <p:spPr>
          <a:xfrm>
            <a:off x="5844918" y="2840786"/>
            <a:ext cx="1240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nárys</a:t>
            </a:r>
            <a:endParaRPr lang="cs-CZ" sz="1400" dirty="0"/>
          </a:p>
        </p:txBody>
      </p:sp>
      <p:sp>
        <p:nvSpPr>
          <p:cNvPr id="94" name="TextovéPole 93"/>
          <p:cNvSpPr txBox="1"/>
          <p:nvPr/>
        </p:nvSpPr>
        <p:spPr>
          <a:xfrm>
            <a:off x="5844918" y="5783422"/>
            <a:ext cx="1240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půdorys</a:t>
            </a:r>
            <a:endParaRPr lang="cs-CZ" sz="1400" dirty="0"/>
          </a:p>
        </p:txBody>
      </p:sp>
      <p:sp>
        <p:nvSpPr>
          <p:cNvPr id="95" name="TextovéPole 94"/>
          <p:cNvSpPr txBox="1"/>
          <p:nvPr/>
        </p:nvSpPr>
        <p:spPr>
          <a:xfrm>
            <a:off x="7852579" y="3885082"/>
            <a:ext cx="872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bokorys</a:t>
            </a:r>
            <a:endParaRPr lang="cs-CZ" sz="1400" dirty="0"/>
          </a:p>
        </p:txBody>
      </p:sp>
      <p:sp>
        <p:nvSpPr>
          <p:cNvPr id="2070" name="Oblouk 2069"/>
          <p:cNvSpPr/>
          <p:nvPr/>
        </p:nvSpPr>
        <p:spPr>
          <a:xfrm>
            <a:off x="3573286" y="3134916"/>
            <a:ext cx="1134183" cy="1057943"/>
          </a:xfrm>
          <a:prstGeom prst="arc">
            <a:avLst>
              <a:gd name="adj1" fmla="val 3816678"/>
              <a:gd name="adj2" fmla="val 907816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71" name="TextovéPole 2070"/>
          <p:cNvSpPr txBox="1"/>
          <p:nvPr/>
        </p:nvSpPr>
        <p:spPr>
          <a:xfrm>
            <a:off x="3885011" y="3731726"/>
            <a:ext cx="608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90 °</a:t>
            </a:r>
            <a:endParaRPr lang="cs-CZ" sz="1600" dirty="0"/>
          </a:p>
        </p:txBody>
      </p:sp>
      <p:cxnSp>
        <p:nvCxnSpPr>
          <p:cNvPr id="2073" name="Přímá spojnice se šipkou 2072"/>
          <p:cNvCxnSpPr/>
          <p:nvPr/>
        </p:nvCxnSpPr>
        <p:spPr>
          <a:xfrm flipV="1">
            <a:off x="997146" y="5254862"/>
            <a:ext cx="849008" cy="5904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nice se šipkou 115"/>
          <p:cNvCxnSpPr/>
          <p:nvPr/>
        </p:nvCxnSpPr>
        <p:spPr>
          <a:xfrm>
            <a:off x="1965064" y="3818831"/>
            <a:ext cx="0" cy="571057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Přímá spojnice se šipkou 116"/>
          <p:cNvCxnSpPr/>
          <p:nvPr/>
        </p:nvCxnSpPr>
        <p:spPr>
          <a:xfrm>
            <a:off x="546445" y="4648858"/>
            <a:ext cx="630070" cy="358474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ovéPole 118"/>
          <p:cNvSpPr txBox="1"/>
          <p:nvPr/>
        </p:nvSpPr>
        <p:spPr>
          <a:xfrm>
            <a:off x="316389" y="5406912"/>
            <a:ext cx="1240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0070C0"/>
                </a:solidFill>
              </a:rPr>
              <a:t>nárys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120" name="TextovéPole 119"/>
          <p:cNvSpPr txBox="1"/>
          <p:nvPr/>
        </p:nvSpPr>
        <p:spPr>
          <a:xfrm>
            <a:off x="1801554" y="3886308"/>
            <a:ext cx="1240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7030A0"/>
                </a:solidFill>
              </a:rPr>
              <a:t>půdorys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21" name="TextovéPole 120"/>
          <p:cNvSpPr txBox="1"/>
          <p:nvPr/>
        </p:nvSpPr>
        <p:spPr>
          <a:xfrm>
            <a:off x="303856" y="4372994"/>
            <a:ext cx="872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FF00"/>
                </a:solidFill>
              </a:rPr>
              <a:t>bokorys</a:t>
            </a:r>
            <a:endParaRPr lang="cs-CZ" sz="1400" dirty="0">
              <a:solidFill>
                <a:srgbClr val="FFFF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832140" y="3159436"/>
            <a:ext cx="1253054" cy="1821688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3" name="Oblouk 122"/>
          <p:cNvSpPr/>
          <p:nvPr/>
        </p:nvSpPr>
        <p:spPr>
          <a:xfrm>
            <a:off x="2042662" y="4104075"/>
            <a:ext cx="1134183" cy="1057943"/>
          </a:xfrm>
          <a:prstGeom prst="arc">
            <a:avLst>
              <a:gd name="adj1" fmla="val 19617935"/>
              <a:gd name="adj2" fmla="val 542349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4" name="TextovéPole 123"/>
          <p:cNvSpPr txBox="1"/>
          <p:nvPr/>
        </p:nvSpPr>
        <p:spPr>
          <a:xfrm>
            <a:off x="2710756" y="4526882"/>
            <a:ext cx="608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90 °</a:t>
            </a:r>
            <a:endParaRPr lang="cs-CZ" sz="1600" dirty="0"/>
          </a:p>
        </p:txBody>
      </p:sp>
      <p:sp>
        <p:nvSpPr>
          <p:cNvPr id="126" name="TextovéPole 125"/>
          <p:cNvSpPr txBox="1"/>
          <p:nvPr/>
        </p:nvSpPr>
        <p:spPr>
          <a:xfrm>
            <a:off x="7947375" y="5779120"/>
            <a:ext cx="585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38263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7317305" y="4845292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3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86" name="Nadpis 19"/>
          <p:cNvSpPr>
            <a:spLocks noGrp="1"/>
          </p:cNvSpPr>
          <p:nvPr>
            <p:ph type="title"/>
          </p:nvPr>
        </p:nvSpPr>
        <p:spPr>
          <a:xfrm>
            <a:off x="517139" y="11950"/>
            <a:ext cx="8229600" cy="1143000"/>
          </a:xfrm>
        </p:spPr>
        <p:txBody>
          <a:bodyPr/>
          <a:lstStyle/>
          <a:p>
            <a:r>
              <a:rPr lang="cs-CZ" dirty="0" smtClean="0"/>
              <a:t>Promítací kout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1520" y="6129300"/>
            <a:ext cx="8505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Usnadňuje pochopení způsobu promítání.</a:t>
            </a:r>
            <a:endParaRPr lang="cs-CZ" dirty="0"/>
          </a:p>
        </p:txBody>
      </p:sp>
      <p:pic>
        <p:nvPicPr>
          <p:cNvPr id="4097" name="Picture 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735" y="1313765"/>
            <a:ext cx="4969392" cy="3777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031940" y="5319210"/>
            <a:ext cx="1575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hlinkClick r:id="rId3"/>
              </a:rPr>
              <a:t>video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9"/>
          <p:cNvSpPr>
            <a:spLocks noGrp="1"/>
          </p:cNvSpPr>
          <p:nvPr>
            <p:ph type="title"/>
          </p:nvPr>
        </p:nvSpPr>
        <p:spPr>
          <a:xfrm>
            <a:off x="431540" y="0"/>
            <a:ext cx="8229600" cy="1143000"/>
          </a:xfrm>
        </p:spPr>
        <p:txBody>
          <a:bodyPr/>
          <a:lstStyle/>
          <a:p>
            <a:r>
              <a:rPr lang="cs-CZ" dirty="0"/>
              <a:t>Definice pohledů na </a:t>
            </a:r>
            <a:r>
              <a:rPr lang="cs-CZ" dirty="0" smtClean="0"/>
              <a:t>objekt</a:t>
            </a:r>
          </a:p>
        </p:txBody>
      </p:sp>
      <p:sp>
        <p:nvSpPr>
          <p:cNvPr id="4" name="Obdélník 3"/>
          <p:cNvSpPr/>
          <p:nvPr/>
        </p:nvSpPr>
        <p:spPr>
          <a:xfrm>
            <a:off x="334003" y="1358770"/>
            <a:ext cx="85229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Objekt se může zobrazit až v šesti hlavních směrech uvedených v pořadí priority. </a:t>
            </a:r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hlavní pohled tzv. „pohled zepředu“ zvolíme takový obraz, který obsahuje o daném objektu nejvíce informací.</a:t>
            </a:r>
          </a:p>
        </p:txBody>
      </p:sp>
      <p:pic>
        <p:nvPicPr>
          <p:cNvPr id="4098" name="Picture 2" descr="Soubor: Objekt v kolonce upload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785" y="2753925"/>
            <a:ext cx="4203365" cy="364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 flipV="1">
            <a:off x="4738467" y="5544235"/>
            <a:ext cx="0" cy="9901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>
            <a:stCxn id="4098" idx="0"/>
          </p:cNvCxnSpPr>
          <p:nvPr/>
        </p:nvCxnSpPr>
        <p:spPr>
          <a:xfrm flipH="1">
            <a:off x="4738467" y="2753925"/>
            <a:ext cx="1" cy="9451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5264331" y="3564015"/>
            <a:ext cx="1377899" cy="550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5832140" y="4869160"/>
            <a:ext cx="144016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411760" y="3884412"/>
            <a:ext cx="1350150" cy="444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1916705" y="4854948"/>
            <a:ext cx="1620180" cy="7414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2861810" y="6377394"/>
            <a:ext cx="1845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Pohled zdola</a:t>
            </a:r>
            <a:endParaRPr lang="cs-CZ" sz="12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719627" y="4730660"/>
            <a:ext cx="1845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Pohled zprava</a:t>
            </a:r>
            <a:endParaRPr lang="cs-CZ" sz="12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413181" y="3226477"/>
            <a:ext cx="1845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Pohled zezadu</a:t>
            </a:r>
            <a:endParaRPr lang="cs-CZ" sz="12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861809" y="2766939"/>
            <a:ext cx="1845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Pohled shora</a:t>
            </a:r>
            <a:endParaRPr lang="cs-CZ" sz="12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007831" y="3560530"/>
            <a:ext cx="1845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Pohled zleva</a:t>
            </a:r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56565" y="4925199"/>
            <a:ext cx="1845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Pohled zepředu</a:t>
            </a:r>
            <a:br>
              <a:rPr lang="cs-CZ" sz="1200" dirty="0" smtClean="0"/>
            </a:br>
            <a:r>
              <a:rPr lang="cs-CZ" sz="1200" dirty="0" smtClean="0"/>
              <a:t>(hlavní pohled – nejvíce informací)</a:t>
            </a:r>
            <a:endParaRPr lang="cs-CZ" sz="12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317305" y="5916259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4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-108520" y="260350"/>
            <a:ext cx="9252520" cy="709613"/>
          </a:xfrm>
        </p:spPr>
        <p:txBody>
          <a:bodyPr/>
          <a:lstStyle/>
          <a:p>
            <a:r>
              <a:rPr lang="cs-CZ" sz="3600" dirty="0" smtClean="0"/>
              <a:t>Metody pravoúhlého promítání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06514" y="1403775"/>
            <a:ext cx="86859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Existují dvě metody pravoúhlého promítání, které se liší umístěním objektu vůči pozorovateli a </a:t>
            </a:r>
            <a:r>
              <a:rPr lang="cs-CZ" dirty="0" smtClean="0"/>
              <a:t>průmětnám.</a:t>
            </a:r>
          </a:p>
          <a:p>
            <a:r>
              <a:rPr lang="cs-CZ" dirty="0" smtClean="0"/>
              <a:t>Jejich název </a:t>
            </a:r>
            <a:r>
              <a:rPr lang="cs-CZ" dirty="0"/>
              <a:t>je odvozen z umístění v soustavě </a:t>
            </a:r>
            <a:r>
              <a:rPr lang="cs-CZ" dirty="0" smtClean="0"/>
              <a:t>navzájem </a:t>
            </a:r>
            <a:r>
              <a:rPr lang="cs-CZ" dirty="0"/>
              <a:t>kolmých rovin. Soustava rovin je rozdělena na čtyři kvadranty.</a:t>
            </a:r>
          </a:p>
          <a:p>
            <a:r>
              <a:rPr lang="cs-CZ" dirty="0"/>
              <a:t>Pro promítání se využívá prvního a třetího kvadrantu.</a:t>
            </a:r>
          </a:p>
        </p:txBody>
      </p:sp>
      <p:sp>
        <p:nvSpPr>
          <p:cNvPr id="5" name="Obdélník 4"/>
          <p:cNvSpPr/>
          <p:nvPr/>
        </p:nvSpPr>
        <p:spPr>
          <a:xfrm>
            <a:off x="261149" y="5281315"/>
            <a:ext cx="18452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Objekt leží mezi pozorovatelem a průmětnou.</a:t>
            </a:r>
          </a:p>
        </p:txBody>
      </p:sp>
      <p:sp>
        <p:nvSpPr>
          <p:cNvPr id="6" name="Obdélník 5"/>
          <p:cNvSpPr/>
          <p:nvPr/>
        </p:nvSpPr>
        <p:spPr>
          <a:xfrm>
            <a:off x="6911279" y="5281315"/>
            <a:ext cx="228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Objekt leží pro </a:t>
            </a:r>
            <a:r>
              <a:rPr lang="pl-PL" dirty="0" smtClean="0"/>
              <a:t>pozorovatele</a:t>
            </a:r>
          </a:p>
          <a:p>
            <a:pPr algn="ctr"/>
            <a:r>
              <a:rPr lang="pl-PL" dirty="0" smtClean="0"/>
              <a:t>za </a:t>
            </a:r>
            <a:r>
              <a:rPr lang="pl-PL" dirty="0"/>
              <a:t>průmětnami.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21550" y="3293985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Metoda promítání v 1. kvadrantu</a:t>
            </a:r>
          </a:p>
          <a:p>
            <a:endParaRPr lang="cs-CZ" dirty="0"/>
          </a:p>
          <a:p>
            <a:pPr algn="ctr"/>
            <a:r>
              <a:rPr lang="cs-CZ" dirty="0" smtClean="0"/>
              <a:t>ISO – E</a:t>
            </a:r>
          </a:p>
          <a:p>
            <a:pPr algn="ctr"/>
            <a:r>
              <a:rPr lang="cs-CZ" dirty="0" smtClean="0"/>
              <a:t>promítání „evropské“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87035" y="3293985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Metoda promítání v 3. kvadrantu</a:t>
            </a:r>
          </a:p>
          <a:p>
            <a:endParaRPr lang="cs-CZ" dirty="0"/>
          </a:p>
          <a:p>
            <a:pPr algn="ctr"/>
            <a:r>
              <a:rPr lang="cs-CZ" dirty="0"/>
              <a:t>ISO – </a:t>
            </a:r>
            <a:r>
              <a:rPr lang="cs-CZ" dirty="0" smtClean="0"/>
              <a:t>A</a:t>
            </a:r>
            <a:endParaRPr lang="cs-CZ" dirty="0"/>
          </a:p>
          <a:p>
            <a:pPr algn="ctr"/>
            <a:r>
              <a:rPr lang="cs-CZ" dirty="0"/>
              <a:t>promítání </a:t>
            </a:r>
            <a:r>
              <a:rPr lang="cs-CZ" dirty="0" smtClean="0"/>
              <a:t>„americké“</a:t>
            </a:r>
            <a:endParaRPr lang="cs-CZ" dirty="0"/>
          </a:p>
        </p:txBody>
      </p:sp>
      <p:pic>
        <p:nvPicPr>
          <p:cNvPr id="1026" name="Picture 2" descr="Soubor:Kvadran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070" y="4757142"/>
            <a:ext cx="48006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7103135" y="6354325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5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5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dirty="0" smtClean="0"/>
              <a:t>ISO </a:t>
            </a:r>
            <a:r>
              <a:rPr lang="cs-CZ" dirty="0"/>
              <a:t>– </a:t>
            </a:r>
            <a:r>
              <a:rPr lang="cs-CZ" dirty="0" smtClean="0"/>
              <a:t>E promítání </a:t>
            </a:r>
            <a:r>
              <a:rPr lang="cs-CZ" dirty="0"/>
              <a:t>„evropské</a:t>
            </a:r>
            <a:r>
              <a:rPr lang="cs-CZ" dirty="0" smtClean="0"/>
              <a:t>“</a:t>
            </a:r>
            <a:endParaRPr lang="cs-CZ" dirty="0"/>
          </a:p>
        </p:txBody>
      </p:sp>
      <p:pic>
        <p:nvPicPr>
          <p:cNvPr id="2050" name="Picture 2" descr="Soubor: První úhel unfolding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4454"/>
            <a:ext cx="3789895" cy="458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oubor: První úhel unfolded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930" y="2740961"/>
            <a:ext cx="4991409" cy="287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466045" y="6162321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6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037385" y="6162321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7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691680" y="1482789"/>
            <a:ext cx="6857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Objekt leží mezi pozorovatelem a průmětnou.</a:t>
            </a:r>
          </a:p>
        </p:txBody>
      </p:sp>
    </p:spTree>
    <p:extLst>
      <p:ext uri="{BB962C8B-B14F-4D97-AF65-F5344CB8AC3E}">
        <p14:creationId xmlns:p14="http://schemas.microsoft.com/office/powerpoint/2010/main" val="62662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dirty="0" smtClean="0"/>
              <a:t>ISO </a:t>
            </a:r>
            <a:r>
              <a:rPr lang="cs-CZ" dirty="0"/>
              <a:t>– A</a:t>
            </a:r>
            <a:r>
              <a:rPr lang="cs-CZ" dirty="0" smtClean="0"/>
              <a:t> promítání „americké“</a:t>
            </a:r>
            <a:endParaRPr lang="cs-CZ" dirty="0"/>
          </a:p>
        </p:txBody>
      </p:sp>
      <p:pic>
        <p:nvPicPr>
          <p:cNvPr id="3074" name="Picture 2" descr="Soubor: Třetí úhel unfolding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5" y="2258870"/>
            <a:ext cx="3915434" cy="400866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076" name="Picture 4" descr="Soubor: Třetí úhel unfolded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460" y="2725960"/>
            <a:ext cx="4887035" cy="281522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ovéPole 4"/>
          <p:cNvSpPr txBox="1"/>
          <p:nvPr/>
        </p:nvSpPr>
        <p:spPr>
          <a:xfrm>
            <a:off x="8012605" y="6237561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9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79440" y="6237561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8</a:t>
            </a:r>
          </a:p>
        </p:txBody>
      </p:sp>
      <p:sp>
        <p:nvSpPr>
          <p:cNvPr id="7" name="Obdélník 6"/>
          <p:cNvSpPr/>
          <p:nvPr/>
        </p:nvSpPr>
        <p:spPr>
          <a:xfrm>
            <a:off x="1691680" y="1568236"/>
            <a:ext cx="6129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Objekt leží pro </a:t>
            </a:r>
            <a:r>
              <a:rPr lang="pl-PL" dirty="0" smtClean="0"/>
              <a:t>pozorovatele za </a:t>
            </a:r>
            <a:r>
              <a:rPr lang="pl-PL" dirty="0"/>
              <a:t>průmětnami.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0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21386"/>
          </a:xfrm>
        </p:spPr>
        <p:txBody>
          <a:bodyPr/>
          <a:lstStyle/>
          <a:p>
            <a:pPr eaLnBrk="1" hangingPunct="1"/>
            <a:r>
              <a:rPr lang="pl-PL" sz="4000" dirty="0" smtClean="0"/>
              <a:t>Značka </a:t>
            </a:r>
            <a:r>
              <a:rPr lang="pl-PL" sz="4000" dirty="0"/>
              <a:t>promítací </a:t>
            </a:r>
            <a:r>
              <a:rPr lang="pl-PL" sz="4000" dirty="0" smtClean="0"/>
              <a:t>metody</a:t>
            </a:r>
            <a:endParaRPr lang="cs-CZ" sz="4000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1421650" y="4374105"/>
            <a:ext cx="675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Doporučené rozměry značky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714897"/>
              </p:ext>
            </p:extLst>
          </p:nvPr>
        </p:nvGraphicFramePr>
        <p:xfrm>
          <a:off x="1639726" y="5049180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3298484"/>
                <a:gridCol w="720080"/>
                <a:gridCol w="5534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Velký</a:t>
                      </a:r>
                      <a:r>
                        <a:rPr lang="cs-CZ" baseline="0" noProof="0" dirty="0" smtClean="0"/>
                        <a:t> průměr a délka kužele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Malý průměr kužele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Tloušťka čáry značky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7088820" y="3699030"/>
            <a:ext cx="6477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Obr. </a:t>
            </a:r>
            <a:r>
              <a:rPr lang="cs-CZ" sz="1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10</a:t>
            </a:r>
            <a:endParaRPr lang="cs-CZ" sz="10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784" y="1221386"/>
            <a:ext cx="4446733" cy="261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549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9926</TotalTime>
  <Words>344</Words>
  <Application>Microsoft Office PowerPoint</Application>
  <PresentationFormat>Předvádění na obrazovce (4:3)</PresentationFormat>
  <Paragraphs>106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Prezentace aplikace PowerPoint</vt:lpstr>
      <vt:lpstr>Pravoúhlé promítání</vt:lpstr>
      <vt:lpstr>Princip pravoúhlé promítání</vt:lpstr>
      <vt:lpstr>Promítací kout</vt:lpstr>
      <vt:lpstr>Definice pohledů na objekt</vt:lpstr>
      <vt:lpstr>Metody pravoúhlého promítání </vt:lpstr>
      <vt:lpstr>ISO – E promítání „evropské“</vt:lpstr>
      <vt:lpstr>ISO – A promítání „americké“</vt:lpstr>
      <vt:lpstr>Značka promítací metody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384</cp:revision>
  <dcterms:created xsi:type="dcterms:W3CDTF">2013-03-27T07:54:35Z</dcterms:created>
  <dcterms:modified xsi:type="dcterms:W3CDTF">2013-11-23T20:51:59Z</dcterms:modified>
</cp:coreProperties>
</file>