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56" r:id="rId3"/>
    <p:sldId id="257" r:id="rId4"/>
    <p:sldId id="262" r:id="rId5"/>
    <p:sldId id="277" r:id="rId6"/>
    <p:sldId id="273" r:id="rId7"/>
    <p:sldId id="258" r:id="rId8"/>
    <p:sldId id="275" r:id="rId9"/>
    <p:sldId id="259" r:id="rId10"/>
    <p:sldId id="279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6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B881BC-B91C-4985-89F9-8C689ECBCAA5}" type="datetimeFigureOut">
              <a:rPr lang="cs-CZ"/>
              <a:pPr>
                <a:defRPr/>
              </a:pPr>
              <a:t>15.11.2013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1274F1-A7D2-420B-BDB6-E0785F1AB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460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875 517 </a:t>
            </a:r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DBC926-B3E0-481F-A55F-611E05B95A37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4A049-1EE2-49CD-BD64-916BC2AC0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F08E-E74D-4476-AB52-6FD393A600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6528-8CAD-4B0C-9ED1-070544C894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FB076-B8F2-4F75-BE57-915E08BB4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FAF8-7915-42A0-A499-8BE821C446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99E9-7393-40EC-9690-9A630BE1B3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2843-0C62-4882-B7CF-5D24CB1AB0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D16DF-8CEF-41A6-A121-EBB03490E8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F995-F5D4-4F92-9B40-65148A19DD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42C02-B2EB-4913-B649-D765CDE42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AC436-5F33-422F-82D7-F2DC558808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0D4070-45DB-4B4C-A612-836FDE18BF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ynamo.wechsel.wiki.v.1.00.gif" TargetMode="External"/><Relationship Id="rId7" Type="http://schemas.openxmlformats.org/officeDocument/2006/relationships/hyperlink" Target="http://en.wikipedia.org/wiki/Main_Page" TargetMode="External"/><Relationship Id="rId2" Type="http://schemas.openxmlformats.org/officeDocument/2006/relationships/hyperlink" Target="http://pixabay.com/cs/zdroj-ups-po%C4%8D%C3%ADta%C4%8De-invertor-server-15983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tron.cz/?572&#174;ulovatelny_napajeci_zdroj_0-30v/1a" TargetMode="External"/><Relationship Id="rId5" Type="http://schemas.openxmlformats.org/officeDocument/2006/relationships/hyperlink" Target="http://pixabay.com/cs/digit%C3%A1ln%C3%AD-baterie-elektronika-hry-41308/" TargetMode="External"/><Relationship Id="rId4" Type="http://schemas.openxmlformats.org/officeDocument/2006/relationships/hyperlink" Target="http://commons.wikimedia.org/wiki/File:Dynamo.pul.gleich.wiki.v.1.00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30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10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tron.cz/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ndatron.cz/?572&amp;regulovatelny_napajeci_zdroj_0-30v/1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5. 10. 2013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Číslo DUM: </a:t>
            </a: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VY_32_INOVACE_11_ZT_E</a:t>
            </a: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Ročník: II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Základy techniky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Odborné vzdělávání - Technická příprava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Základy techniky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Elektrotechnika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Téma</a:t>
            </a:r>
            <a:r>
              <a:rPr lang="cs-CZ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Zdroje elektrické energie </a:t>
            </a:r>
            <a:endParaRPr lang="cs-CZ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Ideální a reálný napěťový zdrojní a chování zdroje reálného.</a:t>
            </a:r>
          </a:p>
          <a:p>
            <a:pPr eaLnBrk="1" hangingPunct="1">
              <a:lnSpc>
                <a:spcPct val="90000"/>
              </a:lnSpc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Animace funkce generátoru.</a:t>
            </a:r>
          </a:p>
          <a:p>
            <a:pPr eaLnBrk="1" hangingPunct="1">
              <a:lnSpc>
                <a:spcPct val="90000"/>
              </a:lnSpc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Suchý č</a:t>
            </a: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lánek, akumulátor, regulovatelný síťový zdroj s odkazem na postup k jeho zhotovení.</a:t>
            </a: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967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Citace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06515" y="1088740"/>
            <a:ext cx="8730970" cy="2250250"/>
          </a:xfrm>
        </p:spPr>
        <p:txBody>
          <a:bodyPr/>
          <a:lstStyle/>
          <a:p>
            <a:pPr marL="0" indent="0">
              <a:buNone/>
            </a:pPr>
            <a:r>
              <a:rPr lang="cs-CZ" sz="1200" b="1" dirty="0" smtClean="0"/>
              <a:t>Obr. 1</a:t>
            </a:r>
            <a:r>
              <a:rPr lang="cs-CZ" sz="1200" dirty="0" smtClean="0"/>
              <a:t> </a:t>
            </a:r>
            <a:r>
              <a:rPr lang="cs-CZ" sz="1200" dirty="0"/>
              <a:t>OPENCLIPS. </a:t>
            </a:r>
            <a:r>
              <a:rPr lang="cs-CZ" sz="1200" i="1" dirty="0"/>
              <a:t>Zdroj </a:t>
            </a:r>
            <a:r>
              <a:rPr lang="cs-CZ" sz="1200" i="1" dirty="0" err="1"/>
              <a:t>Ups</a:t>
            </a:r>
            <a:r>
              <a:rPr lang="cs-CZ" sz="1200" i="1" dirty="0"/>
              <a:t>, Počítače, Invertor - Volně dostupný obrázek - 159834</a:t>
            </a:r>
            <a:r>
              <a:rPr lang="cs-CZ" sz="1200" dirty="0"/>
              <a:t> [online]. [cit. </a:t>
            </a:r>
            <a:r>
              <a:rPr lang="cs-CZ" sz="1200" dirty="0" smtClean="0"/>
              <a:t>5</a:t>
            </a:r>
            <a:r>
              <a:rPr lang="cs-CZ" sz="1200" dirty="0" smtClean="0"/>
              <a:t>.10.2013</a:t>
            </a:r>
            <a:r>
              <a:rPr lang="cs-CZ" sz="1200" dirty="0"/>
              <a:t>]. Dostupný na WWW: </a:t>
            </a:r>
            <a:r>
              <a:rPr lang="cs-CZ" sz="1200" dirty="0">
                <a:hlinkClick r:id="rId2"/>
              </a:rPr>
              <a:t>http://pixabay.com/cs/zdroj-ups-po%C4%8D%C3%ADta%C4%8De-invertor-server-159834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smtClean="0"/>
              <a:t> </a:t>
            </a:r>
            <a:endParaRPr lang="cs-CZ" sz="1200" dirty="0"/>
          </a:p>
          <a:p>
            <a:pPr marL="0" indent="0" eaLnBrk="1" hangingPunct="1">
              <a:buNone/>
            </a:pPr>
            <a:r>
              <a:rPr lang="cs-CZ" sz="1200" b="1" dirty="0" smtClean="0"/>
              <a:t>Obr. 2, 6 </a:t>
            </a:r>
            <a:r>
              <a:rPr lang="cs-CZ" sz="1200" dirty="0"/>
              <a:t>Archiv autora</a:t>
            </a:r>
          </a:p>
          <a:p>
            <a:pPr marL="0" indent="0" eaLnBrk="1" hangingPunct="1">
              <a:buNone/>
            </a:pPr>
            <a:r>
              <a:rPr lang="cs-CZ" sz="1200" b="1" dirty="0" smtClean="0"/>
              <a:t>Obr. 3 </a:t>
            </a:r>
            <a:r>
              <a:rPr lang="cs-CZ" sz="1200" dirty="0"/>
              <a:t>KRONENBERGER, Arthur. </a:t>
            </a:r>
            <a:r>
              <a:rPr lang="cs-CZ" sz="1200" i="1" dirty="0"/>
              <a:t>Soubor: Dynamo.wechsel.wiki.v.1.00.gif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5.10.2013</a:t>
            </a:r>
            <a:r>
              <a:rPr lang="cs-CZ" sz="1200" dirty="0"/>
              <a:t>]. Dostupný na WWW: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commons.wikimedia.org/wiki/File:Dynamo.wechsel.wiki.v.1.00.gif</a:t>
            </a:r>
            <a:r>
              <a:rPr lang="cs-CZ" sz="1200" dirty="0" smtClean="0"/>
              <a:t> </a:t>
            </a:r>
            <a:endParaRPr lang="cs-CZ" sz="1200" b="1" dirty="0" smtClean="0"/>
          </a:p>
          <a:p>
            <a:pPr marL="0" indent="0" eaLnBrk="1" hangingPunct="1">
              <a:buNone/>
            </a:pPr>
            <a:r>
              <a:rPr lang="cs-CZ" sz="1200" b="1" dirty="0" smtClean="0"/>
              <a:t>Obr. 4 </a:t>
            </a:r>
            <a:r>
              <a:rPr lang="cs-CZ" sz="1200" dirty="0"/>
              <a:t>KRONENBERGER, Arthur. </a:t>
            </a:r>
            <a:r>
              <a:rPr lang="cs-CZ" sz="1200" i="1" dirty="0"/>
              <a:t>Soubor: Dynamo.pul.gleich.wiki.v.1.00.gif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5.10.2013</a:t>
            </a:r>
            <a:r>
              <a:rPr lang="cs-CZ" sz="1200" dirty="0"/>
              <a:t>]. </a:t>
            </a:r>
            <a:r>
              <a:rPr lang="cs-CZ" sz="1200" b="1" dirty="0"/>
              <a:t>Obr. 5</a:t>
            </a:r>
            <a:r>
              <a:rPr lang="cs-CZ" sz="1200" b="1" dirty="0" smtClean="0"/>
              <a:t> </a:t>
            </a:r>
            <a:r>
              <a:rPr lang="cs-CZ" sz="1200" dirty="0" smtClean="0"/>
              <a:t>Dostupný </a:t>
            </a:r>
            <a:r>
              <a:rPr lang="cs-CZ" sz="1200" dirty="0"/>
              <a:t>na WWW: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commons.wikimedia.org/wiki/File:Dynamo.pul.gleich.wiki.v.1.00.gif</a:t>
            </a:r>
            <a:endParaRPr lang="cs-CZ" sz="1200" dirty="0" smtClean="0"/>
          </a:p>
          <a:p>
            <a:pPr marL="0" indent="0" eaLnBrk="1" hangingPunct="1">
              <a:buNone/>
            </a:pPr>
            <a:r>
              <a:rPr lang="cs-CZ" sz="1200" dirty="0"/>
              <a:t>NEMO. </a:t>
            </a:r>
            <a:r>
              <a:rPr lang="cs-CZ" sz="1200" i="1" dirty="0"/>
              <a:t>Digitální, Baterie, Elektronika - Volně dostupný obrázek - 41308</a:t>
            </a:r>
            <a:r>
              <a:rPr lang="cs-CZ" sz="1200" dirty="0"/>
              <a:t> [online]. [cit. </a:t>
            </a:r>
            <a:r>
              <a:rPr lang="cs-CZ" sz="1200" dirty="0" smtClean="0"/>
              <a:t>5.10.2013</a:t>
            </a:r>
            <a:r>
              <a:rPr lang="cs-CZ" sz="1200" dirty="0"/>
              <a:t>]. Dostupný na WWW: </a:t>
            </a:r>
            <a:r>
              <a:rPr lang="cs-CZ" sz="1200" dirty="0">
                <a:hlinkClick r:id="rId5"/>
              </a:rPr>
              <a:t>http://pixabay.com/cs/digit%C3%A1ln%C3%AD-baterie-elektronika-hry-41308</a:t>
            </a:r>
            <a:r>
              <a:rPr lang="cs-CZ" sz="1200" dirty="0" smtClean="0">
                <a:hlinkClick r:id="rId5"/>
              </a:rPr>
              <a:t>/</a:t>
            </a:r>
            <a:endParaRPr lang="cs-CZ" sz="1200" dirty="0" smtClean="0"/>
          </a:p>
          <a:p>
            <a:pPr marL="228600" indent="-228600" eaLnBrk="1" hangingPunct="1">
              <a:buAutoNum type="arabicParenBoth"/>
            </a:pPr>
            <a:r>
              <a:rPr lang="cs-CZ" sz="1200" dirty="0" smtClean="0"/>
              <a:t>PANDATRON</a:t>
            </a:r>
            <a:r>
              <a:rPr lang="cs-CZ" sz="1200" dirty="0"/>
              <a:t>. </a:t>
            </a:r>
            <a:r>
              <a:rPr lang="cs-CZ" sz="1200" i="1" dirty="0"/>
              <a:t>Regulovatelný napájecí zdroj 0-30V/1A</a:t>
            </a:r>
            <a:r>
              <a:rPr lang="cs-CZ" sz="1200" dirty="0"/>
              <a:t> [online]. [cit. </a:t>
            </a:r>
            <a:r>
              <a:rPr lang="cs-CZ" sz="1200" dirty="0" smtClean="0"/>
              <a:t>5.10.2013</a:t>
            </a:r>
            <a:r>
              <a:rPr lang="cs-CZ" sz="1200" dirty="0"/>
              <a:t>]. Dostupný na WWW: </a:t>
            </a:r>
            <a:r>
              <a:rPr lang="cs-CZ" sz="1200" dirty="0">
                <a:hlinkClick r:id="rId6"/>
              </a:rPr>
              <a:t>http://pandatron.cz/?</a:t>
            </a:r>
            <a:r>
              <a:rPr lang="cs-CZ" sz="1200" dirty="0" smtClean="0">
                <a:hlinkClick r:id="rId6"/>
              </a:rPr>
              <a:t>572®ulovatelny_napajeci_zdroj_0-30v/1a/</a:t>
            </a:r>
            <a:r>
              <a:rPr lang="cs-CZ" sz="1200" dirty="0" smtClean="0"/>
              <a:t>  </a:t>
            </a:r>
          </a:p>
        </p:txBody>
      </p:sp>
      <p:sp>
        <p:nvSpPr>
          <p:cNvPr id="4" name="Obdélník 2"/>
          <p:cNvSpPr>
            <a:spLocks noChangeArrowheads="1"/>
          </p:cNvSpPr>
          <p:nvPr/>
        </p:nvSpPr>
        <p:spPr bwMode="auto">
          <a:xfrm>
            <a:off x="431800" y="4915132"/>
            <a:ext cx="8235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Wikipedia: the free encyclopedia [online]. San Francisco (CA): Wikimedia Foundation, 2001-201</a:t>
            </a:r>
            <a:r>
              <a:rPr lang="cs-CZ" sz="1400" dirty="0"/>
              <a:t>3</a:t>
            </a:r>
            <a:r>
              <a:rPr lang="en-US" sz="1400" dirty="0"/>
              <a:t> [cit. </a:t>
            </a:r>
            <a:r>
              <a:rPr lang="cs-CZ" sz="1400" dirty="0"/>
              <a:t> </a:t>
            </a:r>
            <a:r>
              <a:rPr lang="cs-CZ" sz="1400" dirty="0" smtClean="0"/>
              <a:t>5</a:t>
            </a:r>
            <a:r>
              <a:rPr lang="cs-CZ" sz="1400" dirty="0" smtClean="0"/>
              <a:t>.10.2013</a:t>
            </a:r>
            <a:r>
              <a:rPr lang="en-US" sz="1400" dirty="0"/>
              <a:t>].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7"/>
              </a:rPr>
              <a:t>http://en.wikipedia.org/wiki/Main_Page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3863" y="3834045"/>
            <a:ext cx="8229600" cy="855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 dirty="0" smtClean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8850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350"/>
            <a:ext cx="9144000" cy="1470025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Verdana" pitchFamily="34" charset="0"/>
              </a:rPr>
              <a:t>Zdroje elektrického napětí</a:t>
            </a:r>
            <a:endParaRPr lang="cs-CZ" dirty="0" smtClean="0">
              <a:latin typeface="Verdan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76545" y="2698044"/>
            <a:ext cx="4006140" cy="29258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hlinkClick r:id="rId2" action="ppaction://hlinksldjump"/>
              </a:rPr>
              <a:t>►</a:t>
            </a:r>
            <a:r>
              <a:rPr lang="cs-CZ" sz="1600" dirty="0"/>
              <a:t> </a:t>
            </a:r>
            <a:r>
              <a:rPr lang="cs-CZ" dirty="0"/>
              <a:t>Zdroj elektrické energie</a:t>
            </a:r>
            <a:endParaRPr lang="cs-CZ" sz="1600" dirty="0"/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hlinkClick r:id="rId3" action="ppaction://hlinksldjump"/>
              </a:rPr>
              <a:t>►</a:t>
            </a:r>
            <a:r>
              <a:rPr lang="cs-CZ" sz="1600" dirty="0"/>
              <a:t> Ideální a reálný napěťový zdroj 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hlinkClick r:id="rId4" action="ppaction://hlinksldjump"/>
              </a:rPr>
              <a:t>►</a:t>
            </a:r>
            <a:r>
              <a:rPr lang="cs-CZ" sz="1600" dirty="0"/>
              <a:t> Chování reálného napěťového zdroje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hlinkClick r:id="rId5" action="ppaction://hlinksldjump"/>
              </a:rPr>
              <a:t>►</a:t>
            </a:r>
            <a:r>
              <a:rPr lang="cs-CZ" sz="1600" dirty="0"/>
              <a:t> Generátor – </a:t>
            </a:r>
            <a:r>
              <a:rPr lang="cs-CZ" sz="1600" dirty="0" smtClean="0"/>
              <a:t>alternátor</a:t>
            </a:r>
            <a:endParaRPr lang="cs-CZ" sz="1600" dirty="0"/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hlinkClick r:id="rId6" action="ppaction://hlinksldjump"/>
              </a:rPr>
              <a:t>►</a:t>
            </a:r>
            <a:r>
              <a:rPr lang="cs-CZ" sz="1600" dirty="0"/>
              <a:t> Suchý článek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hlinkClick r:id="rId7" action="ppaction://hlinksldjump"/>
              </a:rPr>
              <a:t>►</a:t>
            </a:r>
            <a:r>
              <a:rPr lang="cs-CZ" sz="1600" dirty="0"/>
              <a:t> Akumulátor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hlinkClick r:id="rId8" action="ppaction://hlinksldjump"/>
              </a:rPr>
              <a:t>►</a:t>
            </a:r>
            <a:r>
              <a:rPr lang="cs-CZ" sz="1600" dirty="0"/>
              <a:t> </a:t>
            </a:r>
            <a:r>
              <a:rPr lang="cs-CZ" sz="1600" dirty="0" smtClean="0"/>
              <a:t>Regulovatelný síťový </a:t>
            </a:r>
            <a:r>
              <a:rPr lang="cs-CZ" sz="1600" dirty="0" smtClean="0"/>
              <a:t>zdroj</a:t>
            </a:r>
            <a:endParaRPr lang="cs-CZ" sz="1600" dirty="0"/>
          </a:p>
        </p:txBody>
      </p:sp>
      <p:pic>
        <p:nvPicPr>
          <p:cNvPr id="1026" name="Picture 2" descr="Zdroj Ups, Počítače, Invertor, Ser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1819838"/>
            <a:ext cx="3498785" cy="4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037384" y="6524088"/>
            <a:ext cx="765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Obr. 1</a:t>
            </a: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8448675" y="6489700"/>
            <a:ext cx="6461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4</a:t>
            </a:r>
          </a:p>
        </p:txBody>
      </p:sp>
      <p:sp>
        <p:nvSpPr>
          <p:cNvPr id="16386" name="Nadpis 19"/>
          <p:cNvSpPr>
            <a:spLocks noGrp="1"/>
          </p:cNvSpPr>
          <p:nvPr>
            <p:ph type="title"/>
          </p:nvPr>
        </p:nvSpPr>
        <p:spPr>
          <a:xfrm>
            <a:off x="506413" y="0"/>
            <a:ext cx="8229600" cy="1042988"/>
          </a:xfrm>
        </p:spPr>
        <p:txBody>
          <a:bodyPr/>
          <a:lstStyle/>
          <a:p>
            <a:r>
              <a:rPr lang="cs-CZ" smtClean="0"/>
              <a:t>Zdroj elektrické energie</a:t>
            </a:r>
          </a:p>
        </p:txBody>
      </p:sp>
      <p:sp>
        <p:nvSpPr>
          <p:cNvPr id="16387" name="Obdélník 4"/>
          <p:cNvSpPr>
            <a:spLocks noChangeArrowheads="1"/>
          </p:cNvSpPr>
          <p:nvPr/>
        </p:nvSpPr>
        <p:spPr bwMode="auto">
          <a:xfrm>
            <a:off x="250825" y="1216025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V teoretické elektrotechnice řadíme zdroj elektrické energie mezi aktivní prvky, které přeměňují jiný druh energie na energii na energii elektrickou.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51620" y="2680805"/>
            <a:ext cx="115608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napěťové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192180" y="2706987"/>
            <a:ext cx="11464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proudové</a:t>
            </a:r>
          </a:p>
        </p:txBody>
      </p:sp>
      <p:sp>
        <p:nvSpPr>
          <p:cNvPr id="8" name="Obdélník 7"/>
          <p:cNvSpPr/>
          <p:nvPr/>
        </p:nvSpPr>
        <p:spPr>
          <a:xfrm>
            <a:off x="3491880" y="2078850"/>
            <a:ext cx="160813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Dělíme je na: </a:t>
            </a:r>
          </a:p>
        </p:txBody>
      </p:sp>
      <p:sp>
        <p:nvSpPr>
          <p:cNvPr id="16397" name="Obdélník 8"/>
          <p:cNvSpPr>
            <a:spLocks noChangeArrowheads="1"/>
          </p:cNvSpPr>
          <p:nvPr/>
        </p:nvSpPr>
        <p:spPr bwMode="auto">
          <a:xfrm>
            <a:off x="250825" y="3249613"/>
            <a:ext cx="4354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/>
              <a:t>napájí obvod konstantním proudem</a:t>
            </a:r>
          </a:p>
          <a:p>
            <a:pPr marL="285750" indent="-285750">
              <a:buFont typeface="Arial" charset="0"/>
              <a:buChar char="•"/>
            </a:pPr>
            <a:r>
              <a:rPr lang="cs-CZ"/>
              <a:t>výstupní napětí se mění podle toho, jakou zátěž (spotřebič) k němu připojíme.</a:t>
            </a:r>
          </a:p>
          <a:p>
            <a:pPr marL="285750" indent="-285750">
              <a:buFont typeface="Arial" charset="0"/>
              <a:buChar char="•"/>
            </a:pPr>
            <a:r>
              <a:rPr lang="cs-CZ"/>
              <a:t>proudové zdroje nejsou v praxi příliš časté, příkladem je např. svářečka.</a:t>
            </a:r>
          </a:p>
        </p:txBody>
      </p:sp>
      <p:sp>
        <p:nvSpPr>
          <p:cNvPr id="16398" name="Obdélník 10"/>
          <p:cNvSpPr>
            <a:spLocks noChangeArrowheads="1"/>
          </p:cNvSpPr>
          <p:nvPr/>
        </p:nvSpPr>
        <p:spPr bwMode="auto">
          <a:xfrm>
            <a:off x="4841875" y="3294063"/>
            <a:ext cx="42529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/>
              <a:t>napájí obvod konstantním napětím</a:t>
            </a:r>
          </a:p>
          <a:p>
            <a:pPr marL="285750" indent="-285750">
              <a:buFont typeface="Arial" charset="0"/>
              <a:buChar char="•"/>
            </a:pPr>
            <a:r>
              <a:rPr lang="cs-CZ"/>
              <a:t>výstupní proud se mění podle toho, jakou zátěž (spotřebič) k němu připojíme</a:t>
            </a:r>
          </a:p>
          <a:p>
            <a:pPr marL="285750" indent="-285750">
              <a:buFont typeface="Arial" charset="0"/>
              <a:buChar char="•"/>
            </a:pPr>
            <a:r>
              <a:rPr lang="cs-CZ"/>
              <a:t>napěťové zdroje jsou v praxi častější. </a:t>
            </a:r>
          </a:p>
        </p:txBody>
      </p:sp>
      <p:sp>
        <p:nvSpPr>
          <p:cNvPr id="16399" name="Obdélník 11"/>
          <p:cNvSpPr>
            <a:spLocks noChangeArrowheads="1"/>
          </p:cNvSpPr>
          <p:nvPr/>
        </p:nvSpPr>
        <p:spPr bwMode="auto">
          <a:xfrm>
            <a:off x="273050" y="5335588"/>
            <a:ext cx="8664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Ideální napěťový zdroj </a:t>
            </a:r>
          </a:p>
          <a:p>
            <a:r>
              <a:rPr lang="cs-CZ"/>
              <a:t>U ideálního napěťového zdroje je výstupní napětí konstantní, bez ohledu na velikost odebíraného proudu. </a:t>
            </a:r>
          </a:p>
          <a:p>
            <a:r>
              <a:rPr lang="cs-CZ"/>
              <a:t>Vnitřní napětí Ui (pomyslné napětí, které má zdroj uvnitř) je za všech okolností rovno napětí na svorkách zdroje U.</a:t>
            </a:r>
          </a:p>
        </p:txBody>
      </p:sp>
      <p:cxnSp>
        <p:nvCxnSpPr>
          <p:cNvPr id="14" name="Přímá spojnice 13"/>
          <p:cNvCxnSpPr>
            <a:stCxn id="0" idx="2"/>
          </p:cNvCxnSpPr>
          <p:nvPr/>
        </p:nvCxnSpPr>
        <p:spPr>
          <a:xfrm flipH="1">
            <a:off x="1730375" y="2447925"/>
            <a:ext cx="2565400" cy="23336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0" idx="2"/>
            <a:endCxn id="0" idx="0"/>
          </p:cNvCxnSpPr>
          <p:nvPr/>
        </p:nvCxnSpPr>
        <p:spPr>
          <a:xfrm>
            <a:off x="4295775" y="2447925"/>
            <a:ext cx="2470150" cy="25876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2988"/>
          </a:xfrm>
        </p:spPr>
        <p:txBody>
          <a:bodyPr/>
          <a:lstStyle/>
          <a:p>
            <a:r>
              <a:rPr lang="cs-CZ" dirty="0" smtClean="0"/>
              <a:t>Ideální a reálný napěťový zdroj </a:t>
            </a:r>
          </a:p>
        </p:txBody>
      </p:sp>
      <p:sp>
        <p:nvSpPr>
          <p:cNvPr id="18434" name="Obdélník 2"/>
          <p:cNvSpPr>
            <a:spLocks noChangeArrowheads="1"/>
          </p:cNvSpPr>
          <p:nvPr/>
        </p:nvSpPr>
        <p:spPr bwMode="auto">
          <a:xfrm>
            <a:off x="206375" y="953725"/>
            <a:ext cx="8775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Při výpočtech a návrzích můžeme uvažovat ideální napěťový zdroj, u kterého </a:t>
            </a:r>
            <a:r>
              <a:rPr lang="cs-CZ" sz="1600" dirty="0"/>
              <a:t>je výstupní napětí konstantní, bez ohledu na velikost odebíraného proudu.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Vnitřní </a:t>
            </a:r>
            <a:r>
              <a:rPr lang="cs-CZ" sz="1600" dirty="0"/>
              <a:t>napětí </a:t>
            </a:r>
            <a:r>
              <a:rPr lang="cs-CZ" sz="1600" dirty="0" smtClean="0"/>
              <a:t>zdroje </a:t>
            </a:r>
            <a:r>
              <a:rPr lang="cs-CZ" sz="1600" dirty="0" err="1" smtClean="0"/>
              <a:t>U</a:t>
            </a:r>
            <a:r>
              <a:rPr lang="cs-CZ" sz="1600" baseline="-25000" dirty="0" err="1" smtClean="0"/>
              <a:t>i</a:t>
            </a:r>
            <a:r>
              <a:rPr lang="cs-CZ" sz="1600" dirty="0" smtClean="0"/>
              <a:t> </a:t>
            </a:r>
            <a:r>
              <a:rPr lang="cs-CZ" sz="1600" dirty="0"/>
              <a:t>je </a:t>
            </a:r>
            <a:r>
              <a:rPr lang="cs-CZ" sz="1600" dirty="0" smtClean="0"/>
              <a:t>při odběru </a:t>
            </a:r>
            <a:r>
              <a:rPr lang="cs-CZ" sz="1600" dirty="0"/>
              <a:t>rovno napětí na svorkách zdroje U.</a:t>
            </a:r>
          </a:p>
        </p:txBody>
      </p:sp>
      <p:sp>
        <p:nvSpPr>
          <p:cNvPr id="18435" name="Obdélník 3"/>
          <p:cNvSpPr>
            <a:spLocks noChangeArrowheads="1"/>
          </p:cNvSpPr>
          <p:nvPr/>
        </p:nvSpPr>
        <p:spPr bwMode="auto">
          <a:xfrm>
            <a:off x="207963" y="1763815"/>
            <a:ext cx="8775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U reálného napěťového zdroje </a:t>
            </a:r>
            <a:r>
              <a:rPr lang="cs-CZ" sz="1600" dirty="0" smtClean="0"/>
              <a:t>však dochází </a:t>
            </a:r>
            <a:r>
              <a:rPr lang="cs-CZ" sz="1600" dirty="0"/>
              <a:t>při odběru proudu k poklesu napětí na svorkách. P</a:t>
            </a:r>
            <a:r>
              <a:rPr lang="cs-CZ" sz="1600" dirty="0" smtClean="0"/>
              <a:t>ři </a:t>
            </a:r>
            <a:r>
              <a:rPr lang="cs-CZ" sz="1600" dirty="0"/>
              <a:t>startování auta vlivem velkého odběru z baterie poklesne napětí a </a:t>
            </a:r>
            <a:r>
              <a:rPr lang="cs-CZ" sz="1600" dirty="0" smtClean="0"/>
              <a:t>pohasnou </a:t>
            </a:r>
            <a:r>
              <a:rPr lang="cs-CZ" sz="1600" dirty="0"/>
              <a:t>světla</a:t>
            </a:r>
            <a:r>
              <a:rPr lang="cs-CZ" sz="1600" dirty="0" smtClean="0"/>
              <a:t>. </a:t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schématu reálného </a:t>
            </a:r>
            <a:r>
              <a:rPr lang="cs-CZ" sz="1600" dirty="0" smtClean="0"/>
              <a:t>zdroje zakreslujeme vnitřní </a:t>
            </a:r>
            <a:r>
              <a:rPr lang="cs-CZ" sz="1600" dirty="0"/>
              <a:t>odpor </a:t>
            </a:r>
            <a:r>
              <a:rPr lang="cs-CZ" sz="1600" dirty="0" err="1"/>
              <a:t>R</a:t>
            </a:r>
            <a:r>
              <a:rPr lang="cs-CZ" sz="1600" baseline="-25000" dirty="0" err="1"/>
              <a:t>i</a:t>
            </a:r>
            <a:r>
              <a:rPr lang="cs-CZ" sz="1600" dirty="0"/>
              <a:t>, na kterém při odběru proudu vznikne úbytek napětí. Pokud ze zdroje neodebíráme žádný proud (stav naprázdno), je svorkové napětí U rovno </a:t>
            </a:r>
            <a:r>
              <a:rPr lang="cs-CZ" sz="1600" dirty="0" smtClean="0"/>
              <a:t>vnitřnímu </a:t>
            </a:r>
            <a:r>
              <a:rPr lang="cs-CZ" sz="1600" dirty="0"/>
              <a:t>napětí </a:t>
            </a:r>
            <a:r>
              <a:rPr lang="cs-CZ" sz="1600" dirty="0" err="1"/>
              <a:t>U</a:t>
            </a:r>
            <a:r>
              <a:rPr lang="cs-CZ" sz="1600" baseline="-25000" dirty="0" err="1"/>
              <a:t>i</a:t>
            </a:r>
            <a:r>
              <a:rPr lang="cs-CZ" sz="1600" dirty="0"/>
              <a:t>. 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8437" name="Obdélník 4"/>
          <p:cNvSpPr>
            <a:spLocks noChangeArrowheads="1"/>
          </p:cNvSpPr>
          <p:nvPr/>
        </p:nvSpPr>
        <p:spPr bwMode="auto">
          <a:xfrm rot="16200000">
            <a:off x="3055119" y="4664051"/>
            <a:ext cx="30287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/>
              <a:t>Napěťový zdroj ideální</a:t>
            </a:r>
          </a:p>
          <a:p>
            <a:r>
              <a:rPr lang="cs-CZ" sz="1400" dirty="0"/>
              <a:t>a reálný a jejich voltampérové charakteristiky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161818" y="6482721"/>
            <a:ext cx="765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Obr. 2</a:t>
            </a:r>
            <a:endParaRPr lang="cs-CZ" sz="105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301696" y="3338010"/>
            <a:ext cx="6790584" cy="1981200"/>
            <a:chOff x="3361693" y="3397859"/>
            <a:chExt cx="6790584" cy="1981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113" y="3397859"/>
              <a:ext cx="322897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Přímá spojnice se šipkou 2"/>
            <p:cNvCxnSpPr/>
            <p:nvPr/>
          </p:nvCxnSpPr>
          <p:spPr>
            <a:xfrm>
              <a:off x="3896925" y="4284095"/>
              <a:ext cx="0" cy="4050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se šipkou 4"/>
            <p:cNvCxnSpPr/>
            <p:nvPr/>
          </p:nvCxnSpPr>
          <p:spPr>
            <a:xfrm>
              <a:off x="4886692" y="3578859"/>
              <a:ext cx="6626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>
              <a:off x="5247075" y="3913188"/>
              <a:ext cx="0" cy="11318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3361693" y="4284094"/>
                  <a:ext cx="4986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cs-CZ" sz="2000" dirty="0"/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693" y="4284094"/>
                  <a:ext cx="49866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ovéPole 16"/>
                <p:cNvSpPr txBox="1"/>
                <p:nvPr/>
              </p:nvSpPr>
              <p:spPr>
                <a:xfrm>
                  <a:off x="5157065" y="4289030"/>
                  <a:ext cx="10148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𝑈</m:t>
                            </m:r>
                            <m:r>
                              <a:rPr lang="cs-CZ" sz="2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cs-CZ" sz="20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cs-CZ" sz="2000" dirty="0"/>
                </a:p>
              </p:txBody>
            </p:sp>
          </mc:Choice>
          <mc:Fallback xmlns="">
            <p:sp>
              <p:nvSpPr>
                <p:cNvPr id="17" name="TextovéPo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065" y="4289030"/>
                  <a:ext cx="101483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6305690" y="4253934"/>
                  <a:ext cx="4262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000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cs-CZ" sz="2000" dirty="0"/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5690" y="4253934"/>
                  <a:ext cx="426207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ovéPole 35"/>
                <p:cNvSpPr txBox="1"/>
                <p:nvPr/>
              </p:nvSpPr>
              <p:spPr>
                <a:xfrm>
                  <a:off x="9715747" y="4188404"/>
                  <a:ext cx="4365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000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cs-CZ" sz="2000" dirty="0"/>
                </a:p>
              </p:txBody>
            </p:sp>
          </mc:Choice>
          <mc:Fallback xmlns="">
            <p:sp>
              <p:nvSpPr>
                <p:cNvPr id="36" name="TextovéPol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747" y="4188404"/>
                  <a:ext cx="43653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Skupina 14"/>
          <p:cNvGrpSpPr/>
          <p:nvPr/>
        </p:nvGrpSpPr>
        <p:grpSpPr>
          <a:xfrm>
            <a:off x="777613" y="5229200"/>
            <a:ext cx="2219212" cy="1546581"/>
            <a:chOff x="-3168860" y="3564015"/>
            <a:chExt cx="2610290" cy="2124527"/>
          </a:xfrm>
        </p:grpSpPr>
        <p:cxnSp>
          <p:nvCxnSpPr>
            <p:cNvPr id="4" name="Přímá spojnice se šipkou 3"/>
            <p:cNvCxnSpPr/>
            <p:nvPr/>
          </p:nvCxnSpPr>
          <p:spPr>
            <a:xfrm>
              <a:off x="-3033845" y="5274205"/>
              <a:ext cx="24752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 flipV="1">
              <a:off x="-2808820" y="3564015"/>
              <a:ext cx="0" cy="1800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-918610" y="5319210"/>
              <a:ext cx="27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</a:t>
              </a:r>
              <a:endParaRPr lang="cs-CZ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-3168860" y="3578663"/>
              <a:ext cx="27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U</a:t>
              </a:r>
            </a:p>
          </p:txBody>
        </p:sp>
        <p:cxnSp>
          <p:nvCxnSpPr>
            <p:cNvPr id="14" name="Přímá spojnice 13"/>
            <p:cNvCxnSpPr/>
            <p:nvPr/>
          </p:nvCxnSpPr>
          <p:spPr>
            <a:xfrm>
              <a:off x="-2808820" y="4139171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ovéPole 23"/>
                <p:cNvSpPr txBox="1"/>
                <p:nvPr/>
              </p:nvSpPr>
              <p:spPr>
                <a:xfrm>
                  <a:off x="-2223755" y="3672913"/>
                  <a:ext cx="10148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𝑈</m:t>
                            </m:r>
                            <m:r>
                              <a:rPr lang="cs-CZ" sz="2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cs-CZ" sz="20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cs-CZ" sz="2000" dirty="0"/>
                </a:p>
              </p:txBody>
            </p:sp>
          </mc:Choice>
          <mc:Fallback xmlns="">
            <p:sp>
              <p:nvSpPr>
                <p:cNvPr id="24" name="TextovéPol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23755" y="3672913"/>
                  <a:ext cx="1014829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225" b="-4166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1466655" y="3293985"/>
                <a:ext cx="361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655" y="3293985"/>
                <a:ext cx="361125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Skupina 33"/>
          <p:cNvGrpSpPr/>
          <p:nvPr/>
        </p:nvGrpSpPr>
        <p:grpSpPr>
          <a:xfrm>
            <a:off x="5842016" y="5279140"/>
            <a:ext cx="2465999" cy="1550562"/>
            <a:chOff x="-3168860" y="3558547"/>
            <a:chExt cx="2900566" cy="2129995"/>
          </a:xfrm>
        </p:grpSpPr>
        <p:cxnSp>
          <p:nvCxnSpPr>
            <p:cNvPr id="37" name="Přímá spojnice se šipkou 36"/>
            <p:cNvCxnSpPr/>
            <p:nvPr/>
          </p:nvCxnSpPr>
          <p:spPr>
            <a:xfrm>
              <a:off x="-3033845" y="5274205"/>
              <a:ext cx="24752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 flipV="1">
              <a:off x="-2808820" y="3564015"/>
              <a:ext cx="0" cy="1800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>
              <a:off x="-918610" y="5319210"/>
              <a:ext cx="27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</a:t>
              </a:r>
              <a:endParaRPr lang="cs-CZ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-3168860" y="3578663"/>
              <a:ext cx="27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U</a:t>
              </a:r>
            </a:p>
          </p:txBody>
        </p:sp>
        <p:cxnSp>
          <p:nvCxnSpPr>
            <p:cNvPr id="42" name="Přímá spojnice 41"/>
            <p:cNvCxnSpPr/>
            <p:nvPr/>
          </p:nvCxnSpPr>
          <p:spPr>
            <a:xfrm>
              <a:off x="-2808820" y="4139171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ovéPole 42"/>
                <p:cNvSpPr txBox="1"/>
                <p:nvPr/>
              </p:nvSpPr>
              <p:spPr>
                <a:xfrm>
                  <a:off x="-2223755" y="3558547"/>
                  <a:ext cx="586538" cy="549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cs-CZ" sz="2000" dirty="0"/>
                </a:p>
              </p:txBody>
            </p:sp>
          </mc:Choice>
          <mc:Fallback xmlns="">
            <p:sp>
              <p:nvSpPr>
                <p:cNvPr id="43" name="TextovéPol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23755" y="3558547"/>
                  <a:ext cx="586538" cy="54962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ovéPole 43"/>
                <p:cNvSpPr txBox="1"/>
                <p:nvPr/>
              </p:nvSpPr>
              <p:spPr>
                <a:xfrm>
                  <a:off x="-992025" y="4662270"/>
                  <a:ext cx="513457" cy="549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000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cs-CZ" sz="2000" dirty="0"/>
                </a:p>
              </p:txBody>
            </p:sp>
          </mc:Choice>
          <mc:Fallback xmlns="">
            <p:sp>
              <p:nvSpPr>
                <p:cNvPr id="44" name="TextovéPol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92025" y="4662270"/>
                  <a:ext cx="513457" cy="5496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ovéPole 47"/>
                <p:cNvSpPr txBox="1"/>
                <p:nvPr/>
              </p:nvSpPr>
              <p:spPr>
                <a:xfrm>
                  <a:off x="-960873" y="4100056"/>
                  <a:ext cx="692579" cy="549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000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sz="2000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cs-CZ" sz="2000" dirty="0"/>
                </a:p>
              </p:txBody>
            </p:sp>
          </mc:Choice>
          <mc:Fallback xmlns="">
            <p:sp>
              <p:nvSpPr>
                <p:cNvPr id="48" name="TextovéPol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60873" y="4100056"/>
                  <a:ext cx="692579" cy="54962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Přímá spojnice 5"/>
          <p:cNvCxnSpPr/>
          <p:nvPr/>
        </p:nvCxnSpPr>
        <p:spPr>
          <a:xfrm>
            <a:off x="6148114" y="5701813"/>
            <a:ext cx="2031471" cy="382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7692714" y="5994285"/>
            <a:ext cx="0" cy="53379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7692714" y="5701813"/>
            <a:ext cx="0" cy="29247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237185" y="5004175"/>
                <a:ext cx="27795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𝑈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85" y="5004175"/>
                <a:ext cx="2779543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Skupina 25"/>
          <p:cNvGrpSpPr/>
          <p:nvPr/>
        </p:nvGrpSpPr>
        <p:grpSpPr>
          <a:xfrm>
            <a:off x="5382090" y="3030853"/>
            <a:ext cx="3223702" cy="2108337"/>
            <a:chOff x="5382090" y="3163905"/>
            <a:chExt cx="3223702" cy="2108337"/>
          </a:xfrm>
        </p:grpSpPr>
        <p:grpSp>
          <p:nvGrpSpPr>
            <p:cNvPr id="19" name="Skupina 18"/>
            <p:cNvGrpSpPr/>
            <p:nvPr/>
          </p:nvGrpSpPr>
          <p:grpSpPr>
            <a:xfrm>
              <a:off x="5382090" y="3208910"/>
              <a:ext cx="3223702" cy="2063332"/>
              <a:chOff x="4879850" y="3208910"/>
              <a:chExt cx="3223702" cy="2063332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6685" y="3253360"/>
                <a:ext cx="2993515" cy="2018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ovéPole 26"/>
                  <p:cNvSpPr txBox="1"/>
                  <p:nvPr/>
                </p:nvSpPr>
                <p:spPr>
                  <a:xfrm>
                    <a:off x="4879850" y="4164078"/>
                    <a:ext cx="49866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cs-CZ" sz="2000" dirty="0"/>
                  </a:p>
                </p:txBody>
              </p:sp>
            </mc:Choice>
            <mc:Fallback xmlns="">
              <p:sp>
                <p:nvSpPr>
                  <p:cNvPr id="27" name="TextovéPol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9850" y="4164078"/>
                    <a:ext cx="498662" cy="4001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Přímá spojnice se šipkou 27"/>
              <p:cNvCxnSpPr/>
              <p:nvPr/>
            </p:nvCxnSpPr>
            <p:spPr>
              <a:xfrm>
                <a:off x="5329900" y="4159143"/>
                <a:ext cx="0" cy="405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28"/>
              <p:cNvCxnSpPr/>
              <p:nvPr/>
            </p:nvCxnSpPr>
            <p:spPr>
              <a:xfrm>
                <a:off x="6512485" y="3538615"/>
                <a:ext cx="6626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ovéPole 31"/>
                  <p:cNvSpPr txBox="1"/>
                  <p:nvPr/>
                </p:nvSpPr>
                <p:spPr>
                  <a:xfrm>
                    <a:off x="6590040" y="3208910"/>
                    <a:ext cx="4838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000" b="0" i="1" smtClean="0">
                              <a:latin typeface="Cambria Math"/>
                            </a:rPr>
                            <m:t>𝐼</m:t>
                          </m:r>
                        </m:oMath>
                      </m:oMathPara>
                    </a14:m>
                    <a:endParaRPr lang="cs-CZ" sz="2000" dirty="0"/>
                  </a:p>
                </p:txBody>
              </p:sp>
            </mc:Choice>
            <mc:Fallback xmlns="">
              <p:sp>
                <p:nvSpPr>
                  <p:cNvPr id="32" name="TextovéPole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0040" y="3208910"/>
                    <a:ext cx="483896" cy="4001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Přímá spojnice se šipkou 32"/>
              <p:cNvCxnSpPr/>
              <p:nvPr/>
            </p:nvCxnSpPr>
            <p:spPr>
              <a:xfrm>
                <a:off x="5799590" y="3853339"/>
                <a:ext cx="6626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34"/>
              <p:cNvCxnSpPr/>
              <p:nvPr/>
            </p:nvCxnSpPr>
            <p:spPr>
              <a:xfrm>
                <a:off x="6672721" y="3798189"/>
                <a:ext cx="0" cy="11318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ovéPole 37"/>
                  <p:cNvSpPr txBox="1"/>
                  <p:nvPr/>
                </p:nvSpPr>
                <p:spPr>
                  <a:xfrm>
                    <a:off x="7677345" y="4104075"/>
                    <a:ext cx="42620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000" b="0" i="1" smtClean="0">
                              <a:latin typeface="Cambria Math"/>
                            </a:rPr>
                            <m:t>𝑅</m:t>
                          </m:r>
                        </m:oMath>
                      </m:oMathPara>
                    </a14:m>
                    <a:endParaRPr lang="cs-CZ" sz="2000" dirty="0"/>
                  </a:p>
                </p:txBody>
              </p:sp>
            </mc:Choice>
            <mc:Fallback xmlns="">
              <p:sp>
                <p:nvSpPr>
                  <p:cNvPr id="38" name="TextovéPole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7345" y="4104075"/>
                    <a:ext cx="426207" cy="4001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ovéPole 49"/>
                <p:cNvSpPr txBox="1"/>
                <p:nvPr/>
              </p:nvSpPr>
              <p:spPr>
                <a:xfrm>
                  <a:off x="6327195" y="3163905"/>
                  <a:ext cx="4971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cs-CZ" sz="2000" dirty="0"/>
                </a:p>
              </p:txBody>
            </p:sp>
          </mc:Choice>
          <mc:Fallback xmlns="">
            <p:sp>
              <p:nvSpPr>
                <p:cNvPr id="50" name="TextovéPole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7195" y="3163905"/>
                  <a:ext cx="497124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ovéPole 29"/>
          <p:cNvSpPr txBox="1"/>
          <p:nvPr/>
        </p:nvSpPr>
        <p:spPr>
          <a:xfrm>
            <a:off x="1274750" y="6502850"/>
            <a:ext cx="1329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ideální zdroj</a:t>
            </a:r>
            <a:endParaRPr lang="cs-CZ" sz="12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6327195" y="6528079"/>
            <a:ext cx="1329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reálný zdroj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277938"/>
          </a:xfrm>
        </p:spPr>
        <p:txBody>
          <a:bodyPr/>
          <a:lstStyle/>
          <a:p>
            <a:r>
              <a:rPr lang="cs-CZ" dirty="0" smtClean="0"/>
              <a:t>Chování reálného napěťového zdroje</a:t>
            </a:r>
          </a:p>
        </p:txBody>
      </p:sp>
      <p:sp>
        <p:nvSpPr>
          <p:cNvPr id="19458" name="Obdélník 2"/>
          <p:cNvSpPr>
            <a:spLocks noChangeArrowheads="1"/>
          </p:cNvSpPr>
          <p:nvPr/>
        </p:nvSpPr>
        <p:spPr bwMode="auto">
          <a:xfrm>
            <a:off x="522288" y="1854200"/>
            <a:ext cx="81899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/>
              <a:t>V praxi se všechny zdroje chovají jako reálné. Ve skutečnosti v nich není zapojen žádný odpor Ri, (to je pouze pomyslný odpor, vlastnost samotného zdroje).</a:t>
            </a:r>
            <a:br>
              <a:rPr lang="cs-CZ"/>
            </a:br>
            <a:endParaRPr lang="cs-CZ"/>
          </a:p>
          <a:p>
            <a:pPr marL="285750" indent="-285750">
              <a:buFont typeface="Arial" charset="0"/>
              <a:buChar char="•"/>
            </a:pPr>
            <a:r>
              <a:rPr lang="cs-CZ"/>
              <a:t>Úbytek napětí je způsoben nedokonalostí zdroje.</a:t>
            </a:r>
            <a:br>
              <a:rPr lang="cs-CZ"/>
            </a:br>
            <a:endParaRPr lang="cs-CZ"/>
          </a:p>
          <a:p>
            <a:pPr marL="285750" indent="-285750">
              <a:buFont typeface="Arial" charset="0"/>
              <a:buChar char="•"/>
            </a:pPr>
            <a:r>
              <a:rPr lang="cs-CZ"/>
              <a:t>Pokud má zdroj úbytek napětí malý, říkáme že je napěťově tvrdý (např. akumulátor v autě), pokud má zdroj úbytek napětí velký, říkáme že je napěťově měkký (např. devítivoltová destičková baterie).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21550" y="4805402"/>
            <a:ext cx="82842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b="1" dirty="0"/>
              <a:t>Praktickou realizací stejnosměrného napěťového zdroje je například: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8884" y="5389759"/>
            <a:ext cx="158248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 suchý článek</a:t>
            </a:r>
          </a:p>
          <a:p>
            <a:pPr>
              <a:defRPr/>
            </a:pPr>
            <a:r>
              <a:rPr lang="cs-CZ" dirty="0"/>
              <a:t>(monočlánek)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491880" y="5528258"/>
            <a:ext cx="137736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akumulátor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02169" y="5488879"/>
            <a:ext cx="274530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dirty="0"/>
              <a:t>síťový zdroj sestávající</a:t>
            </a:r>
          </a:p>
          <a:p>
            <a:pPr algn="ctr">
              <a:defRPr/>
            </a:pPr>
            <a:r>
              <a:rPr lang="cs-CZ" dirty="0"/>
              <a:t>z transformátoru a usměrňovače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107950" y="203200"/>
            <a:ext cx="8640763" cy="7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G</a:t>
            </a:r>
            <a:r>
              <a:rPr lang="cs-CZ" dirty="0" smtClean="0"/>
              <a:t>enerátor </a:t>
            </a:r>
            <a:r>
              <a:rPr lang="cs-CZ" dirty="0"/>
              <a:t>– alternátor</a:t>
            </a:r>
            <a:endParaRPr lang="cs-CZ" kern="0" dirty="0"/>
          </a:p>
        </p:txBody>
      </p:sp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365125" y="1223755"/>
            <a:ext cx="8362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Praktickou realizací </a:t>
            </a:r>
            <a:r>
              <a:rPr lang="cs-CZ" dirty="0" smtClean="0"/>
              <a:t>výroby střídavého </a:t>
            </a:r>
            <a:r>
              <a:rPr lang="cs-CZ" dirty="0"/>
              <a:t>napěťového zdroje je </a:t>
            </a:r>
            <a:r>
              <a:rPr lang="cs-CZ" dirty="0" smtClean="0"/>
              <a:t>točivý generátor. </a:t>
            </a:r>
            <a:endParaRPr lang="cs-CZ" dirty="0"/>
          </a:p>
        </p:txBody>
      </p:sp>
      <p:pic>
        <p:nvPicPr>
          <p:cNvPr id="1026" name="Picture 2" descr="Soubor: Dynamo.wechsel.wiki.v.1.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" y="2528900"/>
            <a:ext cx="4421553" cy="350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61910" y="5750951"/>
            <a:ext cx="641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Obr. 3</a:t>
            </a:r>
            <a:endParaRPr lang="cs-CZ" sz="1050" dirty="0"/>
          </a:p>
        </p:txBody>
      </p:sp>
      <p:sp>
        <p:nvSpPr>
          <p:cNvPr id="2" name="Obdélník 1"/>
          <p:cNvSpPr/>
          <p:nvPr/>
        </p:nvSpPr>
        <p:spPr>
          <a:xfrm>
            <a:off x="76740" y="61657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/>
              <a:t>Napětí odebíráme na sběracích kroužcích klikového hřídele.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71700" y="1832152"/>
            <a:ext cx="130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Altenátor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566555" y="2016818"/>
            <a:ext cx="1080120" cy="512082"/>
          </a:xfrm>
          <a:prstGeom prst="wedgeRoundRectCallout">
            <a:avLst>
              <a:gd name="adj1" fmla="val 3859"/>
              <a:gd name="adj2" fmla="val 873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solidFill>
                  <a:schemeClr val="tx1"/>
                </a:solidFill>
              </a:rPr>
              <a:t>stator – permanentní magnet</a:t>
            </a:r>
            <a:endParaRPr lang="cs-CZ" sz="1050" dirty="0">
              <a:solidFill>
                <a:schemeClr val="tx1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1016605" y="4734145"/>
            <a:ext cx="1080120" cy="512082"/>
          </a:xfrm>
          <a:prstGeom prst="wedgeRoundRectCallout">
            <a:avLst>
              <a:gd name="adj1" fmla="val 25628"/>
              <a:gd name="adj2" fmla="val -1142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solidFill>
                  <a:schemeClr val="tx1"/>
                </a:solidFill>
              </a:rPr>
              <a:t>rotor –  vinutí z měděného drátu</a:t>
            </a:r>
            <a:endParaRPr lang="cs-CZ" sz="105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27310" y="6174305"/>
            <a:ext cx="4216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Pulzující stejnosměrný proud (komutátorové kliková náprava)</a:t>
            </a:r>
          </a:p>
        </p:txBody>
      </p:sp>
      <p:pic>
        <p:nvPicPr>
          <p:cNvPr id="1028" name="Picture 4" descr="File:Dynamo.pul.gleich.wiki.v.1.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11" y="2528899"/>
            <a:ext cx="4586699" cy="35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ový popisek 12"/>
          <p:cNvSpPr/>
          <p:nvPr/>
        </p:nvSpPr>
        <p:spPr>
          <a:xfrm>
            <a:off x="6732240" y="4374105"/>
            <a:ext cx="1305145" cy="512082"/>
          </a:xfrm>
          <a:prstGeom prst="wedgeRoundRectCallout">
            <a:avLst>
              <a:gd name="adj1" fmla="val 7487"/>
              <a:gd name="adj2" fmla="val -1065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>
                <a:solidFill>
                  <a:schemeClr val="tx1"/>
                </a:solidFill>
              </a:rPr>
              <a:t>dělený kroužek - komutátor</a:t>
            </a:r>
            <a:endParaRPr lang="cs-CZ" sz="1050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488278" y="5750951"/>
            <a:ext cx="641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Obr. 3</a:t>
            </a: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1" y="2585967"/>
            <a:ext cx="1710190" cy="2812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2321751" y="2585967"/>
            <a:ext cx="0" cy="281247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pPr eaLnBrk="1" hangingPunct="1"/>
            <a:r>
              <a:rPr lang="cs-CZ" dirty="0" smtClean="0"/>
              <a:t>Suchý článek</a:t>
            </a:r>
          </a:p>
        </p:txBody>
      </p:sp>
      <p:pic>
        <p:nvPicPr>
          <p:cNvPr id="21506" name="Picture 4" descr="http://pixabay.com/static/uploads/photo/2012/04/25/00/15/digital-41308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5538" y="2191705"/>
            <a:ext cx="42084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ovéPole 1"/>
          <p:cNvSpPr txBox="1">
            <a:spLocks noChangeArrowheads="1"/>
          </p:cNvSpPr>
          <p:nvPr/>
        </p:nvSpPr>
        <p:spPr bwMode="auto">
          <a:xfrm>
            <a:off x="5381625" y="1403775"/>
            <a:ext cx="3195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Alkalický </a:t>
            </a:r>
            <a:r>
              <a:rPr lang="cs-CZ" dirty="0" err="1"/>
              <a:t>mnonočlánek</a:t>
            </a:r>
            <a:endParaRPr lang="cs-CZ" dirty="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1930" y="5418965"/>
            <a:ext cx="12096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488278" y="5695364"/>
            <a:ext cx="641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Obr. 5</a:t>
            </a:r>
            <a:endParaRPr lang="cs-CZ" sz="1050" dirty="0"/>
          </a:p>
        </p:txBody>
      </p:sp>
      <p:sp>
        <p:nvSpPr>
          <p:cNvPr id="3" name="Obdélník 2"/>
          <p:cNvSpPr/>
          <p:nvPr/>
        </p:nvSpPr>
        <p:spPr>
          <a:xfrm>
            <a:off x="1241631" y="2393885"/>
            <a:ext cx="405045" cy="25652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/>
          <p:cNvCxnSpPr/>
          <p:nvPr/>
        </p:nvCxnSpPr>
        <p:spPr>
          <a:xfrm flipH="1">
            <a:off x="1198672" y="2393885"/>
            <a:ext cx="47753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1207086" y="2393885"/>
            <a:ext cx="1" cy="1536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1680180" y="2387947"/>
            <a:ext cx="1" cy="1536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926596" y="1849599"/>
            <a:ext cx="315035" cy="3421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33" idx="1"/>
          </p:cNvCxnSpPr>
          <p:nvPr/>
        </p:nvCxnSpPr>
        <p:spPr>
          <a:xfrm flipH="1">
            <a:off x="1680182" y="2306489"/>
            <a:ext cx="340545" cy="4924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2051721" y="3045586"/>
            <a:ext cx="487927" cy="4677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11561" y="2585967"/>
            <a:ext cx="0" cy="281247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611561" y="5398437"/>
            <a:ext cx="1710191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206515" y="1493785"/>
            <a:ext cx="211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měděná čepička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020727" y="1983323"/>
            <a:ext cx="211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uhlíková tyčinka</a:t>
            </a:r>
          </a:p>
          <a:p>
            <a:pPr algn="ctr"/>
            <a:r>
              <a:rPr lang="cs-CZ" dirty="0" smtClean="0"/>
              <a:t>(kladný pól)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2539648" y="2956299"/>
            <a:ext cx="211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pasta chloridu amonného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855525" y="5742524"/>
            <a:ext cx="211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zinková nádoba</a:t>
            </a:r>
          </a:p>
          <a:p>
            <a:pPr algn="ctr"/>
            <a:r>
              <a:rPr lang="cs-CZ" dirty="0" smtClean="0"/>
              <a:t>(záporný pól)</a:t>
            </a:r>
            <a:endParaRPr lang="cs-CZ" dirty="0"/>
          </a:p>
        </p:txBody>
      </p:sp>
      <p:cxnSp>
        <p:nvCxnSpPr>
          <p:cNvPr id="23" name="Přímá spojnice se šipkou 22"/>
          <p:cNvCxnSpPr/>
          <p:nvPr/>
        </p:nvCxnSpPr>
        <p:spPr>
          <a:xfrm flipH="1" flipV="1">
            <a:off x="855525" y="5398437"/>
            <a:ext cx="243964" cy="2969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2956133" y="5336848"/>
            <a:ext cx="641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Obr. </a:t>
            </a:r>
            <a:r>
              <a:rPr lang="cs-CZ" sz="1050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7950" y="53975"/>
            <a:ext cx="9251950" cy="709613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</a:pPr>
            <a:r>
              <a:rPr lang="cs-CZ" dirty="0" smtClean="0">
                <a:solidFill>
                  <a:schemeClr val="tx1"/>
                </a:solidFill>
              </a:rPr>
              <a:t>Akumulátor</a:t>
            </a:r>
          </a:p>
        </p:txBody>
      </p:sp>
      <p:sp>
        <p:nvSpPr>
          <p:cNvPr id="22530" name="Obdélník 2"/>
          <p:cNvSpPr>
            <a:spLocks noChangeArrowheads="1"/>
          </p:cNvSpPr>
          <p:nvPr/>
        </p:nvSpPr>
        <p:spPr bwMode="auto">
          <a:xfrm>
            <a:off x="0" y="122396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Akumulátor</a:t>
            </a:r>
            <a:r>
              <a:rPr lang="cs-CZ" dirty="0"/>
              <a:t> je technické zařízení na opakované uchovávání elektrické energie.  </a:t>
            </a:r>
          </a:p>
          <a:p>
            <a:r>
              <a:rPr lang="cs-CZ" dirty="0"/>
              <a:t>Akumulátor (sekundární článek) je potřeba nejdříve nabít a teprve potom je možné jej použít jako zdroj energie.</a:t>
            </a:r>
          </a:p>
          <a:p>
            <a:r>
              <a:rPr lang="cs-CZ" dirty="0"/>
              <a:t>Primární články dodávají energii ihned po svém sestavení a zpravidla je není možné dobíjet, např. </a:t>
            </a:r>
            <a:r>
              <a:rPr lang="cs-CZ" dirty="0" err="1"/>
              <a:t>zinkouhlíková</a:t>
            </a:r>
            <a:r>
              <a:rPr lang="cs-CZ" dirty="0"/>
              <a:t> baterie</a:t>
            </a:r>
            <a:r>
              <a:rPr lang="cs-CZ" dirty="0" smtClean="0"/>
              <a:t>. V současné době se však již vyrábí i nabíječky pro tento typ baterií.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1744555" y="3639116"/>
            <a:ext cx="5625626" cy="2985240"/>
          </a:xfrm>
          <a:custGeom>
            <a:avLst/>
            <a:gdLst>
              <a:gd name="connsiteX0" fmla="*/ 0 w 5625625"/>
              <a:gd name="connsiteY0" fmla="*/ 165110 h 3150350"/>
              <a:gd name="connsiteX1" fmla="*/ 165110 w 5625625"/>
              <a:gd name="connsiteY1" fmla="*/ 0 h 3150350"/>
              <a:gd name="connsiteX2" fmla="*/ 5460515 w 5625625"/>
              <a:gd name="connsiteY2" fmla="*/ 0 h 3150350"/>
              <a:gd name="connsiteX3" fmla="*/ 5625625 w 5625625"/>
              <a:gd name="connsiteY3" fmla="*/ 165110 h 3150350"/>
              <a:gd name="connsiteX4" fmla="*/ 5625625 w 5625625"/>
              <a:gd name="connsiteY4" fmla="*/ 2985240 h 3150350"/>
              <a:gd name="connsiteX5" fmla="*/ 5460515 w 5625625"/>
              <a:gd name="connsiteY5" fmla="*/ 3150350 h 3150350"/>
              <a:gd name="connsiteX6" fmla="*/ 165110 w 5625625"/>
              <a:gd name="connsiteY6" fmla="*/ 3150350 h 3150350"/>
              <a:gd name="connsiteX7" fmla="*/ 0 w 5625625"/>
              <a:gd name="connsiteY7" fmla="*/ 2985240 h 3150350"/>
              <a:gd name="connsiteX8" fmla="*/ 0 w 5625625"/>
              <a:gd name="connsiteY8" fmla="*/ 165110 h 3150350"/>
              <a:gd name="connsiteX0" fmla="*/ 0 w 5625625"/>
              <a:gd name="connsiteY0" fmla="*/ 273865 h 3259105"/>
              <a:gd name="connsiteX1" fmla="*/ 5460515 w 5625625"/>
              <a:gd name="connsiteY1" fmla="*/ 108755 h 3259105"/>
              <a:gd name="connsiteX2" fmla="*/ 5625625 w 5625625"/>
              <a:gd name="connsiteY2" fmla="*/ 273865 h 3259105"/>
              <a:gd name="connsiteX3" fmla="*/ 5625625 w 5625625"/>
              <a:gd name="connsiteY3" fmla="*/ 3093995 h 3259105"/>
              <a:gd name="connsiteX4" fmla="*/ 5460515 w 5625625"/>
              <a:gd name="connsiteY4" fmla="*/ 3259105 h 3259105"/>
              <a:gd name="connsiteX5" fmla="*/ 165110 w 5625625"/>
              <a:gd name="connsiteY5" fmla="*/ 3259105 h 3259105"/>
              <a:gd name="connsiteX6" fmla="*/ 0 w 5625625"/>
              <a:gd name="connsiteY6" fmla="*/ 3093995 h 3259105"/>
              <a:gd name="connsiteX7" fmla="*/ 0 w 5625625"/>
              <a:gd name="connsiteY7" fmla="*/ 273865 h 3259105"/>
              <a:gd name="connsiteX0" fmla="*/ 0 w 5625625"/>
              <a:gd name="connsiteY0" fmla="*/ 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0 w 5625625"/>
              <a:gd name="connsiteY6" fmla="*/ 0 h 2985240"/>
              <a:gd name="connsiteX0" fmla="*/ 0 w 5625625"/>
              <a:gd name="connsiteY0" fmla="*/ 260657 h 3245897"/>
              <a:gd name="connsiteX1" fmla="*/ 2927114 w 5625625"/>
              <a:gd name="connsiteY1" fmla="*/ 164842 h 3245897"/>
              <a:gd name="connsiteX2" fmla="*/ 5625625 w 5625625"/>
              <a:gd name="connsiteY2" fmla="*/ 260657 h 3245897"/>
              <a:gd name="connsiteX3" fmla="*/ 5625625 w 5625625"/>
              <a:gd name="connsiteY3" fmla="*/ 3080787 h 3245897"/>
              <a:gd name="connsiteX4" fmla="*/ 5460515 w 5625625"/>
              <a:gd name="connsiteY4" fmla="*/ 3245897 h 3245897"/>
              <a:gd name="connsiteX5" fmla="*/ 165110 w 5625625"/>
              <a:gd name="connsiteY5" fmla="*/ 3245897 h 3245897"/>
              <a:gd name="connsiteX6" fmla="*/ 0 w 5625625"/>
              <a:gd name="connsiteY6" fmla="*/ 3080787 h 3245897"/>
              <a:gd name="connsiteX7" fmla="*/ 0 w 5625625"/>
              <a:gd name="connsiteY7" fmla="*/ 260657 h 3245897"/>
              <a:gd name="connsiteX0" fmla="*/ 2927114 w 5625625"/>
              <a:gd name="connsiteY0" fmla="*/ 164842 h 3245897"/>
              <a:gd name="connsiteX1" fmla="*/ 5625625 w 5625625"/>
              <a:gd name="connsiteY1" fmla="*/ 260657 h 3245897"/>
              <a:gd name="connsiteX2" fmla="*/ 5625625 w 5625625"/>
              <a:gd name="connsiteY2" fmla="*/ 3080787 h 3245897"/>
              <a:gd name="connsiteX3" fmla="*/ 5460515 w 5625625"/>
              <a:gd name="connsiteY3" fmla="*/ 3245897 h 3245897"/>
              <a:gd name="connsiteX4" fmla="*/ 165110 w 5625625"/>
              <a:gd name="connsiteY4" fmla="*/ 3245897 h 3245897"/>
              <a:gd name="connsiteX5" fmla="*/ 0 w 5625625"/>
              <a:gd name="connsiteY5" fmla="*/ 3080787 h 3245897"/>
              <a:gd name="connsiteX6" fmla="*/ 91440 w 5625625"/>
              <a:gd name="connsiteY6" fmla="*/ 352097 h 3245897"/>
              <a:gd name="connsiteX0" fmla="*/ 6051314 w 6324305"/>
              <a:gd name="connsiteY0" fmla="*/ 218511 h 3223366"/>
              <a:gd name="connsiteX1" fmla="*/ 5625625 w 6324305"/>
              <a:gd name="connsiteY1" fmla="*/ 238126 h 3223366"/>
              <a:gd name="connsiteX2" fmla="*/ 5625625 w 6324305"/>
              <a:gd name="connsiteY2" fmla="*/ 3058256 h 3223366"/>
              <a:gd name="connsiteX3" fmla="*/ 5460515 w 6324305"/>
              <a:gd name="connsiteY3" fmla="*/ 3223366 h 3223366"/>
              <a:gd name="connsiteX4" fmla="*/ 165110 w 6324305"/>
              <a:gd name="connsiteY4" fmla="*/ 3223366 h 3223366"/>
              <a:gd name="connsiteX5" fmla="*/ 0 w 6324305"/>
              <a:gd name="connsiteY5" fmla="*/ 3058256 h 3223366"/>
              <a:gd name="connsiteX6" fmla="*/ 91440 w 6324305"/>
              <a:gd name="connsiteY6" fmla="*/ 329566 h 3223366"/>
              <a:gd name="connsiteX0" fmla="*/ 6051314 w 6324305"/>
              <a:gd name="connsiteY0" fmla="*/ 218511 h 3223366"/>
              <a:gd name="connsiteX1" fmla="*/ 5625625 w 6324305"/>
              <a:gd name="connsiteY1" fmla="*/ 238126 h 3223366"/>
              <a:gd name="connsiteX2" fmla="*/ 5625625 w 6324305"/>
              <a:gd name="connsiteY2" fmla="*/ 3058256 h 3223366"/>
              <a:gd name="connsiteX3" fmla="*/ 5460515 w 6324305"/>
              <a:gd name="connsiteY3" fmla="*/ 3223366 h 3223366"/>
              <a:gd name="connsiteX4" fmla="*/ 165110 w 6324305"/>
              <a:gd name="connsiteY4" fmla="*/ 3223366 h 3223366"/>
              <a:gd name="connsiteX5" fmla="*/ 0 w 6324305"/>
              <a:gd name="connsiteY5" fmla="*/ 3058256 h 3223366"/>
              <a:gd name="connsiteX6" fmla="*/ 91440 w 6324305"/>
              <a:gd name="connsiteY6" fmla="*/ 329566 h 3223366"/>
              <a:gd name="connsiteX7" fmla="*/ 6051314 w 6324305"/>
              <a:gd name="connsiteY7" fmla="*/ 218511 h 3223366"/>
              <a:gd name="connsiteX0" fmla="*/ 91440 w 5625625"/>
              <a:gd name="connsiteY0" fmla="*/ 914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91440 w 5625625"/>
              <a:gd name="connsiteY6" fmla="*/ 91440 h 2985240"/>
              <a:gd name="connsiteX0" fmla="*/ 0 w 5699285"/>
              <a:gd name="connsiteY0" fmla="*/ 66040 h 2985240"/>
              <a:gd name="connsiteX1" fmla="*/ 5699285 w 5699285"/>
              <a:gd name="connsiteY1" fmla="*/ 0 h 2985240"/>
              <a:gd name="connsiteX2" fmla="*/ 5699285 w 5699285"/>
              <a:gd name="connsiteY2" fmla="*/ 2820130 h 2985240"/>
              <a:gd name="connsiteX3" fmla="*/ 5534175 w 5699285"/>
              <a:gd name="connsiteY3" fmla="*/ 2985240 h 2985240"/>
              <a:gd name="connsiteX4" fmla="*/ 238770 w 5699285"/>
              <a:gd name="connsiteY4" fmla="*/ 2985240 h 2985240"/>
              <a:gd name="connsiteX5" fmla="*/ 73660 w 5699285"/>
              <a:gd name="connsiteY5" fmla="*/ 2820130 h 2985240"/>
              <a:gd name="connsiteX6" fmla="*/ 0 w 5699285"/>
              <a:gd name="connsiteY6" fmla="*/ 66040 h 2985240"/>
              <a:gd name="connsiteX0" fmla="*/ 53340 w 5625625"/>
              <a:gd name="connsiteY0" fmla="*/ 533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53340 w 5625625"/>
              <a:gd name="connsiteY6" fmla="*/ 53340 h 2985240"/>
              <a:gd name="connsiteX0" fmla="*/ 0 w 5635785"/>
              <a:gd name="connsiteY0" fmla="*/ 53340 h 2985240"/>
              <a:gd name="connsiteX1" fmla="*/ 5635785 w 5635785"/>
              <a:gd name="connsiteY1" fmla="*/ 0 h 2985240"/>
              <a:gd name="connsiteX2" fmla="*/ 5635785 w 5635785"/>
              <a:gd name="connsiteY2" fmla="*/ 2820130 h 2985240"/>
              <a:gd name="connsiteX3" fmla="*/ 5470675 w 5635785"/>
              <a:gd name="connsiteY3" fmla="*/ 2985240 h 2985240"/>
              <a:gd name="connsiteX4" fmla="*/ 175270 w 5635785"/>
              <a:gd name="connsiteY4" fmla="*/ 2985240 h 2985240"/>
              <a:gd name="connsiteX5" fmla="*/ 10160 w 5635785"/>
              <a:gd name="connsiteY5" fmla="*/ 2820130 h 2985240"/>
              <a:gd name="connsiteX6" fmla="*/ 0 w 5635785"/>
              <a:gd name="connsiteY6" fmla="*/ 53340 h 2985240"/>
              <a:gd name="connsiteX0" fmla="*/ 0 w 5661185"/>
              <a:gd name="connsiteY0" fmla="*/ 15240 h 2985240"/>
              <a:gd name="connsiteX1" fmla="*/ 5661185 w 5661185"/>
              <a:gd name="connsiteY1" fmla="*/ 0 h 2985240"/>
              <a:gd name="connsiteX2" fmla="*/ 5661185 w 5661185"/>
              <a:gd name="connsiteY2" fmla="*/ 2820130 h 2985240"/>
              <a:gd name="connsiteX3" fmla="*/ 5496075 w 5661185"/>
              <a:gd name="connsiteY3" fmla="*/ 2985240 h 2985240"/>
              <a:gd name="connsiteX4" fmla="*/ 200670 w 5661185"/>
              <a:gd name="connsiteY4" fmla="*/ 2985240 h 2985240"/>
              <a:gd name="connsiteX5" fmla="*/ 35560 w 5661185"/>
              <a:gd name="connsiteY5" fmla="*/ 2820130 h 2985240"/>
              <a:gd name="connsiteX6" fmla="*/ 0 w 5661185"/>
              <a:gd name="connsiteY6" fmla="*/ 15240 h 2985240"/>
              <a:gd name="connsiteX0" fmla="*/ 15240 w 5625625"/>
              <a:gd name="connsiteY0" fmla="*/ 25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15240 w 5625625"/>
              <a:gd name="connsiteY6" fmla="*/ 2540 h 2985240"/>
              <a:gd name="connsiteX0" fmla="*/ 15240 w 5625625"/>
              <a:gd name="connsiteY0" fmla="*/ 23435 h 3006135"/>
              <a:gd name="connsiteX1" fmla="*/ 5625625 w 5625625"/>
              <a:gd name="connsiteY1" fmla="*/ 20895 h 3006135"/>
              <a:gd name="connsiteX2" fmla="*/ 5625625 w 5625625"/>
              <a:gd name="connsiteY2" fmla="*/ 2841025 h 3006135"/>
              <a:gd name="connsiteX3" fmla="*/ 5460515 w 5625625"/>
              <a:gd name="connsiteY3" fmla="*/ 3006135 h 3006135"/>
              <a:gd name="connsiteX4" fmla="*/ 165110 w 5625625"/>
              <a:gd name="connsiteY4" fmla="*/ 3006135 h 3006135"/>
              <a:gd name="connsiteX5" fmla="*/ 0 w 5625625"/>
              <a:gd name="connsiteY5" fmla="*/ 2841025 h 3006135"/>
              <a:gd name="connsiteX6" fmla="*/ 15240 w 5625625"/>
              <a:gd name="connsiteY6" fmla="*/ 23435 h 3006135"/>
              <a:gd name="connsiteX0" fmla="*/ 15240 w 5625625"/>
              <a:gd name="connsiteY0" fmla="*/ 1041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15240 w 5625625"/>
              <a:gd name="connsiteY6" fmla="*/ 104140 h 2985240"/>
              <a:gd name="connsiteX0" fmla="*/ 15240 w 5625625"/>
              <a:gd name="connsiteY0" fmla="*/ 1041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15240 w 5625625"/>
              <a:gd name="connsiteY6" fmla="*/ 104140 h 2985240"/>
              <a:gd name="connsiteX0" fmla="*/ 15240 w 5625625"/>
              <a:gd name="connsiteY0" fmla="*/ 0 h 3097000"/>
              <a:gd name="connsiteX1" fmla="*/ 5625625 w 5625625"/>
              <a:gd name="connsiteY1" fmla="*/ 111760 h 3097000"/>
              <a:gd name="connsiteX2" fmla="*/ 5625625 w 5625625"/>
              <a:gd name="connsiteY2" fmla="*/ 2931890 h 3097000"/>
              <a:gd name="connsiteX3" fmla="*/ 5460515 w 5625625"/>
              <a:gd name="connsiteY3" fmla="*/ 3097000 h 3097000"/>
              <a:gd name="connsiteX4" fmla="*/ 165110 w 5625625"/>
              <a:gd name="connsiteY4" fmla="*/ 3097000 h 3097000"/>
              <a:gd name="connsiteX5" fmla="*/ 0 w 5625625"/>
              <a:gd name="connsiteY5" fmla="*/ 2931890 h 3097000"/>
              <a:gd name="connsiteX6" fmla="*/ 15240 w 5625625"/>
              <a:gd name="connsiteY6" fmla="*/ 0 h 3097000"/>
              <a:gd name="connsiteX0" fmla="*/ 15240 w 5625625"/>
              <a:gd name="connsiteY0" fmla="*/ 0 h 3008100"/>
              <a:gd name="connsiteX1" fmla="*/ 5625625 w 5625625"/>
              <a:gd name="connsiteY1" fmla="*/ 22860 h 3008100"/>
              <a:gd name="connsiteX2" fmla="*/ 5625625 w 5625625"/>
              <a:gd name="connsiteY2" fmla="*/ 2842990 h 3008100"/>
              <a:gd name="connsiteX3" fmla="*/ 5460515 w 5625625"/>
              <a:gd name="connsiteY3" fmla="*/ 3008100 h 3008100"/>
              <a:gd name="connsiteX4" fmla="*/ 165110 w 5625625"/>
              <a:gd name="connsiteY4" fmla="*/ 3008100 h 3008100"/>
              <a:gd name="connsiteX5" fmla="*/ 0 w 5625625"/>
              <a:gd name="connsiteY5" fmla="*/ 2842990 h 3008100"/>
              <a:gd name="connsiteX6" fmla="*/ 15240 w 5625625"/>
              <a:gd name="connsiteY6" fmla="*/ 0 h 3008100"/>
              <a:gd name="connsiteX0" fmla="*/ 15240 w 5625625"/>
              <a:gd name="connsiteY0" fmla="*/ 152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15240 w 5625625"/>
              <a:gd name="connsiteY6" fmla="*/ 15240 h 2985240"/>
              <a:gd name="connsiteX0" fmla="*/ 17 w 5635802"/>
              <a:gd name="connsiteY0" fmla="*/ 0 h 3046200"/>
              <a:gd name="connsiteX1" fmla="*/ 5635802 w 5635802"/>
              <a:gd name="connsiteY1" fmla="*/ 60960 h 3046200"/>
              <a:gd name="connsiteX2" fmla="*/ 5635802 w 5635802"/>
              <a:gd name="connsiteY2" fmla="*/ 2881090 h 3046200"/>
              <a:gd name="connsiteX3" fmla="*/ 5470692 w 5635802"/>
              <a:gd name="connsiteY3" fmla="*/ 3046200 h 3046200"/>
              <a:gd name="connsiteX4" fmla="*/ 175287 w 5635802"/>
              <a:gd name="connsiteY4" fmla="*/ 3046200 h 3046200"/>
              <a:gd name="connsiteX5" fmla="*/ 10177 w 5635802"/>
              <a:gd name="connsiteY5" fmla="*/ 2881090 h 3046200"/>
              <a:gd name="connsiteX6" fmla="*/ 17 w 5635802"/>
              <a:gd name="connsiteY6" fmla="*/ 0 h 3046200"/>
              <a:gd name="connsiteX0" fmla="*/ 40640 w 5625625"/>
              <a:gd name="connsiteY0" fmla="*/ 0 h 3020800"/>
              <a:gd name="connsiteX1" fmla="*/ 5625625 w 5625625"/>
              <a:gd name="connsiteY1" fmla="*/ 35560 h 3020800"/>
              <a:gd name="connsiteX2" fmla="*/ 5625625 w 5625625"/>
              <a:gd name="connsiteY2" fmla="*/ 2855690 h 3020800"/>
              <a:gd name="connsiteX3" fmla="*/ 5460515 w 5625625"/>
              <a:gd name="connsiteY3" fmla="*/ 3020800 h 3020800"/>
              <a:gd name="connsiteX4" fmla="*/ 165110 w 5625625"/>
              <a:gd name="connsiteY4" fmla="*/ 3020800 h 3020800"/>
              <a:gd name="connsiteX5" fmla="*/ 0 w 5625625"/>
              <a:gd name="connsiteY5" fmla="*/ 2855690 h 3020800"/>
              <a:gd name="connsiteX6" fmla="*/ 40640 w 5625625"/>
              <a:gd name="connsiteY6" fmla="*/ 0 h 3020800"/>
              <a:gd name="connsiteX0" fmla="*/ 40640 w 5625625"/>
              <a:gd name="connsiteY0" fmla="*/ 0 h 3020800"/>
              <a:gd name="connsiteX1" fmla="*/ 5625625 w 5625625"/>
              <a:gd name="connsiteY1" fmla="*/ 35560 h 3020800"/>
              <a:gd name="connsiteX2" fmla="*/ 5625625 w 5625625"/>
              <a:gd name="connsiteY2" fmla="*/ 2855690 h 3020800"/>
              <a:gd name="connsiteX3" fmla="*/ 5460515 w 5625625"/>
              <a:gd name="connsiteY3" fmla="*/ 3020800 h 3020800"/>
              <a:gd name="connsiteX4" fmla="*/ 165110 w 5625625"/>
              <a:gd name="connsiteY4" fmla="*/ 3020800 h 3020800"/>
              <a:gd name="connsiteX5" fmla="*/ 0 w 5625625"/>
              <a:gd name="connsiteY5" fmla="*/ 2855690 h 3020800"/>
              <a:gd name="connsiteX6" fmla="*/ 40640 w 5625625"/>
              <a:gd name="connsiteY6" fmla="*/ 0 h 3020800"/>
              <a:gd name="connsiteX0" fmla="*/ 18694 w 5625625"/>
              <a:gd name="connsiteY0" fmla="*/ 0 h 2991539"/>
              <a:gd name="connsiteX1" fmla="*/ 5625625 w 5625625"/>
              <a:gd name="connsiteY1" fmla="*/ 6299 h 2991539"/>
              <a:gd name="connsiteX2" fmla="*/ 5625625 w 5625625"/>
              <a:gd name="connsiteY2" fmla="*/ 2826429 h 2991539"/>
              <a:gd name="connsiteX3" fmla="*/ 5460515 w 5625625"/>
              <a:gd name="connsiteY3" fmla="*/ 2991539 h 2991539"/>
              <a:gd name="connsiteX4" fmla="*/ 165110 w 5625625"/>
              <a:gd name="connsiteY4" fmla="*/ 2991539 h 2991539"/>
              <a:gd name="connsiteX5" fmla="*/ 0 w 5625625"/>
              <a:gd name="connsiteY5" fmla="*/ 2826429 h 2991539"/>
              <a:gd name="connsiteX6" fmla="*/ 18694 w 5625625"/>
              <a:gd name="connsiteY6" fmla="*/ 0 h 2991539"/>
              <a:gd name="connsiteX0" fmla="*/ 4064 w 5625625"/>
              <a:gd name="connsiteY0" fmla="*/ 1016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4064 w 5625625"/>
              <a:gd name="connsiteY6" fmla="*/ 1016 h 2985240"/>
              <a:gd name="connsiteX0" fmla="*/ 4064 w 5625625"/>
              <a:gd name="connsiteY0" fmla="*/ 1016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4064 w 5625625"/>
              <a:gd name="connsiteY6" fmla="*/ 1016 h 298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625" h="2985240">
                <a:moveTo>
                  <a:pt x="4064" y="1016"/>
                </a:moveTo>
                <a:cubicBezTo>
                  <a:pt x="23853" y="9007"/>
                  <a:pt x="3755497" y="847"/>
                  <a:pt x="5625625" y="0"/>
                </a:cubicBezTo>
                <a:lnTo>
                  <a:pt x="5625625" y="2820130"/>
                </a:lnTo>
                <a:cubicBezTo>
                  <a:pt x="5625625" y="2911318"/>
                  <a:pt x="5551703" y="2985240"/>
                  <a:pt x="5460515" y="2985240"/>
                </a:cubicBezTo>
                <a:lnTo>
                  <a:pt x="165110" y="2985240"/>
                </a:lnTo>
                <a:cubicBezTo>
                  <a:pt x="73922" y="2985240"/>
                  <a:pt x="0" y="2911318"/>
                  <a:pt x="0" y="2820130"/>
                </a:cubicBezTo>
                <a:cubicBezTo>
                  <a:pt x="0" y="1880087"/>
                  <a:pt x="4064" y="1016"/>
                  <a:pt x="4064" y="1016"/>
                </a:cubicBezTo>
                <a:close/>
              </a:path>
            </a:pathLst>
          </a:cu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2"/>
          <p:cNvSpPr/>
          <p:nvPr/>
        </p:nvSpPr>
        <p:spPr>
          <a:xfrm>
            <a:off x="1781534" y="4217473"/>
            <a:ext cx="5549734" cy="2382383"/>
          </a:xfrm>
          <a:custGeom>
            <a:avLst/>
            <a:gdLst>
              <a:gd name="connsiteX0" fmla="*/ 0 w 5625625"/>
              <a:gd name="connsiteY0" fmla="*/ 165110 h 3150350"/>
              <a:gd name="connsiteX1" fmla="*/ 165110 w 5625625"/>
              <a:gd name="connsiteY1" fmla="*/ 0 h 3150350"/>
              <a:gd name="connsiteX2" fmla="*/ 5460515 w 5625625"/>
              <a:gd name="connsiteY2" fmla="*/ 0 h 3150350"/>
              <a:gd name="connsiteX3" fmla="*/ 5625625 w 5625625"/>
              <a:gd name="connsiteY3" fmla="*/ 165110 h 3150350"/>
              <a:gd name="connsiteX4" fmla="*/ 5625625 w 5625625"/>
              <a:gd name="connsiteY4" fmla="*/ 2985240 h 3150350"/>
              <a:gd name="connsiteX5" fmla="*/ 5460515 w 5625625"/>
              <a:gd name="connsiteY5" fmla="*/ 3150350 h 3150350"/>
              <a:gd name="connsiteX6" fmla="*/ 165110 w 5625625"/>
              <a:gd name="connsiteY6" fmla="*/ 3150350 h 3150350"/>
              <a:gd name="connsiteX7" fmla="*/ 0 w 5625625"/>
              <a:gd name="connsiteY7" fmla="*/ 2985240 h 3150350"/>
              <a:gd name="connsiteX8" fmla="*/ 0 w 5625625"/>
              <a:gd name="connsiteY8" fmla="*/ 165110 h 3150350"/>
              <a:gd name="connsiteX0" fmla="*/ 0 w 5625625"/>
              <a:gd name="connsiteY0" fmla="*/ 273865 h 3259105"/>
              <a:gd name="connsiteX1" fmla="*/ 5460515 w 5625625"/>
              <a:gd name="connsiteY1" fmla="*/ 108755 h 3259105"/>
              <a:gd name="connsiteX2" fmla="*/ 5625625 w 5625625"/>
              <a:gd name="connsiteY2" fmla="*/ 273865 h 3259105"/>
              <a:gd name="connsiteX3" fmla="*/ 5625625 w 5625625"/>
              <a:gd name="connsiteY3" fmla="*/ 3093995 h 3259105"/>
              <a:gd name="connsiteX4" fmla="*/ 5460515 w 5625625"/>
              <a:gd name="connsiteY4" fmla="*/ 3259105 h 3259105"/>
              <a:gd name="connsiteX5" fmla="*/ 165110 w 5625625"/>
              <a:gd name="connsiteY5" fmla="*/ 3259105 h 3259105"/>
              <a:gd name="connsiteX6" fmla="*/ 0 w 5625625"/>
              <a:gd name="connsiteY6" fmla="*/ 3093995 h 3259105"/>
              <a:gd name="connsiteX7" fmla="*/ 0 w 5625625"/>
              <a:gd name="connsiteY7" fmla="*/ 273865 h 3259105"/>
              <a:gd name="connsiteX0" fmla="*/ 0 w 5625625"/>
              <a:gd name="connsiteY0" fmla="*/ 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0 w 5625625"/>
              <a:gd name="connsiteY6" fmla="*/ 0 h 2985240"/>
              <a:gd name="connsiteX0" fmla="*/ 0 w 5625625"/>
              <a:gd name="connsiteY0" fmla="*/ 260657 h 3245897"/>
              <a:gd name="connsiteX1" fmla="*/ 2927114 w 5625625"/>
              <a:gd name="connsiteY1" fmla="*/ 164842 h 3245897"/>
              <a:gd name="connsiteX2" fmla="*/ 5625625 w 5625625"/>
              <a:gd name="connsiteY2" fmla="*/ 260657 h 3245897"/>
              <a:gd name="connsiteX3" fmla="*/ 5625625 w 5625625"/>
              <a:gd name="connsiteY3" fmla="*/ 3080787 h 3245897"/>
              <a:gd name="connsiteX4" fmla="*/ 5460515 w 5625625"/>
              <a:gd name="connsiteY4" fmla="*/ 3245897 h 3245897"/>
              <a:gd name="connsiteX5" fmla="*/ 165110 w 5625625"/>
              <a:gd name="connsiteY5" fmla="*/ 3245897 h 3245897"/>
              <a:gd name="connsiteX6" fmla="*/ 0 w 5625625"/>
              <a:gd name="connsiteY6" fmla="*/ 3080787 h 3245897"/>
              <a:gd name="connsiteX7" fmla="*/ 0 w 5625625"/>
              <a:gd name="connsiteY7" fmla="*/ 260657 h 3245897"/>
              <a:gd name="connsiteX0" fmla="*/ 2927114 w 5625625"/>
              <a:gd name="connsiteY0" fmla="*/ 164842 h 3245897"/>
              <a:gd name="connsiteX1" fmla="*/ 5625625 w 5625625"/>
              <a:gd name="connsiteY1" fmla="*/ 260657 h 3245897"/>
              <a:gd name="connsiteX2" fmla="*/ 5625625 w 5625625"/>
              <a:gd name="connsiteY2" fmla="*/ 3080787 h 3245897"/>
              <a:gd name="connsiteX3" fmla="*/ 5460515 w 5625625"/>
              <a:gd name="connsiteY3" fmla="*/ 3245897 h 3245897"/>
              <a:gd name="connsiteX4" fmla="*/ 165110 w 5625625"/>
              <a:gd name="connsiteY4" fmla="*/ 3245897 h 3245897"/>
              <a:gd name="connsiteX5" fmla="*/ 0 w 5625625"/>
              <a:gd name="connsiteY5" fmla="*/ 3080787 h 3245897"/>
              <a:gd name="connsiteX6" fmla="*/ 91440 w 5625625"/>
              <a:gd name="connsiteY6" fmla="*/ 352097 h 3245897"/>
              <a:gd name="connsiteX0" fmla="*/ 6051314 w 6324305"/>
              <a:gd name="connsiteY0" fmla="*/ 218511 h 3223366"/>
              <a:gd name="connsiteX1" fmla="*/ 5625625 w 6324305"/>
              <a:gd name="connsiteY1" fmla="*/ 238126 h 3223366"/>
              <a:gd name="connsiteX2" fmla="*/ 5625625 w 6324305"/>
              <a:gd name="connsiteY2" fmla="*/ 3058256 h 3223366"/>
              <a:gd name="connsiteX3" fmla="*/ 5460515 w 6324305"/>
              <a:gd name="connsiteY3" fmla="*/ 3223366 h 3223366"/>
              <a:gd name="connsiteX4" fmla="*/ 165110 w 6324305"/>
              <a:gd name="connsiteY4" fmla="*/ 3223366 h 3223366"/>
              <a:gd name="connsiteX5" fmla="*/ 0 w 6324305"/>
              <a:gd name="connsiteY5" fmla="*/ 3058256 h 3223366"/>
              <a:gd name="connsiteX6" fmla="*/ 91440 w 6324305"/>
              <a:gd name="connsiteY6" fmla="*/ 329566 h 3223366"/>
              <a:gd name="connsiteX0" fmla="*/ 6051314 w 6324305"/>
              <a:gd name="connsiteY0" fmla="*/ 218511 h 3223366"/>
              <a:gd name="connsiteX1" fmla="*/ 5625625 w 6324305"/>
              <a:gd name="connsiteY1" fmla="*/ 238126 h 3223366"/>
              <a:gd name="connsiteX2" fmla="*/ 5625625 w 6324305"/>
              <a:gd name="connsiteY2" fmla="*/ 3058256 h 3223366"/>
              <a:gd name="connsiteX3" fmla="*/ 5460515 w 6324305"/>
              <a:gd name="connsiteY3" fmla="*/ 3223366 h 3223366"/>
              <a:gd name="connsiteX4" fmla="*/ 165110 w 6324305"/>
              <a:gd name="connsiteY4" fmla="*/ 3223366 h 3223366"/>
              <a:gd name="connsiteX5" fmla="*/ 0 w 6324305"/>
              <a:gd name="connsiteY5" fmla="*/ 3058256 h 3223366"/>
              <a:gd name="connsiteX6" fmla="*/ 91440 w 6324305"/>
              <a:gd name="connsiteY6" fmla="*/ 329566 h 3223366"/>
              <a:gd name="connsiteX7" fmla="*/ 6051314 w 6324305"/>
              <a:gd name="connsiteY7" fmla="*/ 218511 h 3223366"/>
              <a:gd name="connsiteX0" fmla="*/ 91440 w 5625625"/>
              <a:gd name="connsiteY0" fmla="*/ 914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91440 w 5625625"/>
              <a:gd name="connsiteY6" fmla="*/ 91440 h 2985240"/>
              <a:gd name="connsiteX0" fmla="*/ 0 w 5699285"/>
              <a:gd name="connsiteY0" fmla="*/ 66040 h 2985240"/>
              <a:gd name="connsiteX1" fmla="*/ 5699285 w 5699285"/>
              <a:gd name="connsiteY1" fmla="*/ 0 h 2985240"/>
              <a:gd name="connsiteX2" fmla="*/ 5699285 w 5699285"/>
              <a:gd name="connsiteY2" fmla="*/ 2820130 h 2985240"/>
              <a:gd name="connsiteX3" fmla="*/ 5534175 w 5699285"/>
              <a:gd name="connsiteY3" fmla="*/ 2985240 h 2985240"/>
              <a:gd name="connsiteX4" fmla="*/ 238770 w 5699285"/>
              <a:gd name="connsiteY4" fmla="*/ 2985240 h 2985240"/>
              <a:gd name="connsiteX5" fmla="*/ 73660 w 5699285"/>
              <a:gd name="connsiteY5" fmla="*/ 2820130 h 2985240"/>
              <a:gd name="connsiteX6" fmla="*/ 0 w 5699285"/>
              <a:gd name="connsiteY6" fmla="*/ 66040 h 2985240"/>
              <a:gd name="connsiteX0" fmla="*/ 53340 w 5625625"/>
              <a:gd name="connsiteY0" fmla="*/ 533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53340 w 5625625"/>
              <a:gd name="connsiteY6" fmla="*/ 53340 h 2985240"/>
              <a:gd name="connsiteX0" fmla="*/ 0 w 5635785"/>
              <a:gd name="connsiteY0" fmla="*/ 53340 h 2985240"/>
              <a:gd name="connsiteX1" fmla="*/ 5635785 w 5635785"/>
              <a:gd name="connsiteY1" fmla="*/ 0 h 2985240"/>
              <a:gd name="connsiteX2" fmla="*/ 5635785 w 5635785"/>
              <a:gd name="connsiteY2" fmla="*/ 2820130 h 2985240"/>
              <a:gd name="connsiteX3" fmla="*/ 5470675 w 5635785"/>
              <a:gd name="connsiteY3" fmla="*/ 2985240 h 2985240"/>
              <a:gd name="connsiteX4" fmla="*/ 175270 w 5635785"/>
              <a:gd name="connsiteY4" fmla="*/ 2985240 h 2985240"/>
              <a:gd name="connsiteX5" fmla="*/ 10160 w 5635785"/>
              <a:gd name="connsiteY5" fmla="*/ 2820130 h 2985240"/>
              <a:gd name="connsiteX6" fmla="*/ 0 w 5635785"/>
              <a:gd name="connsiteY6" fmla="*/ 53340 h 2985240"/>
              <a:gd name="connsiteX0" fmla="*/ 0 w 5661185"/>
              <a:gd name="connsiteY0" fmla="*/ 15240 h 2985240"/>
              <a:gd name="connsiteX1" fmla="*/ 5661185 w 5661185"/>
              <a:gd name="connsiteY1" fmla="*/ 0 h 2985240"/>
              <a:gd name="connsiteX2" fmla="*/ 5661185 w 5661185"/>
              <a:gd name="connsiteY2" fmla="*/ 2820130 h 2985240"/>
              <a:gd name="connsiteX3" fmla="*/ 5496075 w 5661185"/>
              <a:gd name="connsiteY3" fmla="*/ 2985240 h 2985240"/>
              <a:gd name="connsiteX4" fmla="*/ 200670 w 5661185"/>
              <a:gd name="connsiteY4" fmla="*/ 2985240 h 2985240"/>
              <a:gd name="connsiteX5" fmla="*/ 35560 w 5661185"/>
              <a:gd name="connsiteY5" fmla="*/ 2820130 h 2985240"/>
              <a:gd name="connsiteX6" fmla="*/ 0 w 5661185"/>
              <a:gd name="connsiteY6" fmla="*/ 15240 h 2985240"/>
              <a:gd name="connsiteX0" fmla="*/ 15240 w 5625625"/>
              <a:gd name="connsiteY0" fmla="*/ 25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15240 w 5625625"/>
              <a:gd name="connsiteY6" fmla="*/ 2540 h 2985240"/>
              <a:gd name="connsiteX0" fmla="*/ 15240 w 5625625"/>
              <a:gd name="connsiteY0" fmla="*/ 23435 h 3006135"/>
              <a:gd name="connsiteX1" fmla="*/ 5625625 w 5625625"/>
              <a:gd name="connsiteY1" fmla="*/ 20895 h 3006135"/>
              <a:gd name="connsiteX2" fmla="*/ 5625625 w 5625625"/>
              <a:gd name="connsiteY2" fmla="*/ 2841025 h 3006135"/>
              <a:gd name="connsiteX3" fmla="*/ 5460515 w 5625625"/>
              <a:gd name="connsiteY3" fmla="*/ 3006135 h 3006135"/>
              <a:gd name="connsiteX4" fmla="*/ 165110 w 5625625"/>
              <a:gd name="connsiteY4" fmla="*/ 3006135 h 3006135"/>
              <a:gd name="connsiteX5" fmla="*/ 0 w 5625625"/>
              <a:gd name="connsiteY5" fmla="*/ 2841025 h 3006135"/>
              <a:gd name="connsiteX6" fmla="*/ 15240 w 5625625"/>
              <a:gd name="connsiteY6" fmla="*/ 23435 h 3006135"/>
              <a:gd name="connsiteX0" fmla="*/ 15240 w 5625625"/>
              <a:gd name="connsiteY0" fmla="*/ 1041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15240 w 5625625"/>
              <a:gd name="connsiteY6" fmla="*/ 104140 h 2985240"/>
              <a:gd name="connsiteX0" fmla="*/ 15240 w 5625625"/>
              <a:gd name="connsiteY0" fmla="*/ 1041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15240 w 5625625"/>
              <a:gd name="connsiteY6" fmla="*/ 104140 h 2985240"/>
              <a:gd name="connsiteX0" fmla="*/ 15240 w 5625625"/>
              <a:gd name="connsiteY0" fmla="*/ 0 h 3097000"/>
              <a:gd name="connsiteX1" fmla="*/ 5625625 w 5625625"/>
              <a:gd name="connsiteY1" fmla="*/ 111760 h 3097000"/>
              <a:gd name="connsiteX2" fmla="*/ 5625625 w 5625625"/>
              <a:gd name="connsiteY2" fmla="*/ 2931890 h 3097000"/>
              <a:gd name="connsiteX3" fmla="*/ 5460515 w 5625625"/>
              <a:gd name="connsiteY3" fmla="*/ 3097000 h 3097000"/>
              <a:gd name="connsiteX4" fmla="*/ 165110 w 5625625"/>
              <a:gd name="connsiteY4" fmla="*/ 3097000 h 3097000"/>
              <a:gd name="connsiteX5" fmla="*/ 0 w 5625625"/>
              <a:gd name="connsiteY5" fmla="*/ 2931890 h 3097000"/>
              <a:gd name="connsiteX6" fmla="*/ 15240 w 5625625"/>
              <a:gd name="connsiteY6" fmla="*/ 0 h 3097000"/>
              <a:gd name="connsiteX0" fmla="*/ 15240 w 5625625"/>
              <a:gd name="connsiteY0" fmla="*/ 0 h 3008100"/>
              <a:gd name="connsiteX1" fmla="*/ 5625625 w 5625625"/>
              <a:gd name="connsiteY1" fmla="*/ 22860 h 3008100"/>
              <a:gd name="connsiteX2" fmla="*/ 5625625 w 5625625"/>
              <a:gd name="connsiteY2" fmla="*/ 2842990 h 3008100"/>
              <a:gd name="connsiteX3" fmla="*/ 5460515 w 5625625"/>
              <a:gd name="connsiteY3" fmla="*/ 3008100 h 3008100"/>
              <a:gd name="connsiteX4" fmla="*/ 165110 w 5625625"/>
              <a:gd name="connsiteY4" fmla="*/ 3008100 h 3008100"/>
              <a:gd name="connsiteX5" fmla="*/ 0 w 5625625"/>
              <a:gd name="connsiteY5" fmla="*/ 2842990 h 3008100"/>
              <a:gd name="connsiteX6" fmla="*/ 15240 w 5625625"/>
              <a:gd name="connsiteY6" fmla="*/ 0 h 3008100"/>
              <a:gd name="connsiteX0" fmla="*/ 15240 w 5625625"/>
              <a:gd name="connsiteY0" fmla="*/ 15240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15240 w 5625625"/>
              <a:gd name="connsiteY6" fmla="*/ 15240 h 2985240"/>
              <a:gd name="connsiteX0" fmla="*/ 17 w 5635802"/>
              <a:gd name="connsiteY0" fmla="*/ 0 h 3046200"/>
              <a:gd name="connsiteX1" fmla="*/ 5635802 w 5635802"/>
              <a:gd name="connsiteY1" fmla="*/ 60960 h 3046200"/>
              <a:gd name="connsiteX2" fmla="*/ 5635802 w 5635802"/>
              <a:gd name="connsiteY2" fmla="*/ 2881090 h 3046200"/>
              <a:gd name="connsiteX3" fmla="*/ 5470692 w 5635802"/>
              <a:gd name="connsiteY3" fmla="*/ 3046200 h 3046200"/>
              <a:gd name="connsiteX4" fmla="*/ 175287 w 5635802"/>
              <a:gd name="connsiteY4" fmla="*/ 3046200 h 3046200"/>
              <a:gd name="connsiteX5" fmla="*/ 10177 w 5635802"/>
              <a:gd name="connsiteY5" fmla="*/ 2881090 h 3046200"/>
              <a:gd name="connsiteX6" fmla="*/ 17 w 5635802"/>
              <a:gd name="connsiteY6" fmla="*/ 0 h 3046200"/>
              <a:gd name="connsiteX0" fmla="*/ 40640 w 5625625"/>
              <a:gd name="connsiteY0" fmla="*/ 0 h 3020800"/>
              <a:gd name="connsiteX1" fmla="*/ 5625625 w 5625625"/>
              <a:gd name="connsiteY1" fmla="*/ 35560 h 3020800"/>
              <a:gd name="connsiteX2" fmla="*/ 5625625 w 5625625"/>
              <a:gd name="connsiteY2" fmla="*/ 2855690 h 3020800"/>
              <a:gd name="connsiteX3" fmla="*/ 5460515 w 5625625"/>
              <a:gd name="connsiteY3" fmla="*/ 3020800 h 3020800"/>
              <a:gd name="connsiteX4" fmla="*/ 165110 w 5625625"/>
              <a:gd name="connsiteY4" fmla="*/ 3020800 h 3020800"/>
              <a:gd name="connsiteX5" fmla="*/ 0 w 5625625"/>
              <a:gd name="connsiteY5" fmla="*/ 2855690 h 3020800"/>
              <a:gd name="connsiteX6" fmla="*/ 40640 w 5625625"/>
              <a:gd name="connsiteY6" fmla="*/ 0 h 3020800"/>
              <a:gd name="connsiteX0" fmla="*/ 40640 w 5625625"/>
              <a:gd name="connsiteY0" fmla="*/ 0 h 3020800"/>
              <a:gd name="connsiteX1" fmla="*/ 5625625 w 5625625"/>
              <a:gd name="connsiteY1" fmla="*/ 35560 h 3020800"/>
              <a:gd name="connsiteX2" fmla="*/ 5625625 w 5625625"/>
              <a:gd name="connsiteY2" fmla="*/ 2855690 h 3020800"/>
              <a:gd name="connsiteX3" fmla="*/ 5460515 w 5625625"/>
              <a:gd name="connsiteY3" fmla="*/ 3020800 h 3020800"/>
              <a:gd name="connsiteX4" fmla="*/ 165110 w 5625625"/>
              <a:gd name="connsiteY4" fmla="*/ 3020800 h 3020800"/>
              <a:gd name="connsiteX5" fmla="*/ 0 w 5625625"/>
              <a:gd name="connsiteY5" fmla="*/ 2855690 h 3020800"/>
              <a:gd name="connsiteX6" fmla="*/ 40640 w 5625625"/>
              <a:gd name="connsiteY6" fmla="*/ 0 h 3020800"/>
              <a:gd name="connsiteX0" fmla="*/ 18694 w 5625625"/>
              <a:gd name="connsiteY0" fmla="*/ 0 h 2991539"/>
              <a:gd name="connsiteX1" fmla="*/ 5625625 w 5625625"/>
              <a:gd name="connsiteY1" fmla="*/ 6299 h 2991539"/>
              <a:gd name="connsiteX2" fmla="*/ 5625625 w 5625625"/>
              <a:gd name="connsiteY2" fmla="*/ 2826429 h 2991539"/>
              <a:gd name="connsiteX3" fmla="*/ 5460515 w 5625625"/>
              <a:gd name="connsiteY3" fmla="*/ 2991539 h 2991539"/>
              <a:gd name="connsiteX4" fmla="*/ 165110 w 5625625"/>
              <a:gd name="connsiteY4" fmla="*/ 2991539 h 2991539"/>
              <a:gd name="connsiteX5" fmla="*/ 0 w 5625625"/>
              <a:gd name="connsiteY5" fmla="*/ 2826429 h 2991539"/>
              <a:gd name="connsiteX6" fmla="*/ 18694 w 5625625"/>
              <a:gd name="connsiteY6" fmla="*/ 0 h 2991539"/>
              <a:gd name="connsiteX0" fmla="*/ 4064 w 5625625"/>
              <a:gd name="connsiteY0" fmla="*/ 1016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4064 w 5625625"/>
              <a:gd name="connsiteY6" fmla="*/ 1016 h 2985240"/>
              <a:gd name="connsiteX0" fmla="*/ 4064 w 5625625"/>
              <a:gd name="connsiteY0" fmla="*/ 1016 h 2985240"/>
              <a:gd name="connsiteX1" fmla="*/ 5625625 w 5625625"/>
              <a:gd name="connsiteY1" fmla="*/ 0 h 2985240"/>
              <a:gd name="connsiteX2" fmla="*/ 5625625 w 5625625"/>
              <a:gd name="connsiteY2" fmla="*/ 2820130 h 2985240"/>
              <a:gd name="connsiteX3" fmla="*/ 5460515 w 5625625"/>
              <a:gd name="connsiteY3" fmla="*/ 2985240 h 2985240"/>
              <a:gd name="connsiteX4" fmla="*/ 165110 w 5625625"/>
              <a:gd name="connsiteY4" fmla="*/ 2985240 h 2985240"/>
              <a:gd name="connsiteX5" fmla="*/ 0 w 5625625"/>
              <a:gd name="connsiteY5" fmla="*/ 2820130 h 2985240"/>
              <a:gd name="connsiteX6" fmla="*/ 4064 w 5625625"/>
              <a:gd name="connsiteY6" fmla="*/ 1016 h 298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625" h="2985240">
                <a:moveTo>
                  <a:pt x="4064" y="1016"/>
                </a:moveTo>
                <a:cubicBezTo>
                  <a:pt x="23853" y="9007"/>
                  <a:pt x="3755497" y="847"/>
                  <a:pt x="5625625" y="0"/>
                </a:cubicBezTo>
                <a:lnTo>
                  <a:pt x="5625625" y="2820130"/>
                </a:lnTo>
                <a:cubicBezTo>
                  <a:pt x="5625625" y="2911318"/>
                  <a:pt x="5551703" y="2985240"/>
                  <a:pt x="5460515" y="2985240"/>
                </a:cubicBezTo>
                <a:lnTo>
                  <a:pt x="165110" y="2985240"/>
                </a:lnTo>
                <a:cubicBezTo>
                  <a:pt x="73922" y="2985240"/>
                  <a:pt x="0" y="2911318"/>
                  <a:pt x="0" y="2820130"/>
                </a:cubicBezTo>
                <a:cubicBezTo>
                  <a:pt x="0" y="1880087"/>
                  <a:pt x="4064" y="1016"/>
                  <a:pt x="4064" y="1016"/>
                </a:cubicBezTo>
                <a:close/>
              </a:path>
            </a:pathLst>
          </a:custGeom>
          <a:solidFill>
            <a:srgbClr val="FFFF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86735" y="3293984"/>
            <a:ext cx="495055" cy="28353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462210" y="3307924"/>
            <a:ext cx="495055" cy="28353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21850" y="6108469"/>
            <a:ext cx="283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naředěná kyselina sírová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61811" y="4554125"/>
            <a:ext cx="3510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vybíjení – rekce elektrod a kyseliny sírové -&gt;síran olovnatý</a:t>
            </a:r>
          </a:p>
          <a:p>
            <a:r>
              <a:rPr lang="cs-CZ" sz="1600" dirty="0" smtClean="0"/>
              <a:t>nabíjení – rozklad síranu olovnatého -&gt; kyselina sírová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2036533" y="4938644"/>
            <a:ext cx="7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PbO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14" name="TextovéPole 13"/>
          <p:cNvSpPr txBox="1"/>
          <p:nvPr/>
        </p:nvSpPr>
        <p:spPr>
          <a:xfrm rot="16200000">
            <a:off x="6312008" y="4938644"/>
            <a:ext cx="79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Pb</a:t>
            </a:r>
            <a:endParaRPr lang="cs-CZ" baseline="-25000" dirty="0"/>
          </a:p>
        </p:txBody>
      </p:sp>
      <p:sp>
        <p:nvSpPr>
          <p:cNvPr id="11" name="Vývojový diagram: sumační spojení 10"/>
          <p:cNvSpPr/>
          <p:nvPr/>
        </p:nvSpPr>
        <p:spPr>
          <a:xfrm>
            <a:off x="4346975" y="2753925"/>
            <a:ext cx="585065" cy="585065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/>
        </p:nvCxnSpPr>
        <p:spPr>
          <a:xfrm flipH="1" flipV="1">
            <a:off x="2434262" y="3043882"/>
            <a:ext cx="1" cy="255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11" idx="2"/>
          </p:cNvCxnSpPr>
          <p:nvPr/>
        </p:nvCxnSpPr>
        <p:spPr>
          <a:xfrm flipH="1" flipV="1">
            <a:off x="2434263" y="3043882"/>
            <a:ext cx="1912712" cy="2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4941231" y="3046457"/>
            <a:ext cx="174170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 flipV="1">
            <a:off x="6687234" y="3049120"/>
            <a:ext cx="1" cy="270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us 19"/>
          <p:cNvSpPr/>
          <p:nvPr/>
        </p:nvSpPr>
        <p:spPr>
          <a:xfrm>
            <a:off x="2231740" y="3338990"/>
            <a:ext cx="405045" cy="405045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Minus 20"/>
          <p:cNvSpPr/>
          <p:nvPr/>
        </p:nvSpPr>
        <p:spPr>
          <a:xfrm>
            <a:off x="6525071" y="3293985"/>
            <a:ext cx="369332" cy="405045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7542330" y="6370439"/>
            <a:ext cx="641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Obr. 7</a:t>
            </a: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 lIns="0" rIns="0"/>
          <a:lstStyle/>
          <a:p>
            <a:pPr marL="812800" indent="-812800">
              <a:lnSpc>
                <a:spcPct val="150000"/>
              </a:lnSpc>
              <a:spcBef>
                <a:spcPct val="20000"/>
              </a:spcBef>
            </a:pPr>
            <a:r>
              <a:rPr lang="cs-CZ" dirty="0" smtClean="0">
                <a:solidFill>
                  <a:schemeClr val="tx1"/>
                </a:solidFill>
              </a:rPr>
              <a:t>Regulovatelný síťový zdroj</a:t>
            </a:r>
          </a:p>
        </p:txBody>
      </p:sp>
      <p:pic>
        <p:nvPicPr>
          <p:cNvPr id="23554" name="Picture 2" descr="http://pandatron.cz/elektronika2/supply0-30-1a_sch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1133475"/>
            <a:ext cx="8191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bdélník 1"/>
          <p:cNvSpPr>
            <a:spLocks noChangeArrowheads="1"/>
          </p:cNvSpPr>
          <p:nvPr/>
        </p:nvSpPr>
        <p:spPr bwMode="auto">
          <a:xfrm>
            <a:off x="161510" y="4238625"/>
            <a:ext cx="877597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dirty="0" smtClean="0"/>
              <a:t>„Výstup </a:t>
            </a:r>
            <a:r>
              <a:rPr lang="cs-CZ" sz="1600" dirty="0"/>
              <a:t>síťového transformátoru 230V/24V je připojen na piny J1 a J2. Střídavé napětí je následně usměrněno diodovým můstkem tvořeným z diod D1 až D4 typu 1N4007 a vyfiltrováno kondenzátorem C1 - 2200uF/35V. Takto vyfiltrované napětí je dále vedeno na výkonový tranzistor T2 opatřený chladičem. Tranzistor T2 je do báze řízen napětím tvořeným tranzistorem T1 a R2. I tento tranzistor je opět řízen ve své bázi a to tranzistorem T3 a potenciometrem P1. Takovéto zapojení podstatně zvyšuje stabilitu nastaveného napětí a navíc díky kondenzátoru C2 snižuje zvlnění na výstupu.</a:t>
            </a:r>
            <a:br>
              <a:rPr lang="cs-CZ" sz="1600" dirty="0"/>
            </a:br>
            <a:r>
              <a:rPr lang="cs-CZ" sz="1600" dirty="0"/>
              <a:t>Výstup z tranzistoru T2 je veden na výstupní svorky J3 a J4</a:t>
            </a:r>
            <a:r>
              <a:rPr lang="cs-CZ" sz="1600" dirty="0" smtClean="0"/>
              <a:t>.“ (1) </a:t>
            </a:r>
          </a:p>
          <a:p>
            <a:endParaRPr lang="cs-CZ" sz="1600" dirty="0"/>
          </a:p>
          <a:p>
            <a:r>
              <a:rPr lang="cs-CZ" sz="1400" dirty="0" smtClean="0"/>
              <a:t>Převzato ze stránek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pandatron.cz</a:t>
            </a:r>
            <a:r>
              <a:rPr lang="cs-CZ" sz="1400" dirty="0" smtClean="0"/>
              <a:t>, kde naleznete i tištěný spoj a další informace pro </a:t>
            </a:r>
            <a:r>
              <a:rPr lang="cs-CZ" sz="1400" dirty="0" smtClean="0">
                <a:hlinkClick r:id="rId4"/>
              </a:rPr>
              <a:t>zhotovení</a:t>
            </a:r>
            <a:r>
              <a:rPr lang="cs-CZ" sz="1400" dirty="0" smtClean="0"/>
              <a:t>.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9353</TotalTime>
  <Words>595</Words>
  <Application>Microsoft Office PowerPoint</Application>
  <PresentationFormat>Předvádění na obrazovce (4:3)</PresentationFormat>
  <Paragraphs>118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Výchozí návrh</vt:lpstr>
      <vt:lpstr>Prezentace aplikace PowerPoint</vt:lpstr>
      <vt:lpstr>Zdroje elektrického napětí</vt:lpstr>
      <vt:lpstr>Zdroj elektrické energie</vt:lpstr>
      <vt:lpstr>Ideální a reálný napěťový zdroj </vt:lpstr>
      <vt:lpstr>Chování reálného napěťového zdroje</vt:lpstr>
      <vt:lpstr>Prezentace aplikace PowerPoint</vt:lpstr>
      <vt:lpstr>Suchý článek</vt:lpstr>
      <vt:lpstr>Akumulátor</vt:lpstr>
      <vt:lpstr>Regulovatelný síťový zdroj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zchalupsky</cp:lastModifiedBy>
  <cp:revision>359</cp:revision>
  <dcterms:created xsi:type="dcterms:W3CDTF">2013-03-27T07:54:35Z</dcterms:created>
  <dcterms:modified xsi:type="dcterms:W3CDTF">2013-11-15T17:50:47Z</dcterms:modified>
</cp:coreProperties>
</file>