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57" r:id="rId4"/>
    <p:sldId id="262" r:id="rId5"/>
    <p:sldId id="277" r:id="rId6"/>
    <p:sldId id="258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7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7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akce-%C4%8Dinnost-modr%C3%A1-let-fly-l%C3%A9t%C3%A1n%C3%AD-16829/" TargetMode="External"/><Relationship Id="rId2" Type="http://schemas.openxmlformats.org/officeDocument/2006/relationships/hyperlink" Target="http://pixabay.com/cs/raketopl%C3%A1n-odstartov%C3%A1n%C3%AD-liftoff-99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in_Page" TargetMode="External"/><Relationship Id="rId4" Type="http://schemas.openxmlformats.org/officeDocument/2006/relationships/hyperlink" Target="http://en.wikipedia.org/wiki/File:Skaters_showing_newtons_third_law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13. 11.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VY_32_INOVACE_11_FY_B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/>
              <a:t>Třetí Newtonův pohybový zákon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Rozbor zákona akce a reakce a porovnání se vzájemným působením těles.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Výpočet zrychlení na sebe navzájem působících těles a ověření z poměru hmotností jako míry </a:t>
            </a:r>
            <a:r>
              <a:rPr lang="cs-CZ" sz="1200" i="1">
                <a:latin typeface="Verdana" pitchFamily="34" charset="0"/>
              </a:rPr>
              <a:t>setrvačnosti.</a:t>
            </a:r>
            <a:endParaRPr lang="cs-CZ" sz="1200" i="1" dirty="0">
              <a:latin typeface="Verdana" pitchFamily="34" charset="0"/>
            </a:endParaRP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ixabay.com/get/87a8ca155e020c7fd12b/1373489974/space-shuttle-992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599" y="0"/>
            <a:ext cx="106661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4315" y="338795"/>
            <a:ext cx="5263210" cy="147002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Třetí Newtonův pohybový zákon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520" y="5061085"/>
            <a:ext cx="3690410" cy="1563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Zákon akce a reakce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3. Newtonův zákon a rovnováha sil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Cvičení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Výpočet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585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" y="1221536"/>
            <a:ext cx="5026994" cy="563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ovéPole 25"/>
          <p:cNvSpPr txBox="1"/>
          <p:nvPr/>
        </p:nvSpPr>
        <p:spPr>
          <a:xfrm>
            <a:off x="210557" y="977418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-36385"/>
            <a:ext cx="8229600" cy="1143000"/>
          </a:xfrm>
        </p:spPr>
        <p:txBody>
          <a:bodyPr/>
          <a:lstStyle/>
          <a:p>
            <a:r>
              <a:rPr lang="cs-CZ" b="1" dirty="0"/>
              <a:t>Zákon akce a reakce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977045" y="1590178"/>
            <a:ext cx="416695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Víme, když působí-li těleso na jiné těleso (tělesa), vždy vyvolává reakci,</a:t>
            </a:r>
          </a:p>
          <a:p>
            <a:pPr algn="ctr"/>
            <a:endParaRPr lang="cs-CZ" sz="1050" dirty="0"/>
          </a:p>
          <a:p>
            <a:pPr algn="ctr"/>
            <a:r>
              <a:rPr lang="cs-CZ" sz="1050" dirty="0"/>
              <a:t>neboli</a:t>
            </a:r>
          </a:p>
          <a:p>
            <a:pPr algn="ctr"/>
            <a:endParaRPr lang="cs-CZ" sz="1050" dirty="0"/>
          </a:p>
          <a:p>
            <a:pPr algn="ctr"/>
            <a:r>
              <a:rPr lang="cs-CZ" dirty="0"/>
              <a:t>působí-li jedno těleso na druhé, působí i druhé těleso na první, stejně velkou silou opačného směru.</a:t>
            </a:r>
          </a:p>
        </p:txBody>
      </p:sp>
      <p:pic>
        <p:nvPicPr>
          <p:cNvPr id="1026" name="Picture 2" descr="https://lh5.googleusercontent.com/M-UOr22ubcRo1LIH9mqSVyqf0U_dOhvgoIRaJslGAGcqGy2FiHgpVPY6wyGgHQBASWu5SCsuh9RcJoG68xWXD3_K838sFGVIzvfAFaKTXJPX_dn4FkF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10" y="5573260"/>
            <a:ext cx="2903431" cy="120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112060" y="977927"/>
            <a:ext cx="3664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Třetí Newtonův zákon</a:t>
            </a:r>
          </a:p>
          <a:p>
            <a:pPr algn="ctr"/>
            <a:r>
              <a:rPr lang="cs-CZ" b="1" dirty="0"/>
              <a:t>zákon akce a reakce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555909" y="4042600"/>
                <a:ext cx="112928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b="0" i="1" baseline="-30000" smtClean="0">
                        <a:latin typeface="Cambria Math"/>
                      </a:rPr>
                      <m:t>1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b="0" i="1" baseline="-30000" smtClean="0">
                        <a:latin typeface="Cambria Math"/>
                      </a:rPr>
                      <m:t>2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909" y="4042600"/>
                <a:ext cx="1129284" cy="402931"/>
              </a:xfrm>
              <a:prstGeom prst="rect">
                <a:avLst/>
              </a:prstGeom>
              <a:blipFill rotWithShape="1">
                <a:blip r:embed="rId5"/>
                <a:stretch>
                  <a:fillRect t="-21212" r="-16129" b="-30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5157065" y="4580546"/>
            <a:ext cx="385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opačné síly vznikají pouze v průběhu vzájemného působení a to vždy ve dvojicích.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157065" y="5165611"/>
            <a:ext cx="3851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zanikne-li jedna síla současně zaniká i druhá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171901" y="5615661"/>
            <a:ext cx="3851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akce a reakce působí každá na jiné těleso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56919" y="3770456"/>
            <a:ext cx="1807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zápis 3. Newtonova zákona: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157065" y="6065711"/>
            <a:ext cx="3851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u většiny druhů sil platí zjištění, že akce a rekce  působí v jediné přímce (ve spojnici svých působišť)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14879" y="6503955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57200" y="8620"/>
            <a:ext cx="8229600" cy="1143000"/>
          </a:xfrm>
        </p:spPr>
        <p:txBody>
          <a:bodyPr/>
          <a:lstStyle/>
          <a:p>
            <a:r>
              <a:rPr lang="cs-CZ" dirty="0"/>
              <a:t>3. Newtonův z. a rovnováha sil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14967"/>
              </p:ext>
            </p:extLst>
          </p:nvPr>
        </p:nvGraphicFramePr>
        <p:xfrm>
          <a:off x="589057" y="1988840"/>
          <a:ext cx="7830868" cy="172568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91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05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u="none" strike="noStrike" dirty="0">
                          <a:effectLst/>
                        </a:rPr>
                        <a:t>při rovnováze dvou sil síly:</a:t>
                      </a:r>
                      <a:endParaRPr lang="cs-CZ" dirty="0">
                        <a:effectLst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u="none" strike="noStrike" dirty="0">
                          <a:effectLst/>
                        </a:rPr>
                        <a:t>síla akce a reakce:</a:t>
                      </a:r>
                      <a:endParaRPr lang="cs-CZ" dirty="0">
                        <a:effectLst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714">
                <a:tc>
                  <a:txBody>
                    <a:bodyPr/>
                    <a:lstStyle/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u="none" strike="noStrike" dirty="0">
                          <a:solidFill>
                            <a:srgbClr val="C00000"/>
                          </a:solidFill>
                          <a:effectLst/>
                        </a:rPr>
                        <a:t>existují nezávisle na sobě</a:t>
                      </a:r>
                      <a:r>
                        <a:rPr lang="cs-CZ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u="none" strike="noStrike" dirty="0">
                          <a:effectLst/>
                        </a:rPr>
                        <a:t>opačný směr</a:t>
                      </a:r>
                    </a:p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u="none" strike="noStrike" dirty="0">
                          <a:effectLst/>
                        </a:rPr>
                        <a:t>stejnou velikost</a:t>
                      </a:r>
                    </a:p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u="none" strike="noStrike" dirty="0">
                          <a:solidFill>
                            <a:srgbClr val="C00000"/>
                          </a:solidFill>
                          <a:effectLst/>
                        </a:rPr>
                        <a:t>působí na totéž těleso</a:t>
                      </a:r>
                      <a:endParaRPr lang="cs-CZ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u="none" strike="noStrike" dirty="0">
                          <a:solidFill>
                            <a:srgbClr val="C00000"/>
                          </a:solidFill>
                          <a:effectLst/>
                        </a:rPr>
                        <a:t>současně vznikají a zanikají</a:t>
                      </a:r>
                    </a:p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u="none" strike="noStrike" dirty="0">
                          <a:effectLst/>
                        </a:rPr>
                        <a:t>opačný směr</a:t>
                      </a:r>
                    </a:p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u="none" strike="noStrike" dirty="0">
                          <a:effectLst/>
                        </a:rPr>
                        <a:t>stejnou velikost</a:t>
                      </a:r>
                    </a:p>
                    <a:p>
                      <a:pPr marL="285750" indent="-285750" algn="l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u="none" strike="noStrike" dirty="0">
                          <a:solidFill>
                            <a:srgbClr val="C00000"/>
                          </a:solidFill>
                          <a:effectLst/>
                        </a:rPr>
                        <a:t>působí na druhé (jiné) těleso </a:t>
                      </a:r>
                      <a:endParaRPr lang="cs-CZ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31539" y="1433285"/>
            <a:ext cx="8145905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Akce a reakce působí každá na jiné těleso, nelze je skládat a určit jejich výslednici.</a:t>
            </a:r>
          </a:p>
        </p:txBody>
      </p:sp>
      <p:pic>
        <p:nvPicPr>
          <p:cNvPr id="2050" name="Picture 2" descr="http://pixabay.com/static/uploads/photo/2012/02/25/18/43/action-16829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79050"/>
            <a:ext cx="4340193" cy="288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oblený obdélníkový popisek 4"/>
          <p:cNvSpPr/>
          <p:nvPr/>
        </p:nvSpPr>
        <p:spPr>
          <a:xfrm>
            <a:off x="746575" y="4161725"/>
            <a:ext cx="2115235" cy="1382509"/>
          </a:xfrm>
          <a:prstGeom prst="wedgeRoundRectCallout">
            <a:avLst>
              <a:gd name="adj1" fmla="val 83088"/>
              <a:gd name="adj2" fmla="val 64121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Na obrázku určete dvojice sil :  síly akce a reakce a síly, které jsou v rovnováze.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32073" y="6534345"/>
            <a:ext cx="585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AutoShape 2" descr="https://docs.google.com/drawings/d/s5sPdmXDk6dRWRLuXKuGQBg/image?w=620&amp;h=271&amp;rev=192&amp;ac=1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4" descr="https://docs.google.com/drawings/d/s5sPdmXDk6dRWRLuXKuGQBg/image?w=620&amp;h=271&amp;rev=192&amp;ac=1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https://docs.google.com/drawings/d/s5sPdmXDk6dRWRLuXKuGQBg/image?w=620&amp;h=271&amp;rev=192&amp;ac=1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8" descr="https://docs.google.com/drawings/d/s5sPdmXDk6dRWRLuXKuGQBg/image?w=620&amp;h=271&amp;rev=192&amp;ac=1"/>
          <p:cNvSpPr>
            <a:spLocks noChangeAspect="1" noChangeArrowheads="1"/>
          </p:cNvSpPr>
          <p:nvPr/>
        </p:nvSpPr>
        <p:spPr bwMode="auto">
          <a:xfrm>
            <a:off x="612775" y="541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78" y="1133745"/>
            <a:ext cx="5171610" cy="218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790578" y="1092221"/>
            <a:ext cx="33534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Působící síly:</a:t>
            </a:r>
          </a:p>
          <a:p>
            <a:r>
              <a:rPr lang="cs-CZ" sz="1400" dirty="0"/>
              <a:t>Země působí gravitační silou na: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stůl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těleso</a:t>
            </a:r>
          </a:p>
          <a:p>
            <a:r>
              <a:rPr lang="cs-CZ" sz="1400" dirty="0"/>
              <a:t>Stůl působí silou na: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Zemi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těleso</a:t>
            </a:r>
          </a:p>
          <a:p>
            <a:r>
              <a:rPr lang="cs-CZ" sz="1400" dirty="0"/>
              <a:t>Těleso působí na: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stůl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Zemi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32386"/>
              </p:ext>
            </p:extLst>
          </p:nvPr>
        </p:nvGraphicFramePr>
        <p:xfrm>
          <a:off x="307975" y="4014065"/>
          <a:ext cx="8539500" cy="2240280"/>
        </p:xfrm>
        <a:graphic>
          <a:graphicData uri="http://schemas.openxmlformats.org/drawingml/2006/table">
            <a:tbl>
              <a:tblPr/>
              <a:tblGrid>
                <a:gridCol w="426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rovnováha dvou sil</a:t>
                      </a:r>
                      <a:endParaRPr lang="cs-CZ" sz="1600" dirty="0">
                        <a:effectLst/>
                        <a:latin typeface="+mn-lt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vzájemné působení - zákon akce a reakce</a:t>
                      </a:r>
                      <a:endParaRPr lang="cs-CZ" sz="1600">
                        <a:effectLst/>
                        <a:latin typeface="+mn-lt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gravitační síla na těleso a reakce stolu na tíhu tělesa</a:t>
                      </a:r>
                      <a:endParaRPr lang="cs-CZ" sz="1600" dirty="0">
                        <a:effectLst/>
                        <a:latin typeface="+mn-lt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těleso na stůl –</a:t>
                      </a:r>
                      <a:r>
                        <a:rPr lang="cs-CZ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stůl na těleso</a:t>
                      </a:r>
                      <a:endParaRPr lang="cs-CZ" sz="1600" dirty="0">
                        <a:effectLst/>
                        <a:latin typeface="+mn-lt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gravitační síla na stůl a reakce Země na tíhu stolu</a:t>
                      </a:r>
                      <a:endParaRPr lang="cs-CZ" sz="1600" dirty="0">
                        <a:effectLst/>
                        <a:latin typeface="+mn-lt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Země na stůl – stůl na Zemi</a:t>
                      </a:r>
                      <a:endParaRPr lang="pl-PL" sz="1600" dirty="0">
                        <a:effectLst/>
                        <a:latin typeface="+mn-lt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gravitační síla na stůl + těleso a reakce Země na tíhu stolu + tíha tělesa</a:t>
                      </a:r>
                      <a:endParaRPr lang="cs-CZ" sz="1600" dirty="0">
                        <a:effectLst/>
                        <a:latin typeface="+mn-lt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těleso na Zemi – Země na těleso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439516" y="3367444"/>
            <a:ext cx="5533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Obr. 5</a:t>
            </a:r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/>
              <a:t>Výpočet</a:t>
            </a:r>
          </a:p>
        </p:txBody>
      </p:sp>
      <p:pic>
        <p:nvPicPr>
          <p:cNvPr id="5" name="Picture 2" descr="File:Skaters showing newtons third law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050" y="841360"/>
            <a:ext cx="3692247" cy="305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96526" y="4051224"/>
                <a:ext cx="804130" cy="617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600" i="1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num>
                        <m:den>
                          <m:r>
                            <a:rPr lang="cs-CZ" sz="1600" b="0" i="1" smtClean="0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6" y="4051224"/>
                <a:ext cx="804130" cy="6170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330916" y="6105793"/>
                <a:ext cx="8685965" cy="333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cs-CZ" sz="1400" dirty="0">
                    <a:solidFill>
                      <a:srgbClr val="000000"/>
                    </a:solidFill>
                    <a:cs typeface="Calibri" pitchFamily="34" charset="0"/>
                  </a:rPr>
                  <a:t>Druhá dívka působí stejnou silou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400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cs-CZ" sz="1400" i="1" baseline="-30000">
                        <a:latin typeface="Cambria Math"/>
                      </a:rPr>
                      <m:t>2</m:t>
                    </m:r>
                    <m:r>
                      <a:rPr lang="cs-CZ" sz="1400" i="1">
                        <a:latin typeface="Cambria Math"/>
                      </a:rPr>
                      <m:t>=</m:t>
                    </m:r>
                    <m:r>
                      <a:rPr lang="cs-CZ" sz="1400" b="0" i="1" smtClean="0">
                        <a:latin typeface="Cambria Math"/>
                      </a:rPr>
                      <m:t>40</m:t>
                    </m:r>
                    <m:r>
                      <a:rPr lang="cs-CZ" sz="1400" i="1">
                        <a:latin typeface="Cambria Math"/>
                      </a:rPr>
                      <m:t>𝑁</m:t>
                    </m:r>
                  </m:oMath>
                </a14:m>
                <a:r>
                  <a:rPr lang="cs-CZ" sz="1400" dirty="0"/>
                  <a:t>, </a:t>
                </a:r>
                <a:r>
                  <a:rPr lang="cs-CZ" sz="1400" dirty="0">
                    <a:solidFill>
                      <a:srgbClr val="000000"/>
                    </a:solidFill>
                    <a:cs typeface="Calibri" pitchFamily="34" charset="0"/>
                  </a:rPr>
                  <a:t>zrychlení u první dívky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sz="1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1400" i="1">
                        <a:latin typeface="Cambria Math"/>
                      </a:rPr>
                      <m:t>=1 </m:t>
                    </m:r>
                    <m:r>
                      <a:rPr lang="cs-CZ" sz="1400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400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sz="1400" i="1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cs-CZ" sz="1400" dirty="0">
                    <a:solidFill>
                      <a:srgbClr val="000000"/>
                    </a:solidFill>
                    <a:cs typeface="Calibri" pitchFamily="34" charset="0"/>
                  </a:rPr>
                  <a:t> a u druhé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sz="1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1400" i="1">
                        <a:latin typeface="Cambria Math"/>
                      </a:rPr>
                      <m:t>=</m:t>
                    </m:r>
                    <m:r>
                      <a:rPr lang="cs-CZ" sz="1400" b="0" i="1" smtClean="0">
                        <a:latin typeface="Cambria Math"/>
                      </a:rPr>
                      <m:t>0,8</m:t>
                    </m:r>
                    <m:r>
                      <a:rPr lang="cs-CZ" sz="1400" i="1">
                        <a:latin typeface="Cambria Math"/>
                      </a:rPr>
                      <m:t> </m:t>
                    </m:r>
                    <m:r>
                      <a:rPr lang="cs-CZ" sz="1400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400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sz="1400" i="1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cs-CZ" sz="1400" dirty="0">
                    <a:solidFill>
                      <a:srgbClr val="000000"/>
                    </a:solidFill>
                    <a:cs typeface="Calibri" pitchFamily="34" charset="0"/>
                  </a:rPr>
                  <a:t>.</a:t>
                </a:r>
                <a:endParaRPr lang="cs-CZ" sz="14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16" y="6105793"/>
                <a:ext cx="8685965" cy="333938"/>
              </a:xfrm>
              <a:prstGeom prst="rect">
                <a:avLst/>
              </a:prstGeom>
              <a:blipFill rotWithShape="1">
                <a:blip r:embed="rId4"/>
                <a:stretch>
                  <a:fillRect l="-140" t="-9259" b="-20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296526" y="1178750"/>
                <a:ext cx="12421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</a:rPr>
                        <m:t>=40</m:t>
                      </m:r>
                      <m:r>
                        <a:rPr lang="cs-CZ" sz="1600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6" y="1178750"/>
                <a:ext cx="124213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296526" y="1556223"/>
                <a:ext cx="12468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</a:rPr>
                        <m:t>=50</m:t>
                      </m:r>
                      <m:r>
                        <a:rPr lang="cs-CZ" sz="1600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6" y="1556223"/>
                <a:ext cx="1246880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296526" y="1920176"/>
                <a:ext cx="1101968" cy="368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b="0" i="1" baseline="-30000" smtClean="0">
                          <a:latin typeface="Cambria Math"/>
                        </a:rPr>
                        <m:t>1</m:t>
                      </m:r>
                      <m:r>
                        <a:rPr lang="cs-CZ" sz="1600" b="0" i="1" smtClean="0">
                          <a:latin typeface="Cambria Math"/>
                        </a:rPr>
                        <m:t>=40</m:t>
                      </m:r>
                      <m:r>
                        <a:rPr lang="cs-CZ" sz="16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6" y="1920176"/>
                <a:ext cx="1101968" cy="368499"/>
              </a:xfrm>
              <a:prstGeom prst="rect">
                <a:avLst/>
              </a:prstGeom>
              <a:blipFill rotWithShape="1">
                <a:blip r:embed="rId7"/>
                <a:stretch>
                  <a:fillRect t="-13333"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296526" y="2323107"/>
                <a:ext cx="938077" cy="368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b="0" i="1" baseline="-30000" smtClean="0">
                          <a:latin typeface="Cambria Math"/>
                        </a:rPr>
                        <m:t>2</m:t>
                      </m:r>
                      <m:r>
                        <a:rPr lang="cs-CZ" sz="1600" b="0" i="1" smtClean="0">
                          <a:latin typeface="Cambria Math"/>
                        </a:rPr>
                        <m:t>=?</m:t>
                      </m:r>
                      <m:r>
                        <a:rPr lang="cs-CZ" sz="16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6" y="2323107"/>
                <a:ext cx="938077" cy="368499"/>
              </a:xfrm>
              <a:prstGeom prst="rect">
                <a:avLst/>
              </a:prstGeom>
              <a:blipFill rotWithShape="1">
                <a:blip r:embed="rId8"/>
                <a:stretch>
                  <a:fillRect t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296526" y="2726038"/>
                <a:ext cx="12616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6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</a:rPr>
                        <m:t>=?</m:t>
                      </m:r>
                      <m:r>
                        <a:rPr lang="cs-CZ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6" y="2726038"/>
                <a:ext cx="1261627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1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296526" y="3095370"/>
                <a:ext cx="12663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600" i="1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</a:rPr>
                        <m:t>=?</m:t>
                      </m:r>
                      <m:r>
                        <a:rPr lang="cs-CZ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6" y="3095370"/>
                <a:ext cx="1266372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127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ovéPole 19"/>
              <p:cNvSpPr txBox="1"/>
              <p:nvPr/>
            </p:nvSpPr>
            <p:spPr>
              <a:xfrm>
                <a:off x="296526" y="3604298"/>
                <a:ext cx="1578253" cy="368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b="0" i="1" baseline="-30000" smtClean="0">
                          <a:latin typeface="Cambria Math"/>
                        </a:rPr>
                        <m:t>1</m:t>
                      </m:r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6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1600" b="0" i="1" baseline="-30000" smtClean="0">
                          <a:latin typeface="Cambria Math"/>
                        </a:rPr>
                        <m:t>2</m:t>
                      </m:r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cs-CZ" sz="16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6" y="3604298"/>
                <a:ext cx="1578253" cy="368499"/>
              </a:xfrm>
              <a:prstGeom prst="rect">
                <a:avLst/>
              </a:prstGeom>
              <a:blipFill>
                <a:blip r:embed="rId11"/>
                <a:stretch>
                  <a:fillRect t="-13115" b="-16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296526" y="4745430"/>
                <a:ext cx="2356414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1600" i="1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cs-CZ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cs-CZ" sz="1600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r>
                  <a:rPr lang="cs-CZ" sz="1600" dirty="0"/>
                  <a:t> </a:t>
                </a:r>
                <a14:m>
                  <m:oMath xmlns:m="http://schemas.openxmlformats.org/officeDocument/2006/math">
                    <m:r>
                      <a:rPr lang="cs-CZ" sz="1600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sz="1600" i="1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cs-CZ" sz="1600" b="0" i="1" smtClean="0">
                        <a:latin typeface="Cambria Math"/>
                      </a:rPr>
                      <m:t>=1 </m:t>
                    </m:r>
                    <m:r>
                      <a:rPr lang="cs-CZ" sz="1600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sz="1600" i="1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endParaRPr lang="cs-CZ" sz="16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6" y="4745430"/>
                <a:ext cx="2356414" cy="44204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296526" y="5319210"/>
                <a:ext cx="2511906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1600" i="1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cs-CZ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cs-CZ" sz="1600" b="0" i="1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r>
                  <a:rPr lang="cs-CZ" sz="1600" dirty="0"/>
                  <a:t> </a:t>
                </a:r>
                <a14:m>
                  <m:oMath xmlns:m="http://schemas.openxmlformats.org/officeDocument/2006/math">
                    <m:r>
                      <a:rPr lang="cs-CZ" sz="1600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sz="1600" i="1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cs-CZ" sz="1600" b="0" i="1" smtClean="0">
                        <a:latin typeface="Cambria Math"/>
                      </a:rPr>
                      <m:t>=0,8 </m:t>
                    </m:r>
                    <m:r>
                      <a:rPr lang="cs-CZ" sz="1600" i="1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sz="1600" i="1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endParaRPr lang="cs-CZ" sz="16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6" y="5319210"/>
                <a:ext cx="2511906" cy="442044"/>
              </a:xfrm>
              <a:prstGeom prst="rect">
                <a:avLst/>
              </a:prstGeom>
              <a:blipFill rotWithShape="1">
                <a:blip r:embed="rId1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Přímá spojnice 23"/>
          <p:cNvCxnSpPr/>
          <p:nvPr/>
        </p:nvCxnSpPr>
        <p:spPr>
          <a:xfrm>
            <a:off x="296526" y="3433924"/>
            <a:ext cx="17717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8160940" y="4016898"/>
            <a:ext cx="5389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Obr.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24"/>
              <p:cNvSpPr txBox="1"/>
              <p:nvPr/>
            </p:nvSpPr>
            <p:spPr>
              <a:xfrm>
                <a:off x="4588744" y="4794757"/>
                <a:ext cx="4176848" cy="6840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∙1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</a:rPr>
                        <m:t>0,8 </m:t>
                      </m:r>
                      <m:r>
                        <a:rPr lang="cs-CZ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744" y="4794757"/>
                <a:ext cx="4176848" cy="6840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Zaoblený obdélníkový popisek 26"/>
          <p:cNvSpPr/>
          <p:nvPr/>
        </p:nvSpPr>
        <p:spPr>
          <a:xfrm>
            <a:off x="2411760" y="1262385"/>
            <a:ext cx="2520280" cy="1716565"/>
          </a:xfrm>
          <a:prstGeom prst="wedgeRoundRectCallout">
            <a:avLst>
              <a:gd name="adj1" fmla="val 65031"/>
              <a:gd name="adj2" fmla="val -275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Prví dívka se od druhé odstrčí silou 40N. Jak velkou silou působí druhá dívka na první?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</a:rPr>
              <a:t>Jaká budou zrychlení dívek při hmotnosti první </a:t>
            </a:r>
            <a:r>
              <a:rPr lang="cs-CZ" sz="1200">
                <a:solidFill>
                  <a:schemeClr val="tx1"/>
                </a:solidFill>
              </a:rPr>
              <a:t>dívky 50 kg </a:t>
            </a:r>
          </a:p>
          <a:p>
            <a:pPr algn="ctr"/>
            <a:r>
              <a:rPr lang="cs-CZ" sz="1200">
                <a:solidFill>
                  <a:schemeClr val="tx1"/>
                </a:solidFill>
              </a:rPr>
              <a:t>a </a:t>
            </a:r>
            <a:r>
              <a:rPr lang="cs-CZ" sz="1200" dirty="0">
                <a:solidFill>
                  <a:schemeClr val="tx1"/>
                </a:solidFill>
              </a:rPr>
              <a:t>druhé 40 kg?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24409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/>
              <a:t>Obr. 1</a:t>
            </a:r>
            <a:r>
              <a:rPr lang="cs-CZ" sz="1400" dirty="0"/>
              <a:t> NASA-IMAGERY. </a:t>
            </a:r>
            <a:r>
              <a:rPr lang="cs-CZ" sz="1400" i="1" dirty="0"/>
              <a:t>Raketoplán, Odstartování, </a:t>
            </a:r>
            <a:r>
              <a:rPr lang="cs-CZ" sz="1400" i="1" dirty="0" err="1"/>
              <a:t>Liftoff</a:t>
            </a:r>
            <a:r>
              <a:rPr lang="cs-CZ" sz="1400" i="1" dirty="0"/>
              <a:t> - Volně dostupný obrázek - 992</a:t>
            </a:r>
            <a:r>
              <a:rPr lang="cs-CZ" sz="1400" dirty="0"/>
              <a:t>[online]. [cit. 13.11.2012]. Dostupný na WWW: </a:t>
            </a:r>
            <a:r>
              <a:rPr lang="cs-CZ" sz="1400" dirty="0">
                <a:hlinkClick r:id="rId2"/>
              </a:rPr>
              <a:t>http://pixabay.com/cs/raketopl%C3%A1n-odstartov%C3%A1n%C3%AD-liftoff-992/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2, 3, 5</a:t>
            </a:r>
            <a:r>
              <a:rPr lang="cs-CZ" sz="1400" dirty="0"/>
              <a:t> Archiv autora</a:t>
            </a:r>
          </a:p>
          <a:p>
            <a:pPr marL="0" indent="0" eaLnBrk="1" hangingPunct="1">
              <a:buNone/>
            </a:pPr>
            <a:r>
              <a:rPr lang="cs-CZ" sz="1400" b="1" dirty="0"/>
              <a:t>Obr. 4 </a:t>
            </a:r>
            <a:r>
              <a:rPr lang="cs-CZ" sz="1400" dirty="0"/>
              <a:t>PUBLICDOMAINPICTURES. </a:t>
            </a:r>
            <a:r>
              <a:rPr lang="cs-CZ" sz="1400" i="1" dirty="0"/>
              <a:t>Akce, Činnost, Modrá, Let, </a:t>
            </a:r>
            <a:r>
              <a:rPr lang="cs-CZ" sz="1400" i="1" dirty="0" err="1"/>
              <a:t>Fly</a:t>
            </a:r>
            <a:r>
              <a:rPr lang="cs-CZ" sz="1400" i="1" dirty="0"/>
              <a:t> - Volně dostupný obrázek - 16829</a:t>
            </a:r>
            <a:r>
              <a:rPr lang="cs-CZ" sz="1400" dirty="0"/>
              <a:t> [online]. [cit. 13.11.2012]. Dostupný na WWW: </a:t>
            </a:r>
            <a:r>
              <a:rPr lang="cs-CZ" sz="1400" dirty="0">
                <a:hlinkClick r:id="rId3"/>
              </a:rPr>
              <a:t>http://pixabay.com/cs/akce-%C4%8Dinnost-modr%C3%A1-let-fly-l%C3%A9t%C3%A1n%C3%AD-16829/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6 </a:t>
            </a:r>
            <a:r>
              <a:rPr lang="cs-CZ" sz="1400" dirty="0"/>
              <a:t>CROWELL, Benjamin. </a:t>
            </a:r>
            <a:r>
              <a:rPr lang="cs-CZ" sz="1400" i="1" dirty="0"/>
              <a:t>File:Skaters </a:t>
            </a:r>
            <a:r>
              <a:rPr lang="cs-CZ" sz="1400" i="1" dirty="0" err="1"/>
              <a:t>showing</a:t>
            </a:r>
            <a:r>
              <a:rPr lang="cs-CZ" sz="1400" i="1" dirty="0"/>
              <a:t> </a:t>
            </a:r>
            <a:r>
              <a:rPr lang="cs-CZ" sz="1400" i="1" dirty="0" err="1"/>
              <a:t>newtons</a:t>
            </a:r>
            <a:r>
              <a:rPr lang="cs-CZ" sz="1400" i="1" dirty="0"/>
              <a:t> </a:t>
            </a:r>
            <a:r>
              <a:rPr lang="cs-CZ" sz="1400" i="1" dirty="0" err="1"/>
              <a:t>third</a:t>
            </a:r>
            <a:r>
              <a:rPr lang="cs-CZ" sz="1400" i="1" dirty="0"/>
              <a:t> </a:t>
            </a:r>
            <a:r>
              <a:rPr lang="cs-CZ" sz="1400" i="1" dirty="0" err="1"/>
              <a:t>law.svg</a:t>
            </a:r>
            <a:r>
              <a:rPr lang="cs-CZ" sz="1400" i="1" dirty="0"/>
              <a:t> - </a:t>
            </a:r>
            <a:r>
              <a:rPr lang="cs-CZ" sz="1400" i="1" dirty="0" err="1"/>
              <a:t>Wikipedia</a:t>
            </a:r>
            <a:r>
              <a:rPr lang="cs-CZ" sz="1400" i="1" dirty="0"/>
              <a:t>, </a:t>
            </a:r>
            <a:r>
              <a:rPr lang="cs-CZ" sz="1400" i="1" dirty="0" err="1"/>
              <a:t>the</a:t>
            </a:r>
            <a:r>
              <a:rPr lang="cs-CZ" sz="1400" i="1" dirty="0"/>
              <a:t> free </a:t>
            </a:r>
            <a:r>
              <a:rPr lang="cs-CZ" sz="1400" i="1" dirty="0" err="1"/>
              <a:t>encyclopedia</a:t>
            </a:r>
            <a:r>
              <a:rPr lang="cs-CZ" sz="1400" dirty="0"/>
              <a:t> [online]. [cit. 13.11.2012]. Dostupný na WWW: </a:t>
            </a:r>
            <a:r>
              <a:rPr lang="cs-CZ" sz="1400" dirty="0">
                <a:hlinkClick r:id="rId4"/>
              </a:rPr>
              <a:t>http://en.wikipedia.org/wiki/File:Skaters_showing_newtons_third_law.svg</a:t>
            </a:r>
            <a:r>
              <a:rPr lang="cs-CZ" sz="1400" dirty="0"/>
              <a:t> </a:t>
            </a:r>
          </a:p>
          <a:p>
            <a:pPr marL="0" indent="0" eaLnBrk="1" hangingPunct="1">
              <a:buNone/>
            </a:pPr>
            <a:endParaRPr lang="cs-CZ" sz="1400" dirty="0"/>
          </a:p>
          <a:p>
            <a:pPr marL="0" indent="0" eaLnBrk="1" hangingPunct="1">
              <a:buNone/>
            </a:pPr>
            <a:endParaRPr lang="cs-CZ" sz="1400" dirty="0"/>
          </a:p>
        </p:txBody>
      </p:sp>
      <p:sp>
        <p:nvSpPr>
          <p:cNvPr id="2" name="Obdélník 1"/>
          <p:cNvSpPr/>
          <p:nvPr/>
        </p:nvSpPr>
        <p:spPr>
          <a:xfrm>
            <a:off x="431539" y="5409220"/>
            <a:ext cx="823591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KOLEKTIV KATEDRY FYZIKY VŠZ V PRAZE. </a:t>
            </a:r>
            <a:r>
              <a:rPr lang="cs-CZ" sz="1400" i="1" dirty="0"/>
              <a:t>Fyzika</a:t>
            </a:r>
            <a:r>
              <a:rPr lang="cs-CZ" sz="1400" dirty="0"/>
              <a:t>. Praha: Státní pedagogické nakladatelství n. p., 1964, 521 s. Učební texty vysokých škol: Fakulta mechanizace, 1043-3551.</a:t>
            </a:r>
          </a:p>
          <a:p>
            <a:endParaRPr lang="cs-CZ" sz="1400" dirty="0"/>
          </a:p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2</a:t>
            </a:r>
            <a:r>
              <a:rPr lang="en-US" sz="1400" dirty="0"/>
              <a:t> [cit. </a:t>
            </a:r>
            <a:r>
              <a:rPr lang="cs-CZ" sz="1400" dirty="0"/>
              <a:t> 13.11.2012</a:t>
            </a:r>
            <a:r>
              <a:rPr lang="en-US" sz="1400" dirty="0"/>
              <a:t>].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5"/>
              </a:rPr>
              <a:t>http://en.wikipedia.org/wiki/Main_Page</a:t>
            </a:r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7854" y="404119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/>
              <a:t>Literatura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9066</TotalTime>
  <Words>787</Words>
  <Application>Microsoft Office PowerPoint</Application>
  <PresentationFormat>Předvádění na obrazovce (4:3)</PresentationFormat>
  <Paragraphs>96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Verdana</vt:lpstr>
      <vt:lpstr>Wingdings 2</vt:lpstr>
      <vt:lpstr>Výchozí návrh</vt:lpstr>
      <vt:lpstr>Prezentace aplikace PowerPoint</vt:lpstr>
      <vt:lpstr>Třetí Newtonův pohybový zákon</vt:lpstr>
      <vt:lpstr>Zákon akce a reakce</vt:lpstr>
      <vt:lpstr>3. Newtonův z. a rovnováha sil</vt:lpstr>
      <vt:lpstr>Cvičení</vt:lpstr>
      <vt:lpstr>Výpočet</vt:lpstr>
      <vt:lpstr>Citace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Mgr. Zdeněk Chalupský</cp:lastModifiedBy>
  <cp:revision>335</cp:revision>
  <dcterms:created xsi:type="dcterms:W3CDTF">2013-03-27T07:54:35Z</dcterms:created>
  <dcterms:modified xsi:type="dcterms:W3CDTF">2021-11-23T18:57:44Z</dcterms:modified>
</cp:coreProperties>
</file>