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75" r:id="rId4"/>
    <p:sldId id="257" r:id="rId5"/>
    <p:sldId id="259" r:id="rId6"/>
    <p:sldId id="262" r:id="rId7"/>
    <p:sldId id="277" r:id="rId8"/>
    <p:sldId id="258" r:id="rId9"/>
    <p:sldId id="261" r:id="rId10"/>
    <p:sldId id="279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06" autoAdjust="0"/>
    <p:restoredTop sz="99859" autoAdjust="0"/>
  </p:normalViewPr>
  <p:slideViewPr>
    <p:cSldViewPr>
      <p:cViewPr varScale="1">
        <p:scale>
          <a:sx n="75" d="100"/>
          <a:sy n="75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1D2D041-6C6E-46F6-8C7E-33D86BB9DD2B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CE54A2-2BE9-460D-AEE6-10E892DCDC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8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F66921A-AD28-4AC5-9E12-D4D1BADB2844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A879D-2E55-471B-99C1-3D527407A5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05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9AE8A-BCA6-4BB2-AE2F-8F61D68970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30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0A02-F379-4DB6-8FC1-4FED70E980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88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8778E-F377-43A4-97C0-9588807A3A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92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101F2-4850-4D41-B0EF-D102A7FE24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FED0B-364D-42FA-8DDD-62977AEDBA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67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B859C-76F2-4C26-9750-6ADB8916FF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14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2D75D-BC67-4CC1-8779-C7B9875D7E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77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DCCFC-4E43-4A87-9FB1-C569D70BD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69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B90CF-0A03-4264-821A-7C0B9ABEDA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3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5C001-7B59-47D6-870E-5A6325F4E2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81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93B98F-B678-4D3E-9BD8-0AD2666C1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12" Type="http://schemas.openxmlformats.org/officeDocument/2006/relationships/image" Target="../media/image27.png"/><Relationship Id="rId2" Type="http://schemas.openxmlformats.org/officeDocument/2006/relationships/image" Target="../media/image17.wmf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wmf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zp%C4%9Bt-v%C3%BDkres-lid%C3%A9-%C5%BEena-23788/" TargetMode="External"/><Relationship Id="rId2" Type="http://schemas.openxmlformats.org/officeDocument/2006/relationships/hyperlink" Target="http://pixabay.com/cs/hodiny-%C4%8Das-za%C5%99%C3%ADzen%C3%AD-lovn%C3%A1-za%C5%99%C3%ADzen%C3%AD-10205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ker.com/clipart-weightlifting.html" TargetMode="External"/><Relationship Id="rId5" Type="http://schemas.openxmlformats.org/officeDocument/2006/relationships/hyperlink" Target="http://www.clker.com/clipart-161232.html" TargetMode="External"/><Relationship Id="rId4" Type="http://schemas.openxmlformats.org/officeDocument/2006/relationships/hyperlink" Target="http://cs.wikipedia.org/wiki/Soubor:Voltage_graph_cs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9650"/>
            <a:ext cx="8210550" cy="3849688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</a:t>
            </a:r>
            <a:r>
              <a:rPr lang="cs-CZ" sz="1200" b="1" dirty="0" smtClean="0">
                <a:latin typeface="Verdana" pitchFamily="34" charset="0"/>
              </a:rPr>
              <a:t>18. </a:t>
            </a:r>
            <a:r>
              <a:rPr lang="cs-CZ" sz="1200" b="1" dirty="0">
                <a:latin typeface="Verdana" pitchFamily="34" charset="0"/>
              </a:rPr>
              <a:t>8</a:t>
            </a:r>
            <a:r>
              <a:rPr lang="cs-CZ" sz="1200" b="1" dirty="0" smtClean="0">
                <a:latin typeface="Verdana" pitchFamily="34" charset="0"/>
              </a:rPr>
              <a:t>. 2012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Číslo DUM: VY_32_INOVACE_11_FY_A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Fyzika</a:t>
            </a: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oblast: Přírodovědné vzdělávání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obor: Fyzika</a:t>
            </a: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Tematický okruh: Úvod</a:t>
            </a: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Téma: Odvození jednotek FV ze základních veličin SI</a:t>
            </a:r>
            <a:r>
              <a:rPr lang="cs-CZ" sz="1200" dirty="0" smtClean="0">
                <a:latin typeface="Verdana" pitchFamily="34" charset="0"/>
              </a:rPr>
              <a:t> 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1200" i="1" dirty="0" smtClean="0">
                <a:latin typeface="Verdana" pitchFamily="34" charset="0"/>
              </a:rPr>
              <a:t>Odvozování jednotek fyzikálních veličin vyžaduje řadu znalostí  dovedností nejen z fyziky, ale také z matematiky.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1200" i="1" dirty="0" smtClean="0">
                <a:latin typeface="Verdana" pitchFamily="34" charset="0"/>
              </a:rPr>
              <a:t>Vysvětlení základních pojmů a ukázky na praktických příkladech.</a:t>
            </a:r>
          </a:p>
          <a:p>
            <a:pPr marL="0" indent="0" algn="just">
              <a:lnSpc>
                <a:spcPct val="90000"/>
              </a:lnSpc>
              <a:defRPr/>
            </a:pPr>
            <a:endParaRPr lang="cs-CZ" sz="1200" i="1" dirty="0" smtClean="0">
              <a:latin typeface="Verdana" pitchFamily="34" charset="0"/>
            </a:endParaRP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1 w 7514"/>
                <a:gd name="T73" fmla="*/ 0 h 385"/>
                <a:gd name="T74" fmla="*/ 1 w 7514"/>
                <a:gd name="T75" fmla="*/ 0 h 385"/>
                <a:gd name="T76" fmla="*/ 1 w 7514"/>
                <a:gd name="T77" fmla="*/ 0 h 385"/>
                <a:gd name="T78" fmla="*/ 1 w 7514"/>
                <a:gd name="T79" fmla="*/ 0 h 385"/>
                <a:gd name="T80" fmla="*/ 1 w 7514"/>
                <a:gd name="T81" fmla="*/ 0 h 385"/>
                <a:gd name="T82" fmla="*/ 1 w 7514"/>
                <a:gd name="T83" fmla="*/ 0 h 385"/>
                <a:gd name="T84" fmla="*/ 1 w 7514"/>
                <a:gd name="T85" fmla="*/ 0 h 385"/>
                <a:gd name="T86" fmla="*/ 1 w 7514"/>
                <a:gd name="T87" fmla="*/ 0 h 385"/>
                <a:gd name="T88" fmla="*/ 1 w 7514"/>
                <a:gd name="T89" fmla="*/ 0 h 385"/>
                <a:gd name="T90" fmla="*/ 1 w 7514"/>
                <a:gd name="T91" fmla="*/ 0 h 385"/>
                <a:gd name="T92" fmla="*/ 1 w 7514"/>
                <a:gd name="T93" fmla="*/ 0 h 385"/>
                <a:gd name="T94" fmla="*/ 1 w 7514"/>
                <a:gd name="T95" fmla="*/ 0 h 385"/>
                <a:gd name="T96" fmla="*/ 1 w 7514"/>
                <a:gd name="T97" fmla="*/ 0 h 385"/>
                <a:gd name="T98" fmla="*/ 1 w 7514"/>
                <a:gd name="T99" fmla="*/ 0 h 385"/>
                <a:gd name="T100" fmla="*/ 1 w 7514"/>
                <a:gd name="T101" fmla="*/ 0 h 385"/>
                <a:gd name="T102" fmla="*/ 1 w 7514"/>
                <a:gd name="T103" fmla="*/ 0 h 385"/>
                <a:gd name="T104" fmla="*/ 1 w 7514"/>
                <a:gd name="T105" fmla="*/ 0 h 385"/>
                <a:gd name="T106" fmla="*/ 1 w 7514"/>
                <a:gd name="T107" fmla="*/ 0 h 385"/>
                <a:gd name="T108" fmla="*/ 1 w 7514"/>
                <a:gd name="T109" fmla="*/ 0 h 385"/>
                <a:gd name="T110" fmla="*/ 1 w 7514"/>
                <a:gd name="T111" fmla="*/ 0 h 385"/>
                <a:gd name="T112" fmla="*/ 1 w 7514"/>
                <a:gd name="T113" fmla="*/ 0 h 385"/>
                <a:gd name="T114" fmla="*/ 1 w 7514"/>
                <a:gd name="T115" fmla="*/ 0 h 385"/>
                <a:gd name="T116" fmla="*/ 1 w 7514"/>
                <a:gd name="T117" fmla="*/ 0 h 385"/>
                <a:gd name="T118" fmla="*/ 1 w 7514"/>
                <a:gd name="T119" fmla="*/ 0 h 385"/>
                <a:gd name="T120" fmla="*/ 1 w 7514"/>
                <a:gd name="T121" fmla="*/ 0 h 385"/>
                <a:gd name="T122" fmla="*/ 1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11163" y="1527217"/>
            <a:ext cx="8229600" cy="4529138"/>
          </a:xfrm>
        </p:spPr>
        <p:txBody>
          <a:bodyPr/>
          <a:lstStyle/>
          <a:p>
            <a:r>
              <a:rPr lang="en-US" sz="1400" dirty="0" smtClean="0"/>
              <a:t>Wikipedia: the free encyclopedia [online]. San Francisco (CA): Wikimedia Foundation, 2001-2013 [cit. 2013-06-06]. 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 z: </a:t>
            </a:r>
            <a:r>
              <a:rPr lang="en-US" sz="1400" dirty="0" smtClean="0">
                <a:hlinkClick r:id="rId2"/>
              </a:rPr>
              <a:t>http://en.wikipedia.org/wiki/Main_Page</a:t>
            </a:r>
            <a:endParaRPr lang="cs-CZ" sz="1400" dirty="0" smtClean="0"/>
          </a:p>
          <a:p>
            <a:pPr marL="0" indent="0">
              <a:buFontTx/>
              <a:buNone/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3" name="Picture 13" descr="clock-102056_64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952750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368300"/>
            <a:ext cx="8731250" cy="1470025"/>
          </a:xfrm>
        </p:spPr>
        <p:txBody>
          <a:bodyPr/>
          <a:lstStyle/>
          <a:p>
            <a:r>
              <a:rPr lang="cs-CZ" sz="4000" smtClean="0">
                <a:latin typeface="Verdana" pitchFamily="34" charset="0"/>
              </a:rPr>
              <a:t>Odvozování nových jednotek FV</a:t>
            </a:r>
            <a:br>
              <a:rPr lang="cs-CZ" sz="4000" smtClean="0">
                <a:latin typeface="Verdana" pitchFamily="34" charset="0"/>
              </a:rPr>
            </a:br>
            <a:r>
              <a:rPr lang="cs-CZ" sz="4000" smtClean="0">
                <a:latin typeface="Verdana" pitchFamily="34" charset="0"/>
              </a:rPr>
              <a:t>ze základních jednotek SI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9750" y="2933700"/>
            <a:ext cx="65532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>
                <a:hlinkClick r:id="rId3" action="ppaction://hlinksldjump"/>
              </a:rPr>
              <a:t>►</a:t>
            </a:r>
            <a:r>
              <a:rPr lang="cs-CZ" sz="1600"/>
              <a:t> Než se vydáme na cestu…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>
                <a:hlinkClick r:id="rId4" action="ppaction://hlinksldjump"/>
              </a:rPr>
              <a:t>►</a:t>
            </a:r>
            <a:r>
              <a:rPr lang="cs-CZ" sz="1600"/>
              <a:t> Veličinové, jednotkové a definiční rovnice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>
                <a:hlinkClick r:id="rId5" action="ppaction://hlinksldjump"/>
              </a:rPr>
              <a:t>►</a:t>
            </a:r>
            <a:r>
              <a:rPr lang="cs-CZ" sz="1600"/>
              <a:t> Jak definiční rovnice získat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>
                <a:hlinkClick r:id="rId6" action="ppaction://hlinksldjump"/>
              </a:rPr>
              <a:t>►</a:t>
            </a:r>
            <a:r>
              <a:rPr lang="cs-CZ" sz="1600"/>
              <a:t> Odvození ze základních jednotek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>
                <a:hlinkClick r:id="rId7" action="ppaction://hlinksldjump"/>
              </a:rPr>
              <a:t>►</a:t>
            </a:r>
            <a:r>
              <a:rPr lang="cs-CZ" sz="1600"/>
              <a:t> Odvození z odvozených jednotek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>
                <a:hlinkClick r:id="rId8" action="ppaction://hlinksldjump"/>
              </a:rPr>
              <a:t>►</a:t>
            </a:r>
            <a:r>
              <a:rPr lang="cs-CZ" sz="1600"/>
              <a:t> Úpravy jednotek</a:t>
            </a:r>
          </a:p>
        </p:txBody>
      </p:sp>
      <p:sp>
        <p:nvSpPr>
          <p:cNvPr id="3077" name="TextovéPole 2"/>
          <p:cNvSpPr txBox="1">
            <a:spLocks noChangeArrowheads="1"/>
          </p:cNvSpPr>
          <p:nvPr/>
        </p:nvSpPr>
        <p:spPr bwMode="auto">
          <a:xfrm>
            <a:off x="8066088" y="6402388"/>
            <a:ext cx="8080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/>
              <a:t>Obr. 1</a:t>
            </a:r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6057900" y="5049838"/>
            <a:ext cx="674688" cy="67468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/>
              <a:t>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53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7950" y="53975"/>
            <a:ext cx="9251950" cy="709613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smtClean="0">
                <a:solidFill>
                  <a:schemeClr val="tx1"/>
                </a:solidFill>
              </a:rPr>
              <a:t>Než se vydáme za novými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76250" y="1133475"/>
            <a:ext cx="823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fyzikálními jednotkami musíme si sbalit: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062038" y="3563938"/>
            <a:ext cx="13954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fyzikální veličiny </a:t>
            </a:r>
          </a:p>
        </p:txBody>
      </p:sp>
      <p:pic>
        <p:nvPicPr>
          <p:cNvPr id="21512" name="Picture 8" descr="back-23788_6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25" y="1719263"/>
            <a:ext cx="2722563" cy="4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701675" y="2168525"/>
            <a:ext cx="18462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základní jednotky SI 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372225" y="1808163"/>
            <a:ext cx="18462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násobky a díly jednotek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6327775" y="3519488"/>
            <a:ext cx="18462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normalizované předpony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792163" y="5003800"/>
            <a:ext cx="184626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něco matematických dovedností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6327775" y="5273675"/>
            <a:ext cx="1846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tužku a papír … 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3806825" y="2619375"/>
            <a:ext cx="184626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5000" i="1"/>
              <a:t>∞</a:t>
            </a:r>
          </a:p>
        </p:txBody>
      </p:sp>
      <p:sp>
        <p:nvSpPr>
          <p:cNvPr id="4110" name="TextovéPole 13"/>
          <p:cNvSpPr txBox="1">
            <a:spLocks noChangeArrowheads="1"/>
          </p:cNvSpPr>
          <p:nvPr/>
        </p:nvSpPr>
        <p:spPr bwMode="auto">
          <a:xfrm>
            <a:off x="5741988" y="6173788"/>
            <a:ext cx="630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/>
              <a:t>Obr.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25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25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2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509" grpId="0"/>
      <p:bldP spid="21510" grpId="0"/>
      <p:bldP spid="21513" grpId="0"/>
      <p:bldP spid="21514" grpId="0"/>
      <p:bldP spid="21515" grpId="0"/>
      <p:bldP spid="21516" grpId="0"/>
      <p:bldP spid="2151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Nadpis 1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cs-CZ" sz="3600" smtClean="0"/>
              <a:t>Veličinové, jednotkové a definiční rovnice</a:t>
            </a:r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522288" y="1719263"/>
            <a:ext cx="8189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96863" y="2033588"/>
            <a:ext cx="8415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Odvozené jednotky se odvozují ze základních jednotek nebo z již odvozených</a:t>
            </a:r>
          </a:p>
          <a:p>
            <a:pPr eaLnBrk="1" hangingPunct="1"/>
            <a:r>
              <a:rPr lang="cs-CZ"/>
              <a:t>jednotek, pomocí definičních rovnic.</a:t>
            </a:r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2701925" y="1223963"/>
            <a:ext cx="495300" cy="495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1</a:t>
            </a: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3951288" y="1223963"/>
            <a:ext cx="495300" cy="495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2</a:t>
            </a:r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5200650" y="1223963"/>
            <a:ext cx="495300" cy="4953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3</a:t>
            </a:r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6450013" y="1223963"/>
            <a:ext cx="495300" cy="4953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4</a:t>
            </a:r>
          </a:p>
        </p:txBody>
      </p:sp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341313" y="2889250"/>
            <a:ext cx="8101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Jako definiční rovnice používáme veličinové nebo jednotkové rovnice. 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296863" y="4964113"/>
            <a:ext cx="8101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Jednotková rovnice - </a:t>
            </a:r>
            <a:r>
              <a:rPr lang="pl-PL"/>
              <a:t>rovnice zapsaná jako vztah mezi jednotkami.</a:t>
            </a:r>
            <a:r>
              <a:rPr lang="cs-CZ"/>
              <a:t> 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63538" y="3654425"/>
            <a:ext cx="8101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Veličinová rovnice - rovnicí zapsané vztahy mezi veličinami </a:t>
            </a:r>
            <a:r>
              <a:rPr lang="pl-PL"/>
              <a:t>.</a:t>
            </a:r>
            <a:r>
              <a:rPr lang="cs-CZ"/>
              <a:t> </a:t>
            </a:r>
          </a:p>
        </p:txBody>
      </p:sp>
      <p:sp>
        <p:nvSpPr>
          <p:cNvPr id="4" name="Obdélník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1494" y="4188234"/>
            <a:ext cx="880754" cy="56675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22" name="Obdélník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05849" y="5454225"/>
            <a:ext cx="1217576" cy="670183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63538" y="6124575"/>
            <a:ext cx="80343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600"/>
              <a:t>[ ] … hranaté závorky označují jednotku, hodnota dosazovaných jednotek je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16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5" grpId="0" build="p"/>
      <p:bldP spid="16400" grpId="0" animBg="1"/>
      <p:bldP spid="16401" grpId="0" animBg="1"/>
      <p:bldP spid="16402" grpId="0" animBg="1"/>
      <p:bldP spid="16403" grpId="0" animBg="1"/>
      <p:bldP spid="2" grpId="0"/>
      <p:bldP spid="17" grpId="0"/>
      <p:bldP spid="1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938"/>
            <a:ext cx="9144000" cy="10414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smtClean="0">
                <a:solidFill>
                  <a:schemeClr val="tx1"/>
                </a:solidFill>
              </a:rPr>
              <a:t>Jak definiční rovnice získat 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50825" y="1181100"/>
            <a:ext cx="2736999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/>
              <a:t>Logickým odvozením: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845175" y="6264275"/>
            <a:ext cx="2760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/>
              <a:t>Nebo z chytrých knih…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50825" y="1854200"/>
            <a:ext cx="8713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Moje rychlost je závislá na dráze, kterou překonám a době, kterou k tomu potřebuji.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50825" y="2364015"/>
            <a:ext cx="8551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Za každou sekundu překonám část celkové dráhy.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50825" y="2870654"/>
            <a:ext cx="8551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Jak velkou část dráhy (kolik metreů) překonám za 1 sekundu, když pro jednoduchost, půjdu stále stejně rychle? Kolik metrů připadá na 1 sekundu chůze?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50825" y="3651931"/>
            <a:ext cx="8191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Prostým rozpočítáním metrů na 1 sekundu získám svou rychlost.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50825" y="4158570"/>
            <a:ext cx="8191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Označím-li si dráhu </a:t>
            </a:r>
            <a:r>
              <a:rPr lang="cs-CZ" i="1"/>
              <a:t>s</a:t>
            </a:r>
            <a:r>
              <a:rPr lang="cs-CZ"/>
              <a:t> a dobu</a:t>
            </a:r>
            <a:r>
              <a:rPr lang="cs-CZ" i="1"/>
              <a:t> t </a:t>
            </a:r>
            <a:r>
              <a:rPr lang="cs-CZ"/>
              <a:t>potom stačí dráhu</a:t>
            </a:r>
            <a:r>
              <a:rPr lang="cs-CZ" i="1"/>
              <a:t> s </a:t>
            </a:r>
            <a:r>
              <a:rPr lang="cs-CZ"/>
              <a:t>dobou </a:t>
            </a:r>
            <a:r>
              <a:rPr lang="cs-CZ" i="1"/>
              <a:t>t</a:t>
            </a:r>
            <a:r>
              <a:rPr lang="cs-CZ"/>
              <a:t> vydělit.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50825" y="4665209"/>
            <a:ext cx="8145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Při označení rychlosti písmenem v získám definiční rovnici: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50825" y="5171848"/>
            <a:ext cx="8191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i="1"/>
              <a:t>v = s/t </a:t>
            </a:r>
            <a:r>
              <a:rPr lang="cs-CZ"/>
              <a:t>a dosazením jednotek pro dráhu a čas odvozenou jednotku pro rychlost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50825" y="5678488"/>
            <a:ext cx="8551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Dokázali by jste vymyslet pra jednotku rychlosti vlastní název a značku jednotky?</a:t>
            </a:r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3652168" y="1181100"/>
            <a:ext cx="276225" cy="315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1</a:t>
            </a:r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4179218" y="1181100"/>
            <a:ext cx="276225" cy="315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2</a:t>
            </a:r>
          </a:p>
        </p:txBody>
      </p:sp>
      <p:sp>
        <p:nvSpPr>
          <p:cNvPr id="22545" name="Oval 17"/>
          <p:cNvSpPr>
            <a:spLocks noChangeArrowheads="1"/>
          </p:cNvSpPr>
          <p:nvPr/>
        </p:nvSpPr>
        <p:spPr bwMode="auto">
          <a:xfrm>
            <a:off x="4706268" y="1181100"/>
            <a:ext cx="276225" cy="315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3</a:t>
            </a:r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5233318" y="1181100"/>
            <a:ext cx="276225" cy="315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4</a:t>
            </a:r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5761955" y="1181100"/>
            <a:ext cx="276225" cy="315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5</a:t>
            </a:r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6289005" y="1181100"/>
            <a:ext cx="276225" cy="315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6</a:t>
            </a:r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6816055" y="1181100"/>
            <a:ext cx="276225" cy="315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22533" grpId="0"/>
      <p:bldP spid="22534" grpId="0"/>
      <p:bldP spid="22535" grpId="0"/>
      <p:bldP spid="22536" grpId="0"/>
      <p:bldP spid="22537" grpId="0"/>
      <p:bldP spid="22538" grpId="0"/>
      <p:bldP spid="22539" grpId="0"/>
      <p:bldP spid="22540" grpId="0"/>
      <p:bldP spid="22541" grpId="0"/>
      <p:bldP spid="22542" grpId="0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Nadpis 19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855662"/>
          </a:xfrm>
        </p:spPr>
        <p:txBody>
          <a:bodyPr/>
          <a:lstStyle/>
          <a:p>
            <a:r>
              <a:rPr lang="cs-CZ" sz="4000" smtClean="0"/>
              <a:t>Odvození ze základních jednotek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49263" y="3092450"/>
            <a:ext cx="2293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frekvence, značka f</a:t>
            </a:r>
          </a:p>
        </p:txBody>
      </p:sp>
      <p:sp>
        <p:nvSpPr>
          <p:cNvPr id="7174" name="Obdélník 2"/>
          <p:cNvSpPr>
            <a:spLocks noChangeArrowheads="1"/>
          </p:cNvSpPr>
          <p:nvPr/>
        </p:nvSpPr>
        <p:spPr bwMode="auto">
          <a:xfrm>
            <a:off x="463550" y="5148263"/>
            <a:ext cx="215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zrychlení, značka a</a:t>
            </a:r>
            <a:br>
              <a:rPr lang="cs-CZ"/>
            </a:br>
            <a:r>
              <a:rPr lang="cs-CZ"/>
              <a:t>zpomalení</a:t>
            </a:r>
          </a:p>
        </p:txBody>
      </p:sp>
      <p:sp>
        <p:nvSpPr>
          <p:cNvPr id="4" name="Krychle 3"/>
          <p:cNvSpPr/>
          <p:nvPr/>
        </p:nvSpPr>
        <p:spPr>
          <a:xfrm>
            <a:off x="619125" y="1600200"/>
            <a:ext cx="960438" cy="960438"/>
          </a:xfrm>
          <a:prstGeom prst="cub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7" name="TextovéPole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06815" y="1043735"/>
            <a:ext cx="1710190" cy="369332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10" name="TextovéPole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17004" y="1043735"/>
            <a:ext cx="2786954" cy="363305"/>
          </a:xfrm>
          <a:prstGeom prst="rect">
            <a:avLst/>
          </a:prstGeom>
          <a:blipFill rotWithShape="1">
            <a:blip r:embed="rId3"/>
            <a:stretch>
              <a:fillRect b="-18333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7178" name="TextovéPole 11"/>
          <p:cNvSpPr txBox="1">
            <a:spLocks noChangeArrowheads="1"/>
          </p:cNvSpPr>
          <p:nvPr/>
        </p:nvSpPr>
        <p:spPr bwMode="auto">
          <a:xfrm>
            <a:off x="7316788" y="1343025"/>
            <a:ext cx="1333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jednotka objemu</a:t>
            </a:r>
          </a:p>
        </p:txBody>
      </p:sp>
      <p:sp>
        <p:nvSpPr>
          <p:cNvPr id="7179" name="TextovéPole 8"/>
          <p:cNvSpPr txBox="1">
            <a:spLocks noChangeArrowheads="1"/>
          </p:cNvSpPr>
          <p:nvPr/>
        </p:nvSpPr>
        <p:spPr bwMode="auto">
          <a:xfrm>
            <a:off x="1174750" y="2006600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a</a:t>
            </a:r>
          </a:p>
        </p:txBody>
      </p:sp>
      <p:sp>
        <p:nvSpPr>
          <p:cNvPr id="7180" name="TextovéPole 13"/>
          <p:cNvSpPr txBox="1">
            <a:spLocks noChangeArrowheads="1"/>
          </p:cNvSpPr>
          <p:nvPr/>
        </p:nvSpPr>
        <p:spPr bwMode="auto">
          <a:xfrm>
            <a:off x="919163" y="2282825"/>
            <a:ext cx="179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a</a:t>
            </a:r>
          </a:p>
        </p:txBody>
      </p:sp>
      <p:sp>
        <p:nvSpPr>
          <p:cNvPr id="7181" name="TextovéPole 14"/>
          <p:cNvSpPr txBox="1">
            <a:spLocks noChangeArrowheads="1"/>
          </p:cNvSpPr>
          <p:nvPr/>
        </p:nvSpPr>
        <p:spPr bwMode="auto">
          <a:xfrm>
            <a:off x="1444625" y="2387600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a</a:t>
            </a:r>
          </a:p>
        </p:txBody>
      </p:sp>
      <p:sp>
        <p:nvSpPr>
          <p:cNvPr id="7182" name="TextovéPole 10"/>
          <p:cNvSpPr txBox="1">
            <a:spLocks noChangeArrowheads="1"/>
          </p:cNvSpPr>
          <p:nvPr/>
        </p:nvSpPr>
        <p:spPr bwMode="auto">
          <a:xfrm>
            <a:off x="522288" y="2670175"/>
            <a:ext cx="1844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400"/>
              <a:t>a … délka hrany [m]</a:t>
            </a:r>
          </a:p>
        </p:txBody>
      </p:sp>
      <p:sp>
        <p:nvSpPr>
          <p:cNvPr id="7183" name="TextovéPole 15"/>
          <p:cNvSpPr txBox="1">
            <a:spLocks noChangeArrowheads="1"/>
          </p:cNvSpPr>
          <p:nvPr/>
        </p:nvSpPr>
        <p:spPr bwMode="auto">
          <a:xfrm>
            <a:off x="3311525" y="1681163"/>
            <a:ext cx="3398838" cy="3698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objem, značka V, jednotka [m</a:t>
            </a:r>
            <a:r>
              <a:rPr lang="cs-CZ" baseline="30000"/>
              <a:t>3</a:t>
            </a:r>
            <a:r>
              <a:rPr lang="cs-CZ"/>
              <a:t>]</a:t>
            </a:r>
          </a:p>
        </p:txBody>
      </p:sp>
      <p:sp>
        <p:nvSpPr>
          <p:cNvPr id="7184" name="TextovéPole 18"/>
          <p:cNvSpPr txBox="1">
            <a:spLocks noChangeArrowheads="1"/>
          </p:cNvSpPr>
          <p:nvPr/>
        </p:nvSpPr>
        <p:spPr bwMode="auto">
          <a:xfrm>
            <a:off x="4211638" y="2159000"/>
            <a:ext cx="1598612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objem V [m</a:t>
            </a:r>
            <a:r>
              <a:rPr lang="cs-CZ" baseline="30000"/>
              <a:t>3</a:t>
            </a:r>
            <a:r>
              <a:rPr lang="cs-CZ"/>
              <a:t>]</a:t>
            </a:r>
          </a:p>
        </p:txBody>
      </p:sp>
      <p:sp>
        <p:nvSpPr>
          <p:cNvPr id="7185" name="TextovéPole 27"/>
          <p:cNvSpPr txBox="1">
            <a:spLocks noChangeArrowheads="1"/>
          </p:cNvSpPr>
          <p:nvPr/>
        </p:nvSpPr>
        <p:spPr bwMode="auto">
          <a:xfrm>
            <a:off x="7375525" y="2006600"/>
            <a:ext cx="1216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metr krychlový</a:t>
            </a:r>
          </a:p>
        </p:txBody>
      </p:sp>
      <p:sp>
        <p:nvSpPr>
          <p:cNvPr id="7186" name="TextovéPole 31"/>
          <p:cNvSpPr txBox="1">
            <a:spLocks noChangeArrowheads="1"/>
          </p:cNvSpPr>
          <p:nvPr/>
        </p:nvSpPr>
        <p:spPr bwMode="auto">
          <a:xfrm>
            <a:off x="3176588" y="5859463"/>
            <a:ext cx="3813175" cy="3698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zrychlení, značka a, jednotka [m/s</a:t>
            </a:r>
            <a:r>
              <a:rPr lang="cs-CZ" baseline="30000"/>
              <a:t>2</a:t>
            </a:r>
            <a:r>
              <a:rPr lang="cs-CZ"/>
              <a:t>]</a:t>
            </a:r>
          </a:p>
        </p:txBody>
      </p:sp>
      <p:sp>
        <p:nvSpPr>
          <p:cNvPr id="7187" name="TextovéPole 32"/>
          <p:cNvSpPr txBox="1">
            <a:spLocks noChangeArrowheads="1"/>
          </p:cNvSpPr>
          <p:nvPr/>
        </p:nvSpPr>
        <p:spPr bwMode="auto">
          <a:xfrm>
            <a:off x="4197350" y="6334125"/>
            <a:ext cx="1995488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zrychlení a [m/s</a:t>
            </a:r>
            <a:r>
              <a:rPr lang="cs-CZ" baseline="30000"/>
              <a:t>2</a:t>
            </a:r>
            <a:r>
              <a:rPr lang="cs-CZ"/>
              <a:t>]</a:t>
            </a:r>
          </a:p>
        </p:txBody>
      </p:sp>
      <p:sp>
        <p:nvSpPr>
          <p:cNvPr id="26" name="TextovéPole 2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42821" y="5057819"/>
            <a:ext cx="794127" cy="567143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544513" y="5875338"/>
            <a:ext cx="719137" cy="354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klik</a:t>
            </a:r>
          </a:p>
        </p:txBody>
      </p:sp>
      <p:sp>
        <p:nvSpPr>
          <p:cNvPr id="36" name="TextovéPole 3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44754" y="5049180"/>
            <a:ext cx="3247526" cy="747962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34" name="Obdélník 3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403958" y="5156724"/>
            <a:ext cx="954557" cy="369332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7192" name="Obdélník 37"/>
          <p:cNvSpPr>
            <a:spLocks noChangeArrowheads="1"/>
          </p:cNvSpPr>
          <p:nvPr/>
        </p:nvSpPr>
        <p:spPr bwMode="auto">
          <a:xfrm>
            <a:off x="6854825" y="5526088"/>
            <a:ext cx="2043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/>
              <a:t>jednotka zrychlení</a:t>
            </a:r>
          </a:p>
        </p:txBody>
      </p:sp>
      <p:sp>
        <p:nvSpPr>
          <p:cNvPr id="7193" name="TextovéPole 38"/>
          <p:cNvSpPr txBox="1">
            <a:spLocks noChangeArrowheads="1"/>
          </p:cNvSpPr>
          <p:nvPr/>
        </p:nvSpPr>
        <p:spPr bwMode="auto">
          <a:xfrm>
            <a:off x="7273925" y="5970588"/>
            <a:ext cx="1214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metr za sekundu na druhou</a:t>
            </a:r>
          </a:p>
        </p:txBody>
      </p:sp>
      <p:pic>
        <p:nvPicPr>
          <p:cNvPr id="7194" name="Picture 4" descr="http://upload.wikimedia.org/wikipedia/commons/thumb/8/8a/Voltage_graph_cs.svg/220px-Voltage_graph_cs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3462338"/>
            <a:ext cx="20955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5" name="Text Box 5"/>
          <p:cNvSpPr txBox="1">
            <a:spLocks noChangeArrowheads="1"/>
          </p:cNvSpPr>
          <p:nvPr/>
        </p:nvSpPr>
        <p:spPr bwMode="auto">
          <a:xfrm>
            <a:off x="357188" y="1066800"/>
            <a:ext cx="2173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objem, značka V</a:t>
            </a:r>
          </a:p>
        </p:txBody>
      </p:sp>
      <p:sp>
        <p:nvSpPr>
          <p:cNvPr id="43" name="Obdélník 4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720000" y="1067013"/>
            <a:ext cx="527709" cy="369332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49" name="TextovéPole 4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00910" y="2960019"/>
            <a:ext cx="1710190" cy="634789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30" name="TextovéPole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00289" y="2960019"/>
            <a:ext cx="2116915" cy="612796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2" name="Obdélník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578404" y="3106994"/>
            <a:ext cx="1182183" cy="369332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7200" name="TextovéPole 34"/>
          <p:cNvSpPr txBox="1">
            <a:spLocks noChangeArrowheads="1"/>
          </p:cNvSpPr>
          <p:nvPr/>
        </p:nvSpPr>
        <p:spPr bwMode="auto">
          <a:xfrm>
            <a:off x="7486650" y="3476625"/>
            <a:ext cx="1333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Jednotka</a:t>
            </a:r>
          </a:p>
          <a:p>
            <a:pPr algn="ctr" eaLnBrk="1" hangingPunct="1"/>
            <a:r>
              <a:rPr lang="cs-CZ"/>
              <a:t>frekvence</a:t>
            </a:r>
          </a:p>
        </p:txBody>
      </p:sp>
      <p:sp>
        <p:nvSpPr>
          <p:cNvPr id="7201" name="TextovéPole 36"/>
          <p:cNvSpPr txBox="1">
            <a:spLocks noChangeArrowheads="1"/>
          </p:cNvSpPr>
          <p:nvPr/>
        </p:nvSpPr>
        <p:spPr bwMode="auto">
          <a:xfrm>
            <a:off x="7375525" y="4140200"/>
            <a:ext cx="1522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sekunda na – první</a:t>
            </a:r>
          </a:p>
          <a:p>
            <a:pPr algn="ctr" eaLnBrk="1" hangingPunct="1"/>
            <a:r>
              <a:rPr lang="cs-CZ" sz="1200"/>
              <a:t>Hertz</a:t>
            </a:r>
          </a:p>
        </p:txBody>
      </p:sp>
      <p:sp>
        <p:nvSpPr>
          <p:cNvPr id="40" name="TextovéPole 3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06816" y="3753325"/>
            <a:ext cx="4366854" cy="369332"/>
          </a:xfrm>
          <a:prstGeom prst="rect">
            <a:avLst/>
          </a:prstGeom>
          <a:blipFill rotWithShape="1">
            <a:blip r:embed="rId12"/>
            <a:stretch>
              <a:fillRect l="-1257" t="-8333" b="-26667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41" name="TextovéPole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93439" y="4229369"/>
            <a:ext cx="2579985" cy="369332"/>
          </a:xfrm>
          <a:prstGeom prst="rect">
            <a:avLst/>
          </a:prstGeom>
          <a:blipFill rotWithShape="1">
            <a:blip r:embed="rId13"/>
            <a:stretch>
              <a:fillRect l="-1887" t="-8333" b="-26667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7204" name="TextovéPole 41"/>
          <p:cNvSpPr txBox="1">
            <a:spLocks noChangeArrowheads="1"/>
          </p:cNvSpPr>
          <p:nvPr/>
        </p:nvSpPr>
        <p:spPr bwMode="auto">
          <a:xfrm>
            <a:off x="1979613" y="4546600"/>
            <a:ext cx="6286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/>
              <a:t>Obr.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17 -0.065 0.017 -0.065 C 0.034 -0.118 0.061 -0.139 0.1 -0.139 C 0.12 -0.139 0.138 -0.131 0.152 -0.118 C 0.162 -0.109 0.174 -0.104 0.187 -0.104 C 0.212 -0.104 0.233 -0.122 0.241 -0.148 C 0.241 -0.148 0.25 -0.179 0.25 -0.179 C 0.25 -0.179 0.232 -0.113 0.232 -0.113 C 0.215 -0.061 0.188 -0.04 0.15 -0.04 C 0.13 -0.04 0.111 -0.048 0.096 -0.062 C 0.087 -0.07 0.075 -0.075 0.063 -0.075 C 0.038 -0.075 0.017 -0.057 0.009 -0.031 C 0.009 -0.031 0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0" y="109538"/>
            <a:ext cx="9144000" cy="709612"/>
          </a:xfrm>
        </p:spPr>
        <p:txBody>
          <a:bodyPr/>
          <a:lstStyle/>
          <a:p>
            <a:r>
              <a:rPr lang="cs-CZ" smtClean="0"/>
              <a:t>Odvození z odvozených jednotek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7350" y="1068388"/>
            <a:ext cx="1800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síla, značka F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296863" y="4914900"/>
            <a:ext cx="1800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teplo, značka Q</a:t>
            </a:r>
          </a:p>
        </p:txBody>
      </p:sp>
      <p:pic>
        <p:nvPicPr>
          <p:cNvPr id="8199" name="Picture 3" descr="C:\Users\Lenovo\AppData\Local\Microsoft\Windows\Temporary Internet Files\Content.IE5\Z88MGCEK\MC90029818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1576388"/>
            <a:ext cx="91757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95273" y="1056505"/>
            <a:ext cx="1203535" cy="369332"/>
          </a:xfrm>
          <a:prstGeom prst="rect">
            <a:avLst/>
          </a:prstGeom>
          <a:blipFill rotWithShape="1">
            <a:blip r:embed="rId3"/>
            <a:stretch>
              <a:fillRect b="-6557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12" name="TextovéPole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81990" y="1068381"/>
            <a:ext cx="2153025" cy="369332"/>
          </a:xfrm>
          <a:prstGeom prst="rect">
            <a:avLst/>
          </a:prstGeom>
          <a:blipFill rotWithShape="1">
            <a:blip r:embed="rId4"/>
            <a:stretch>
              <a:fillRect b="-13115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13" name="TextovéPole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09721" y="1815135"/>
            <a:ext cx="2536335" cy="696729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3" name="Obdélník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722350" y="906993"/>
            <a:ext cx="422743" cy="369332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8204" name="TextovéPole 14"/>
          <p:cNvSpPr txBox="1">
            <a:spLocks noChangeArrowheads="1"/>
          </p:cNvSpPr>
          <p:nvPr/>
        </p:nvSpPr>
        <p:spPr bwMode="auto">
          <a:xfrm>
            <a:off x="7316788" y="1203325"/>
            <a:ext cx="1333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jednotka</a:t>
            </a:r>
          </a:p>
          <a:p>
            <a:pPr algn="ctr" eaLnBrk="1" hangingPunct="1"/>
            <a:r>
              <a:rPr lang="cs-CZ"/>
              <a:t>síly</a:t>
            </a:r>
          </a:p>
        </p:txBody>
      </p:sp>
      <p:sp>
        <p:nvSpPr>
          <p:cNvPr id="8205" name="TextovéPole 15"/>
          <p:cNvSpPr txBox="1">
            <a:spLocks noChangeArrowheads="1"/>
          </p:cNvSpPr>
          <p:nvPr/>
        </p:nvSpPr>
        <p:spPr bwMode="auto">
          <a:xfrm>
            <a:off x="7375525" y="1866900"/>
            <a:ext cx="1216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newton</a:t>
            </a:r>
          </a:p>
        </p:txBody>
      </p:sp>
      <p:sp>
        <p:nvSpPr>
          <p:cNvPr id="8206" name="TextovéPole 16"/>
          <p:cNvSpPr txBox="1">
            <a:spLocks noChangeArrowheads="1"/>
          </p:cNvSpPr>
          <p:nvPr/>
        </p:nvSpPr>
        <p:spPr bwMode="auto">
          <a:xfrm>
            <a:off x="4346575" y="1979613"/>
            <a:ext cx="2430463" cy="368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síla F [N = kg ∙ m ∙ s</a:t>
            </a:r>
            <a:r>
              <a:rPr lang="cs-CZ" baseline="30000"/>
              <a:t>-2</a:t>
            </a:r>
            <a:r>
              <a:rPr lang="cs-CZ"/>
              <a:t>]</a:t>
            </a:r>
          </a:p>
        </p:txBody>
      </p:sp>
      <p:sp>
        <p:nvSpPr>
          <p:cNvPr id="8207" name="TextovéPole 19"/>
          <p:cNvSpPr txBox="1">
            <a:spLocks noChangeArrowheads="1"/>
          </p:cNvSpPr>
          <p:nvPr/>
        </p:nvSpPr>
        <p:spPr bwMode="auto">
          <a:xfrm>
            <a:off x="1422400" y="2522538"/>
            <a:ext cx="12144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g … zrychlení</a:t>
            </a:r>
          </a:p>
        </p:txBody>
      </p:sp>
      <p:sp>
        <p:nvSpPr>
          <p:cNvPr id="8208" name="Obdélník 20"/>
          <p:cNvSpPr>
            <a:spLocks noChangeArrowheads="1"/>
          </p:cNvSpPr>
          <p:nvPr/>
        </p:nvSpPr>
        <p:spPr bwMode="auto">
          <a:xfrm>
            <a:off x="296863" y="3079750"/>
            <a:ext cx="2419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hustota, značka </a:t>
            </a:r>
            <a:r>
              <a:rPr lang="el-GR"/>
              <a:t>ϱ</a:t>
            </a:r>
            <a:r>
              <a:rPr lang="cs-CZ"/>
              <a:t> (ró)</a:t>
            </a:r>
          </a:p>
        </p:txBody>
      </p:sp>
      <p:sp>
        <p:nvSpPr>
          <p:cNvPr id="22" name="Krychle 21"/>
          <p:cNvSpPr/>
          <p:nvPr/>
        </p:nvSpPr>
        <p:spPr>
          <a:xfrm>
            <a:off x="460375" y="3576638"/>
            <a:ext cx="960438" cy="960437"/>
          </a:xfrm>
          <a:prstGeom prst="cube">
            <a:avLst/>
          </a:prstGeom>
          <a:blipFill>
            <a:blip r:embed="rId7"/>
            <a:tile tx="0" ty="0" sx="100000" sy="100000" flip="none" algn="tl"/>
          </a:blip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8210" name="TextovéPole 22"/>
          <p:cNvSpPr txBox="1">
            <a:spLocks noChangeArrowheads="1"/>
          </p:cNvSpPr>
          <p:nvPr/>
        </p:nvSpPr>
        <p:spPr bwMode="auto">
          <a:xfrm>
            <a:off x="1600200" y="3716338"/>
            <a:ext cx="11842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/>
              <a:t>žulová kostka</a:t>
            </a:r>
          </a:p>
        </p:txBody>
      </p:sp>
      <p:sp>
        <p:nvSpPr>
          <p:cNvPr id="24" name="TextovéPole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74834" y="2960619"/>
            <a:ext cx="894411" cy="564898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25" name="TextovéPole 2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50009" y="2960619"/>
            <a:ext cx="2261580" cy="635110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8213" name="TextovéPole 25"/>
          <p:cNvSpPr txBox="1">
            <a:spLocks noChangeArrowheads="1"/>
          </p:cNvSpPr>
          <p:nvPr/>
        </p:nvSpPr>
        <p:spPr bwMode="auto">
          <a:xfrm>
            <a:off x="7305675" y="3976688"/>
            <a:ext cx="1216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kilogram na metr krychlový</a:t>
            </a:r>
          </a:p>
        </p:txBody>
      </p:sp>
      <p:sp>
        <p:nvSpPr>
          <p:cNvPr id="27" name="Obdélník 2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631727" y="2933945"/>
            <a:ext cx="554061" cy="618246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8215" name="Obdélník 27"/>
          <p:cNvSpPr>
            <a:spLocks noChangeArrowheads="1"/>
          </p:cNvSpPr>
          <p:nvPr/>
        </p:nvSpPr>
        <p:spPr bwMode="auto">
          <a:xfrm>
            <a:off x="6970713" y="3595688"/>
            <a:ext cx="1876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/>
              <a:t>jednotka objemu</a:t>
            </a:r>
          </a:p>
        </p:txBody>
      </p:sp>
      <p:sp>
        <p:nvSpPr>
          <p:cNvPr id="8216" name="TextovéPole 28"/>
          <p:cNvSpPr txBox="1">
            <a:spLocks noChangeArrowheads="1"/>
          </p:cNvSpPr>
          <p:nvPr/>
        </p:nvSpPr>
        <p:spPr bwMode="auto">
          <a:xfrm>
            <a:off x="774700" y="4264025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a</a:t>
            </a:r>
          </a:p>
        </p:txBody>
      </p:sp>
      <p:sp>
        <p:nvSpPr>
          <p:cNvPr id="8217" name="TextovéPole 29"/>
          <p:cNvSpPr txBox="1">
            <a:spLocks noChangeArrowheads="1"/>
          </p:cNvSpPr>
          <p:nvPr/>
        </p:nvSpPr>
        <p:spPr bwMode="auto">
          <a:xfrm>
            <a:off x="1298575" y="4367213"/>
            <a:ext cx="180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a</a:t>
            </a:r>
          </a:p>
        </p:txBody>
      </p:sp>
      <p:sp>
        <p:nvSpPr>
          <p:cNvPr id="8218" name="TextovéPole 30"/>
          <p:cNvSpPr txBox="1">
            <a:spLocks noChangeArrowheads="1"/>
          </p:cNvSpPr>
          <p:nvPr/>
        </p:nvSpPr>
        <p:spPr bwMode="auto">
          <a:xfrm>
            <a:off x="1016000" y="3994150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a</a:t>
            </a:r>
          </a:p>
        </p:txBody>
      </p:sp>
      <p:sp>
        <p:nvSpPr>
          <p:cNvPr id="8219" name="TextovéPole 32"/>
          <p:cNvSpPr txBox="1">
            <a:spLocks noChangeArrowheads="1"/>
          </p:cNvSpPr>
          <p:nvPr/>
        </p:nvSpPr>
        <p:spPr bwMode="auto">
          <a:xfrm>
            <a:off x="4605338" y="3929063"/>
            <a:ext cx="1905000" cy="368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hustota </a:t>
            </a:r>
            <a:r>
              <a:rPr lang="el-GR"/>
              <a:t>ϱ</a:t>
            </a:r>
            <a:r>
              <a:rPr lang="cs-CZ"/>
              <a:t> [kg/m</a:t>
            </a:r>
            <a:r>
              <a:rPr lang="cs-CZ" baseline="30000"/>
              <a:t>3</a:t>
            </a:r>
            <a:r>
              <a:rPr lang="cs-CZ"/>
              <a:t>]</a:t>
            </a:r>
          </a:p>
        </p:txBody>
      </p:sp>
      <p:pic>
        <p:nvPicPr>
          <p:cNvPr id="8221" name="Picture 2" descr="C:\Users\zchalupsky\AppData\Local\Microsoft\Windows\Temporary Internet Files\Content.IE5\N7JL10AW\MC90019583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5283200"/>
            <a:ext cx="9398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ovéPole 3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72578" y="4914165"/>
            <a:ext cx="1578894" cy="369332"/>
          </a:xfrm>
          <a:prstGeom prst="rect">
            <a:avLst/>
          </a:prstGeom>
          <a:blipFill rotWithShape="1">
            <a:blip r:embed="rId12"/>
            <a:stretch>
              <a:fillRect b="-9836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36" name="TextovéPole 3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68094" y="5418512"/>
            <a:ext cx="1329788" cy="666849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37" name="TextovéPole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95307" y="4785146"/>
            <a:ext cx="2726387" cy="666849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4" name="Obdélník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652240" y="4817706"/>
            <a:ext cx="341439" cy="369332"/>
          </a:xfrm>
          <a:prstGeom prst="rect">
            <a:avLst/>
          </a:prstGeom>
          <a:blipFill rotWithShape="1">
            <a:blip r:embed="rId15"/>
            <a:stretch>
              <a:fillRect b="-9836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8226" name="TextovéPole 37"/>
          <p:cNvSpPr txBox="1">
            <a:spLocks noChangeArrowheads="1"/>
          </p:cNvSpPr>
          <p:nvPr/>
        </p:nvSpPr>
        <p:spPr bwMode="auto">
          <a:xfrm>
            <a:off x="7172325" y="5527675"/>
            <a:ext cx="1216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joule</a:t>
            </a:r>
          </a:p>
        </p:txBody>
      </p:sp>
      <p:sp>
        <p:nvSpPr>
          <p:cNvPr id="8227" name="Obdélník 38"/>
          <p:cNvSpPr>
            <a:spLocks noChangeArrowheads="1"/>
          </p:cNvSpPr>
          <p:nvPr/>
        </p:nvSpPr>
        <p:spPr bwMode="auto">
          <a:xfrm>
            <a:off x="6964363" y="5146675"/>
            <a:ext cx="1620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/>
              <a:t>jednotka tepla</a:t>
            </a:r>
          </a:p>
        </p:txBody>
      </p:sp>
      <p:sp>
        <p:nvSpPr>
          <p:cNvPr id="8228" name="TextovéPole 39"/>
          <p:cNvSpPr txBox="1">
            <a:spLocks noChangeArrowheads="1"/>
          </p:cNvSpPr>
          <p:nvPr/>
        </p:nvSpPr>
        <p:spPr bwMode="auto">
          <a:xfrm>
            <a:off x="4873625" y="5607050"/>
            <a:ext cx="1376363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teplo Q [J]</a:t>
            </a:r>
          </a:p>
        </p:txBody>
      </p:sp>
      <p:sp>
        <p:nvSpPr>
          <p:cNvPr id="5" name="Obdélník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58314" y="6223873"/>
            <a:ext cx="1019574" cy="369332"/>
          </a:xfrm>
          <a:prstGeom prst="rect">
            <a:avLst/>
          </a:prstGeom>
          <a:blipFill rotWithShape="1">
            <a:blip r:embed="rId1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8230" name="TextovéPole 40"/>
          <p:cNvSpPr txBox="1">
            <a:spLocks noChangeArrowheads="1"/>
          </p:cNvSpPr>
          <p:nvPr/>
        </p:nvSpPr>
        <p:spPr bwMode="auto">
          <a:xfrm>
            <a:off x="657225" y="2336800"/>
            <a:ext cx="6302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/>
              <a:t>Obr. 4</a:t>
            </a:r>
          </a:p>
        </p:txBody>
      </p:sp>
      <p:sp>
        <p:nvSpPr>
          <p:cNvPr id="8231" name="TextovéPole 41"/>
          <p:cNvSpPr txBox="1">
            <a:spLocks noChangeArrowheads="1"/>
          </p:cNvSpPr>
          <p:nvPr/>
        </p:nvSpPr>
        <p:spPr bwMode="auto">
          <a:xfrm>
            <a:off x="711200" y="6224588"/>
            <a:ext cx="6302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/>
              <a:t>Obr.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125"/>
            <a:ext cx="9144000" cy="633413"/>
          </a:xfrm>
        </p:spPr>
        <p:txBody>
          <a:bodyPr/>
          <a:lstStyle/>
          <a:p>
            <a:r>
              <a:rPr lang="cs-CZ" smtClean="0"/>
              <a:t>Úpravy jednotek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85763" y="1441450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Nahrazení vlastních názvů základními jednotkami SI.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198438" y="2479675"/>
            <a:ext cx="1620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tlak, značka p</a:t>
            </a:r>
          </a:p>
        </p:txBody>
      </p:sp>
      <p:sp>
        <p:nvSpPr>
          <p:cNvPr id="9223" name="Obdélník 1"/>
          <p:cNvSpPr>
            <a:spLocks noChangeArrowheads="1"/>
          </p:cNvSpPr>
          <p:nvPr/>
        </p:nvSpPr>
        <p:spPr bwMode="auto">
          <a:xfrm>
            <a:off x="185738" y="4551363"/>
            <a:ext cx="1863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výkon, značka P</a:t>
            </a:r>
          </a:p>
        </p:txBody>
      </p:sp>
      <p:sp>
        <p:nvSpPr>
          <p:cNvPr id="7" name="TextovéPole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72346" y="2359338"/>
            <a:ext cx="831317" cy="610936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12" name="TextovéPole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48632" y="2357082"/>
            <a:ext cx="3061223" cy="66499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8" name="Obdélník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45633" y="2483895"/>
            <a:ext cx="1615699" cy="369332"/>
          </a:xfrm>
          <a:prstGeom prst="rect">
            <a:avLst/>
          </a:prstGeom>
          <a:blipFill rotWithShape="1">
            <a:blip r:embed="rId4"/>
            <a:stretch>
              <a:fillRect b="-13115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9227" name="TextovéPole 13"/>
          <p:cNvSpPr txBox="1">
            <a:spLocks noChangeArrowheads="1"/>
          </p:cNvSpPr>
          <p:nvPr/>
        </p:nvSpPr>
        <p:spPr bwMode="auto">
          <a:xfrm>
            <a:off x="6911975" y="2843213"/>
            <a:ext cx="1800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jednotka tlaku</a:t>
            </a:r>
          </a:p>
        </p:txBody>
      </p:sp>
      <p:sp>
        <p:nvSpPr>
          <p:cNvPr id="9228" name="TextovéPole 14"/>
          <p:cNvSpPr txBox="1">
            <a:spLocks noChangeArrowheads="1"/>
          </p:cNvSpPr>
          <p:nvPr/>
        </p:nvSpPr>
        <p:spPr bwMode="auto">
          <a:xfrm>
            <a:off x="7208838" y="3154363"/>
            <a:ext cx="12065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pascal</a:t>
            </a:r>
          </a:p>
        </p:txBody>
      </p:sp>
      <p:sp>
        <p:nvSpPr>
          <p:cNvPr id="16" name="TextovéPole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61710" y="4429839"/>
            <a:ext cx="1651029" cy="610873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17" name="TextovéPole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49939" y="5984993"/>
            <a:ext cx="1140633" cy="369332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18" name="TextovéPole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08172" y="4383962"/>
            <a:ext cx="5165325" cy="648191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9232" name="TextovéPole 18"/>
          <p:cNvSpPr txBox="1">
            <a:spLocks noChangeArrowheads="1"/>
          </p:cNvSpPr>
          <p:nvPr/>
        </p:nvSpPr>
        <p:spPr bwMode="auto">
          <a:xfrm>
            <a:off x="6875463" y="4956175"/>
            <a:ext cx="19288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jednotka výkonu</a:t>
            </a:r>
          </a:p>
        </p:txBody>
      </p:sp>
      <p:sp>
        <p:nvSpPr>
          <p:cNvPr id="9233" name="TextovéPole 19"/>
          <p:cNvSpPr txBox="1">
            <a:spLocks noChangeArrowheads="1"/>
          </p:cNvSpPr>
          <p:nvPr/>
        </p:nvSpPr>
        <p:spPr bwMode="auto">
          <a:xfrm>
            <a:off x="7300913" y="5324475"/>
            <a:ext cx="1208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watt</a:t>
            </a:r>
          </a:p>
        </p:txBody>
      </p:sp>
      <p:sp>
        <p:nvSpPr>
          <p:cNvPr id="21" name="TextovéPole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62935" y="5877577"/>
            <a:ext cx="4564776" cy="566758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9" name="Ovál 8"/>
          <p:cNvSpPr/>
          <p:nvPr/>
        </p:nvSpPr>
        <p:spPr>
          <a:xfrm rot="1606295">
            <a:off x="3227388" y="4316413"/>
            <a:ext cx="344487" cy="8556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1" name="Přímá spojnice se šipkou 10"/>
          <p:cNvCxnSpPr>
            <a:stCxn id="9" idx="4"/>
          </p:cNvCxnSpPr>
          <p:nvPr/>
        </p:nvCxnSpPr>
        <p:spPr>
          <a:xfrm flipH="1">
            <a:off x="3052763" y="5126038"/>
            <a:ext cx="153987" cy="920750"/>
          </a:xfrm>
          <a:prstGeom prst="straightConnector1">
            <a:avLst/>
          </a:prstGeom>
          <a:ln w="25400">
            <a:solidFill>
              <a:schemeClr val="accent5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37" name="Picture 2" descr="http://www.clker.com/cliparts/9/4/4/b/1321886706177876170press_button.svg.thumb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2851150"/>
            <a:ext cx="9525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ovéPole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1950" y="3196927"/>
            <a:ext cx="1861856" cy="369332"/>
          </a:xfrm>
          <a:prstGeom prst="rect">
            <a:avLst/>
          </a:prstGeom>
          <a:blipFill rotWithShape="1">
            <a:blip r:embed="rId10"/>
            <a:stretch>
              <a:fillRect b="-13115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23" name="Zahnutá šipka doprava 22"/>
          <p:cNvSpPr/>
          <p:nvPr/>
        </p:nvSpPr>
        <p:spPr>
          <a:xfrm>
            <a:off x="3627438" y="2501900"/>
            <a:ext cx="330200" cy="9271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Zahnutá šipka doprava 29"/>
          <p:cNvSpPr/>
          <p:nvPr/>
        </p:nvSpPr>
        <p:spPr>
          <a:xfrm flipH="1" flipV="1">
            <a:off x="6011863" y="2543175"/>
            <a:ext cx="509587" cy="93345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Zahnutá šipka dolů 24"/>
          <p:cNvSpPr/>
          <p:nvPr/>
        </p:nvSpPr>
        <p:spPr>
          <a:xfrm>
            <a:off x="4481513" y="4184650"/>
            <a:ext cx="676275" cy="234950"/>
          </a:xfrm>
          <a:prstGeom prst="curvedDownArrow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hnutá šipka dolů 32"/>
          <p:cNvSpPr/>
          <p:nvPr/>
        </p:nvSpPr>
        <p:spPr>
          <a:xfrm>
            <a:off x="4878388" y="4184650"/>
            <a:ext cx="1268412" cy="273050"/>
          </a:xfrm>
          <a:prstGeom prst="curved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243" name="TextovéPole 27"/>
          <p:cNvSpPr txBox="1">
            <a:spLocks noChangeArrowheads="1"/>
          </p:cNvSpPr>
          <p:nvPr/>
        </p:nvSpPr>
        <p:spPr bwMode="auto">
          <a:xfrm>
            <a:off x="1138238" y="3654425"/>
            <a:ext cx="630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/>
              <a:t>Obr. 6</a:t>
            </a:r>
          </a:p>
        </p:txBody>
      </p:sp>
      <p:sp>
        <p:nvSpPr>
          <p:cNvPr id="9244" name="TextovéPole 28"/>
          <p:cNvSpPr txBox="1">
            <a:spLocks noChangeArrowheads="1"/>
          </p:cNvSpPr>
          <p:nvPr/>
        </p:nvSpPr>
        <p:spPr bwMode="auto">
          <a:xfrm>
            <a:off x="971550" y="5791200"/>
            <a:ext cx="6302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/>
              <a:t>Obr. 7</a:t>
            </a:r>
          </a:p>
        </p:txBody>
      </p:sp>
      <p:pic>
        <p:nvPicPr>
          <p:cNvPr id="9245" name="Picture 2" descr="http://www.clker.com/cliparts/2/0/b/7/12187847791657656856motudo_WeightLifting.svg.thumb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4935538"/>
            <a:ext cx="6762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913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sz="1400" b="1" dirty="0" smtClean="0"/>
              <a:t>Obr. 1 </a:t>
            </a:r>
            <a:r>
              <a:rPr lang="cs-CZ" sz="1400" dirty="0" smtClean="0"/>
              <a:t>GERALT. </a:t>
            </a:r>
            <a:r>
              <a:rPr lang="cs-CZ" sz="1400" i="1" dirty="0" smtClean="0"/>
              <a:t>Hodiny, Čas, Zařízení - Volně dostupný obrázek - 102056</a:t>
            </a:r>
            <a:r>
              <a:rPr lang="cs-CZ" sz="1400" dirty="0" smtClean="0"/>
              <a:t> [online]. [cit. 21.8.2012]. Dostupný na WWW: </a:t>
            </a:r>
            <a:r>
              <a:rPr lang="cs-CZ" sz="1400" dirty="0" smtClean="0">
                <a:hlinkClick r:id="rId2"/>
              </a:rPr>
              <a:t>http://pixabay.com/cs/hodiny-%C4%8Das-za%C5%99%C3%ADzen%C3%AD-lovn%C3%A1-za%C5%99%C3%ADzen%C3%AD-102056/</a:t>
            </a:r>
            <a:endParaRPr lang="cs-CZ" sz="1400" dirty="0" smtClean="0"/>
          </a:p>
          <a:p>
            <a:pPr marL="0" indent="0">
              <a:buFontTx/>
              <a:buNone/>
            </a:pPr>
            <a:r>
              <a:rPr lang="cs-CZ" sz="1400" b="1" dirty="0" smtClean="0"/>
              <a:t>Obr. 2 </a:t>
            </a:r>
            <a:r>
              <a:rPr lang="cs-CZ" sz="1400" dirty="0" smtClean="0"/>
              <a:t>NEMO. </a:t>
            </a:r>
            <a:r>
              <a:rPr lang="cs-CZ" sz="1400" i="1" dirty="0" smtClean="0"/>
              <a:t>Zpět, Výkres, Lidé, Žena - Volně dostupný obrázek - 23788</a:t>
            </a:r>
            <a:r>
              <a:rPr lang="cs-CZ" sz="1400" dirty="0" smtClean="0"/>
              <a:t> [online]. [cit. 21.8.2012]. Dostupný na WWW: </a:t>
            </a:r>
            <a:r>
              <a:rPr lang="cs-CZ" sz="1400" dirty="0" smtClean="0">
                <a:hlinkClick r:id="rId3"/>
              </a:rPr>
              <a:t>http://pixabay.com/cs/zp%C4%9Bt-v%C3%BDkres-lid%C3%A9-%C5%BEena-23788/</a:t>
            </a:r>
            <a:endParaRPr lang="cs-CZ" sz="1400" dirty="0" smtClean="0"/>
          </a:p>
          <a:p>
            <a:pPr marL="0" indent="0">
              <a:buFontTx/>
              <a:buNone/>
            </a:pPr>
            <a:r>
              <a:rPr lang="cs-CZ" sz="1400" b="1" dirty="0" smtClean="0"/>
              <a:t>Obr. 3 </a:t>
            </a:r>
            <a:r>
              <a:rPr lang="cs-CZ" sz="1400" dirty="0" smtClean="0"/>
              <a:t>FDOMINEC. </a:t>
            </a:r>
            <a:r>
              <a:rPr lang="cs-CZ" sz="1400" i="1" dirty="0" err="1" smtClean="0"/>
              <a:t>Soubor:Voltage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graph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cs.svg</a:t>
            </a:r>
            <a:r>
              <a:rPr lang="cs-CZ" sz="1400" i="1" dirty="0" smtClean="0"/>
              <a:t> – Wikipedie</a:t>
            </a:r>
            <a:r>
              <a:rPr lang="cs-CZ" sz="1400" dirty="0" smtClean="0"/>
              <a:t> [online]. [cit. 21.8.2012]. Dostupný na WWW: </a:t>
            </a:r>
            <a:r>
              <a:rPr lang="cs-CZ" sz="1400" dirty="0" smtClean="0">
                <a:hlinkClick r:id="rId4"/>
              </a:rPr>
              <a:t>http://cs.wikipedia.org/wiki/Soubor:Voltage_graph_cs.svg</a:t>
            </a:r>
            <a:endParaRPr lang="cs-CZ" sz="1400" dirty="0" smtClean="0"/>
          </a:p>
          <a:p>
            <a:pPr marL="0" indent="0">
              <a:buFontTx/>
              <a:buNone/>
            </a:pPr>
            <a:r>
              <a:rPr lang="cs-CZ" sz="1400" b="1" dirty="0" smtClean="0"/>
              <a:t>Obr. 4, 5 </a:t>
            </a:r>
            <a:r>
              <a:rPr lang="en-US" sz="1400" dirty="0" err="1"/>
              <a:t>Zdroj</a:t>
            </a:r>
            <a:r>
              <a:rPr lang="en-US" sz="1400" dirty="0"/>
              <a:t> </a:t>
            </a:r>
            <a:r>
              <a:rPr lang="en-US" sz="1400" dirty="0" err="1"/>
              <a:t>obrázků</a:t>
            </a:r>
            <a:r>
              <a:rPr lang="en-US" sz="1400" dirty="0"/>
              <a:t>: MS Office, </a:t>
            </a:r>
            <a:r>
              <a:rPr lang="en-US" sz="1400" dirty="0" err="1"/>
              <a:t>Verze</a:t>
            </a:r>
            <a:r>
              <a:rPr lang="en-US" sz="1400" dirty="0"/>
              <a:t>: 14.0.6129.5000(32bitová </a:t>
            </a:r>
            <a:r>
              <a:rPr lang="en-US" sz="1400" dirty="0" err="1"/>
              <a:t>verze</a:t>
            </a:r>
            <a:r>
              <a:rPr lang="en-US" sz="1400" dirty="0" smtClean="0"/>
              <a:t>)</a:t>
            </a:r>
            <a:endParaRPr lang="cs-CZ" sz="1400" dirty="0" smtClean="0"/>
          </a:p>
          <a:p>
            <a:pPr marL="0" indent="0">
              <a:buFontTx/>
              <a:buNone/>
            </a:pPr>
            <a:r>
              <a:rPr lang="cs-CZ" sz="1400" b="1" dirty="0" smtClean="0"/>
              <a:t>Obr. 6 </a:t>
            </a:r>
            <a:r>
              <a:rPr lang="cs-CZ" sz="1400" dirty="0" smtClean="0"/>
              <a:t>JUHELE. </a:t>
            </a:r>
            <a:r>
              <a:rPr lang="cs-CZ" sz="1400" i="1" dirty="0" err="1" smtClean="0"/>
              <a:t>Press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Button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clip</a:t>
            </a:r>
            <a:r>
              <a:rPr lang="cs-CZ" sz="1400" i="1" dirty="0" smtClean="0"/>
              <a:t> art - </a:t>
            </a:r>
            <a:r>
              <a:rPr lang="cs-CZ" sz="1400" i="1" dirty="0" err="1" smtClean="0"/>
              <a:t>vector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clip</a:t>
            </a:r>
            <a:r>
              <a:rPr lang="cs-CZ" sz="1400" i="1" dirty="0" smtClean="0"/>
              <a:t> art online, </a:t>
            </a:r>
            <a:r>
              <a:rPr lang="cs-CZ" sz="1400" i="1" dirty="0" err="1" smtClean="0"/>
              <a:t>royalty</a:t>
            </a:r>
            <a:r>
              <a:rPr lang="cs-CZ" sz="1400" i="1" dirty="0" smtClean="0"/>
              <a:t> free &amp; public </a:t>
            </a:r>
            <a:r>
              <a:rPr lang="cs-CZ" sz="1400" i="1" dirty="0" err="1" smtClean="0"/>
              <a:t>domain</a:t>
            </a:r>
            <a:r>
              <a:rPr lang="cs-CZ" sz="1400" dirty="0" smtClean="0"/>
              <a:t>[online]. [cit. 21.8.2012]. Dostupný na WWW: </a:t>
            </a:r>
            <a:r>
              <a:rPr lang="cs-CZ" sz="1400" dirty="0" smtClean="0">
                <a:hlinkClick r:id="rId5"/>
              </a:rPr>
              <a:t>http://www.clker.com/clipart-161232.html</a:t>
            </a:r>
            <a:endParaRPr lang="cs-CZ" sz="1400" dirty="0" smtClean="0"/>
          </a:p>
          <a:p>
            <a:pPr marL="0" indent="0">
              <a:buFontTx/>
              <a:buNone/>
            </a:pPr>
            <a:r>
              <a:rPr lang="cs-CZ" sz="1400" b="1" dirty="0" smtClean="0"/>
              <a:t>Obr. 7 </a:t>
            </a:r>
            <a:r>
              <a:rPr lang="cs-CZ" sz="1400" dirty="0" smtClean="0"/>
              <a:t>OCAL. </a:t>
            </a:r>
            <a:r>
              <a:rPr lang="cs-CZ" sz="1400" i="1" dirty="0" err="1" smtClean="0"/>
              <a:t>Weight</a:t>
            </a:r>
            <a:r>
              <a:rPr lang="cs-CZ" sz="1400" i="1" dirty="0" smtClean="0"/>
              <a:t> Lifting 3 </a:t>
            </a:r>
            <a:r>
              <a:rPr lang="cs-CZ" sz="1400" i="1" dirty="0" err="1" smtClean="0"/>
              <a:t>clip</a:t>
            </a:r>
            <a:r>
              <a:rPr lang="cs-CZ" sz="1400" i="1" dirty="0" smtClean="0"/>
              <a:t> art - </a:t>
            </a:r>
            <a:r>
              <a:rPr lang="cs-CZ" sz="1400" i="1" dirty="0" err="1" smtClean="0"/>
              <a:t>vector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clip</a:t>
            </a:r>
            <a:r>
              <a:rPr lang="cs-CZ" sz="1400" i="1" dirty="0" smtClean="0"/>
              <a:t> art online, </a:t>
            </a:r>
            <a:r>
              <a:rPr lang="cs-CZ" sz="1400" i="1" dirty="0" err="1" smtClean="0"/>
              <a:t>royalty</a:t>
            </a:r>
            <a:r>
              <a:rPr lang="cs-CZ" sz="1400" i="1" dirty="0" smtClean="0"/>
              <a:t> free &amp; public </a:t>
            </a:r>
            <a:r>
              <a:rPr lang="cs-CZ" sz="1400" i="1" dirty="0" err="1" smtClean="0"/>
              <a:t>domain</a:t>
            </a:r>
            <a:r>
              <a:rPr lang="cs-CZ" sz="1400" dirty="0" smtClean="0"/>
              <a:t>[online]. [cit. 21.8.2012]. Dostupný na WWW: </a:t>
            </a:r>
            <a:r>
              <a:rPr lang="cs-CZ" sz="1400" dirty="0" smtClean="0">
                <a:hlinkClick r:id="rId6"/>
              </a:rPr>
              <a:t>http://www.clker.com/clipart-weightlifting.html</a:t>
            </a: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Y_32_INOVACE_11_FY_A_ppt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VY_32_INOVACE_11_FY_A_ppt</Template>
  <TotalTime>12</TotalTime>
  <Words>469</Words>
  <Application>Microsoft Office PowerPoint</Application>
  <PresentationFormat>Předvádění na obrazovce (4:3)</PresentationFormat>
  <Paragraphs>155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VY_32_INOVACE_11_FY_A_ppt</vt:lpstr>
      <vt:lpstr>Prezentace aplikace PowerPoint</vt:lpstr>
      <vt:lpstr>Odvozování nových jednotek FV ze základních jednotek SI</vt:lpstr>
      <vt:lpstr>Než se vydáme za novými</vt:lpstr>
      <vt:lpstr>Veličinové, jednotkové a definiční rovnice</vt:lpstr>
      <vt:lpstr>Jak definiční rovnice získat </vt:lpstr>
      <vt:lpstr>Odvození ze základních jednotek</vt:lpstr>
      <vt:lpstr>Odvození z odvozených jednotek</vt:lpstr>
      <vt:lpstr>Úpravy jednotek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9</cp:revision>
  <dcterms:created xsi:type="dcterms:W3CDTF">2013-06-04T09:35:06Z</dcterms:created>
  <dcterms:modified xsi:type="dcterms:W3CDTF">2013-06-26T08:26:56Z</dcterms:modified>
</cp:coreProperties>
</file>