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</p:sldMasterIdLst>
  <p:notesMasterIdLst>
    <p:notesMasterId r:id="rId51"/>
  </p:notesMasterIdLst>
  <p:sldIdLst>
    <p:sldId id="299" r:id="rId12"/>
    <p:sldId id="256" r:id="rId13"/>
    <p:sldId id="298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4" r:id="rId27"/>
    <p:sldId id="273" r:id="rId28"/>
    <p:sldId id="275" r:id="rId29"/>
    <p:sldId id="280" r:id="rId30"/>
    <p:sldId id="276" r:id="rId31"/>
    <p:sldId id="277" r:id="rId32"/>
    <p:sldId id="278" r:id="rId33"/>
    <p:sldId id="279" r:id="rId34"/>
    <p:sldId id="281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6" r:id="rId45"/>
    <p:sldId id="297" r:id="rId46"/>
    <p:sldId id="258" r:id="rId47"/>
    <p:sldId id="259" r:id="rId48"/>
    <p:sldId id="260" r:id="rId49"/>
    <p:sldId id="295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00"/>
    <a:srgbClr val="CC9900"/>
    <a:srgbClr val="46D84D"/>
    <a:srgbClr val="64E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7BC69-890E-4E96-9AD0-24FCFF03BB8D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84FFD-149D-4003-92DE-B2D5133A6D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45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</a:t>
            </a:r>
            <a:r>
              <a:rPr lang="cs-CZ" baseline="0" smtClean="0"/>
              <a:t>– přehled</a:t>
            </a:r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84FFD-149D-4003-92DE-B2D5133A6DD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42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82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15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886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58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917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903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203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65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97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4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143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088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320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775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422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437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251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065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091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20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180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792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3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9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41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67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74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37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5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0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54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44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37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87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18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2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68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97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6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38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08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41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0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23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33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71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61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93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9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92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25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80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96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04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37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461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19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7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5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849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857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703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2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11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506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899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21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291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3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590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74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421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533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23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374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42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9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613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8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641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312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189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257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62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122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671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303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390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4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310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141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474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155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94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260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287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46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244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2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013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237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481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136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99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919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199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148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061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6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170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835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271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135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376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205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91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147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847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3965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hyperlink" Target="http://cs.wikipedia.org/wiki/Soubor:GHS-pictogram-flamme.svg" TargetMode="Externa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9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hyperlink" Target="http://cs.wikipedia.org/wiki/Soubor:GHS-pictogram-flamme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8.png"/><Relationship Id="rId7" Type="http://schemas.microsoft.com/office/2007/relationships/hdphoto" Target="../media/hdphoto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png"/><Relationship Id="rId5" Type="http://schemas.openxmlformats.org/officeDocument/2006/relationships/hyperlink" Target="http://cs.wikipedia.org/wiki/Soubor:GHS-pictogram-flamme.svg" TargetMode="External"/><Relationship Id="rId4" Type="http://schemas.openxmlformats.org/officeDocument/2006/relationships/image" Target="../media/image35.png"/><Relationship Id="rId9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1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slide" Target="slide3.xml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slide" Target="slide3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19.jpe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0.xml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12" Type="http://schemas.openxmlformats.org/officeDocument/2006/relationships/slide" Target="slide2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Relationship Id="rId6" Type="http://schemas.openxmlformats.org/officeDocument/2006/relationships/slide" Target="slide7.xml"/><Relationship Id="rId11" Type="http://schemas.openxmlformats.org/officeDocument/2006/relationships/slide" Target="slide26.xml"/><Relationship Id="rId5" Type="http://schemas.openxmlformats.org/officeDocument/2006/relationships/slide" Target="slide6.xml"/><Relationship Id="rId15" Type="http://schemas.openxmlformats.org/officeDocument/2006/relationships/slide" Target="slide34.xml"/><Relationship Id="rId10" Type="http://schemas.openxmlformats.org/officeDocument/2006/relationships/slide" Target="slide24.xml"/><Relationship Id="rId4" Type="http://schemas.microsoft.com/office/2007/relationships/hdphoto" Target="../media/hdphoto1.wdp"/><Relationship Id="rId9" Type="http://schemas.openxmlformats.org/officeDocument/2006/relationships/slide" Target="slide15.xml"/><Relationship Id="rId14" Type="http://schemas.openxmlformats.org/officeDocument/2006/relationships/slide" Target="slide2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6.jpeg"/><Relationship Id="rId7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slide" Target="slide3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54.png"/><Relationship Id="rId5" Type="http://schemas.openxmlformats.org/officeDocument/2006/relationships/image" Target="../media/image19.jpe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6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1.png"/><Relationship Id="rId9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slide" Target="slide3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microsoft.com/office/2007/relationships/hdphoto" Target="../media/hdphoto8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9.png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71.png"/><Relationship Id="rId7" Type="http://schemas.openxmlformats.org/officeDocument/2006/relationships/image" Target="../media/image19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68.png"/><Relationship Id="rId4" Type="http://schemas.openxmlformats.org/officeDocument/2006/relationships/image" Target="../media/image72.png"/><Relationship Id="rId9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3" Type="http://schemas.microsoft.com/office/2007/relationships/hdphoto" Target="../media/hdphoto2.wdp"/><Relationship Id="rId7" Type="http://schemas.openxmlformats.org/officeDocument/2006/relationships/image" Target="../media/image8.gif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437062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18.05.2013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VY_32_INOVACE_11_Ch_OCH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Alkoholy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 smtClean="0">
                <a:solidFill>
                  <a:prstClr val="black"/>
                </a:solidFill>
              </a:rPr>
              <a:t>Alkoholy </a:t>
            </a:r>
            <a:r>
              <a:rPr lang="cs-CZ" sz="1800" dirty="0">
                <a:solidFill>
                  <a:prstClr val="black"/>
                </a:solidFill>
              </a:rPr>
              <a:t>v rozsahu SŠ.</a:t>
            </a:r>
            <a:br>
              <a:rPr lang="cs-CZ" sz="1800" dirty="0">
                <a:solidFill>
                  <a:prstClr val="black"/>
                </a:solidFill>
              </a:rPr>
            </a:br>
            <a:r>
              <a:rPr lang="cs-CZ" sz="1800" dirty="0">
                <a:solidFill>
                  <a:prstClr val="black"/>
                </a:solidFill>
              </a:rPr>
              <a:t>Zopakování základních fyzikálních a chemických vlastností, reakcí a výskytu. Seznámení studentů se systematickým názvoslovím  i triviálním, lze doplnit o další příklady . Typičtí zástupci, jejich vlastnosti, průmyslová výroba a využití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65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908720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15532" y="1556792"/>
            <a:ext cx="784084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</a:t>
            </a:r>
            <a:r>
              <a:rPr lang="cs-CZ" dirty="0" smtClean="0"/>
              <a:t>ro </a:t>
            </a:r>
            <a:r>
              <a:rPr lang="cs-CZ" dirty="0"/>
              <a:t>alkoholy je charakteristickou reakcí </a:t>
            </a:r>
            <a:r>
              <a:rPr lang="cs-CZ" dirty="0">
                <a:solidFill>
                  <a:srgbClr val="FF0000"/>
                </a:solidFill>
              </a:rPr>
              <a:t>substituce nukleofilní S</a:t>
            </a:r>
            <a:r>
              <a:rPr lang="cs-CZ" baseline="-25000" dirty="0">
                <a:solidFill>
                  <a:srgbClr val="FF0000"/>
                </a:solidFill>
              </a:rPr>
              <a:t>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3568" y="4096379"/>
            <a:ext cx="5184576" cy="50783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CH</a:t>
            </a:r>
            <a:r>
              <a:rPr lang="cs-CZ" baseline="-25000" dirty="0"/>
              <a:t>3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OH + HI → CH</a:t>
            </a:r>
            <a:r>
              <a:rPr lang="cs-CZ" baseline="-25000" dirty="0"/>
              <a:t>3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I + 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27720" y="4830251"/>
            <a:ext cx="68205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dehydratace  - odštěpování </a:t>
            </a:r>
            <a:r>
              <a:rPr lang="cs-CZ" dirty="0"/>
              <a:t>vody z molekuly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83568" y="6040595"/>
            <a:ext cx="4536504" cy="50783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CH</a:t>
            </a:r>
            <a:r>
              <a:rPr lang="cs-CZ" baseline="-25000" dirty="0"/>
              <a:t>3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OH → CH</a:t>
            </a:r>
            <a:r>
              <a:rPr lang="cs-CZ" baseline="-25000" dirty="0"/>
              <a:t>2</a:t>
            </a:r>
            <a:r>
              <a:rPr lang="cs-CZ" dirty="0"/>
              <a:t>=CH</a:t>
            </a:r>
            <a:r>
              <a:rPr lang="cs-CZ" baseline="-25000" dirty="0"/>
              <a:t>2</a:t>
            </a:r>
            <a:r>
              <a:rPr lang="cs-CZ" dirty="0"/>
              <a:t> + 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5572" y="2551875"/>
            <a:ext cx="79848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díky volným elektronovým párům na atomu kyslíku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5572" y="3140968"/>
            <a:ext cx="761263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ůsobením </a:t>
            </a:r>
            <a:r>
              <a:rPr lang="cs-CZ" dirty="0" err="1"/>
              <a:t>halogenovodíkových</a:t>
            </a:r>
            <a:r>
              <a:rPr lang="cs-CZ" dirty="0"/>
              <a:t> kyselin </a:t>
            </a:r>
            <a:r>
              <a:rPr lang="cs-CZ" dirty="0" smtClean="0"/>
              <a:t>vznikají </a:t>
            </a:r>
            <a:r>
              <a:rPr lang="cs-CZ" dirty="0" err="1" smtClean="0"/>
              <a:t>halogenderiváty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15532" y="5435932"/>
            <a:ext cx="896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působením </a:t>
            </a:r>
            <a:r>
              <a:rPr lang="cs-CZ" dirty="0"/>
              <a:t>dehydratačního </a:t>
            </a:r>
            <a:r>
              <a:rPr lang="cs-CZ" dirty="0" smtClean="0"/>
              <a:t>činidla - koncentrovaná H</a:t>
            </a:r>
            <a:r>
              <a:rPr lang="cs-CZ" baseline="-25000" dirty="0" smtClean="0"/>
              <a:t>2</a:t>
            </a:r>
            <a:r>
              <a:rPr lang="cs-CZ" dirty="0" smtClean="0"/>
              <a:t>SO</a:t>
            </a:r>
            <a:r>
              <a:rPr lang="cs-CZ" baseline="-25000" dirty="0" smtClean="0"/>
              <a:t>4</a:t>
            </a:r>
            <a:endParaRPr lang="cs-CZ" baseline="-25000" dirty="0">
              <a:solidFill>
                <a:srgbClr val="FF0000"/>
              </a:solidFill>
            </a:endParaRPr>
          </a:p>
        </p:txBody>
      </p:sp>
      <p:sp>
        <p:nvSpPr>
          <p:cNvPr id="17" name="Šipka doprava se zářezem 16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635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1" grpId="0" animBg="1"/>
      <p:bldP spid="12" grpId="0" animBg="1"/>
      <p:bldP spid="16" grpId="0" animBg="1"/>
      <p:bldP spid="9" grpId="0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32134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Methanol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5286834" y="1932142"/>
            <a:ext cx="936104" cy="617428"/>
            <a:chOff x="4932040" y="3072308"/>
            <a:chExt cx="936104" cy="617428"/>
          </a:xfrm>
        </p:grpSpPr>
        <p:pic>
          <p:nvPicPr>
            <p:cNvPr id="19" name="Obrázek 18" descr="GHS02">
              <a:hlinkClick r:id="rId2" tooltip="&quot;GHS02&quot;"/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44595" y="2506751"/>
            <a:ext cx="8928990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podráždění očí, kůže, horních cest dýchacích, bolest hlavy, ospalost, závratě, nevolnost, zvracení, poruchy zraku, poškození optického nervu (slepota</a:t>
            </a:r>
            <a:r>
              <a:rPr lang="cs-CZ" dirty="0" smtClean="0"/>
              <a:t>), smrt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7" y="1427215"/>
            <a:ext cx="662634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bezbarvá, </a:t>
            </a:r>
            <a:r>
              <a:rPr lang="cs-CZ" dirty="0"/>
              <a:t>alkoholicky páchnoucí </a:t>
            </a:r>
            <a:r>
              <a:rPr lang="cs-CZ" dirty="0" smtClean="0"/>
              <a:t>kapalina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7" y="3798359"/>
            <a:ext cx="49685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vstřebává se kůží </a:t>
            </a:r>
            <a:r>
              <a:rPr lang="cs-CZ" dirty="0" smtClean="0">
                <a:solidFill>
                  <a:prstClr val="black"/>
                </a:solidFill>
              </a:rPr>
              <a:t>(</a:t>
            </a:r>
            <a:r>
              <a:rPr lang="cs-CZ" dirty="0"/>
              <a:t>260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mg /</a:t>
            </a:r>
            <a:r>
              <a:rPr lang="cs-CZ" dirty="0" smtClean="0">
                <a:solidFill>
                  <a:prstClr val="black"/>
                </a:solidFill>
              </a:rPr>
              <a:t>m</a:t>
            </a:r>
            <a:r>
              <a:rPr lang="cs-CZ" baseline="30000" dirty="0" smtClean="0">
                <a:solidFill>
                  <a:prstClr val="black"/>
                </a:solidFill>
              </a:rPr>
              <a:t>2</a:t>
            </a:r>
            <a:r>
              <a:rPr lang="cs-CZ" dirty="0" smtClean="0">
                <a:solidFill>
                  <a:prstClr val="black"/>
                </a:solidFill>
              </a:rPr>
              <a:t>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25184" y="174729"/>
            <a:ext cx="1259404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/>
              <a:t>CH</a:t>
            </a:r>
            <a:r>
              <a:rPr lang="cs-CZ" sz="2400" b="1" baseline="-25000" dirty="0"/>
              <a:t>3</a:t>
            </a:r>
            <a:r>
              <a:rPr lang="cs-CZ" sz="2400" b="1" dirty="0"/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4595" y="1988840"/>
            <a:ext cx="508058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těkavý</a:t>
            </a:r>
            <a:r>
              <a:rPr lang="cs-CZ" dirty="0"/>
              <a:t>, hořlavý a silně jedovatý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4098" name="Picture 2" descr="Soubor: Methanol-3D-bal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6091"/>
            <a:ext cx="2404109" cy="159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794958" y="89113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methylalkohol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491880" y="888897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dřevný líh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9" name="Skupina 28"/>
          <p:cNvGrpSpPr/>
          <p:nvPr/>
        </p:nvGrpSpPr>
        <p:grpSpPr>
          <a:xfrm>
            <a:off x="6122094" y="1905061"/>
            <a:ext cx="970186" cy="659843"/>
            <a:chOff x="5357021" y="1968210"/>
            <a:chExt cx="970186" cy="659843"/>
          </a:xfrm>
        </p:grpSpPr>
        <p:pic>
          <p:nvPicPr>
            <p:cNvPr id="30" name="Obrázek 29" descr="Soubor:GHS-pictogram-skull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TextovéPole 33"/>
            <p:cNvSpPr txBox="1"/>
            <p:nvPr/>
          </p:nvSpPr>
          <p:spPr>
            <a:xfrm>
              <a:off x="5690341" y="2351054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TextovéPole 35"/>
          <p:cNvSpPr txBox="1"/>
          <p:nvPr/>
        </p:nvSpPr>
        <p:spPr>
          <a:xfrm>
            <a:off x="44595" y="5482253"/>
            <a:ext cx="819981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PP - </a:t>
            </a:r>
            <a:r>
              <a:rPr lang="cs-CZ" dirty="0"/>
              <a:t>dvě deci kvalitního 40% </a:t>
            </a:r>
            <a:r>
              <a:rPr lang="cs-CZ" dirty="0" smtClean="0"/>
              <a:t>alkoholu zpomalí tvorbu formaldehydu a poskytne čas pro lékařský zásah.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5496" y="4360568"/>
            <a:ext cx="793086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slepotu může způsobit </a:t>
            </a:r>
            <a:r>
              <a:rPr lang="cs-CZ" dirty="0"/>
              <a:t>již požití 7–15 ml </a:t>
            </a:r>
            <a:r>
              <a:rPr lang="cs-CZ" dirty="0" err="1"/>
              <a:t>methanolu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35496" y="4922777"/>
            <a:ext cx="86409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smrtelnou dávku pro člověka je </a:t>
            </a:r>
            <a:r>
              <a:rPr lang="cs-CZ" dirty="0" smtClean="0">
                <a:solidFill>
                  <a:prstClr val="black"/>
                </a:solidFill>
              </a:rPr>
              <a:t>považováno 30 </a:t>
            </a:r>
            <a:r>
              <a:rPr lang="cs-CZ" dirty="0">
                <a:solidFill>
                  <a:prstClr val="black"/>
                </a:solidFill>
              </a:rPr>
              <a:t>až 200 ml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4595" y="6396009"/>
            <a:ext cx="508058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neomezeně mísitelnou s vodou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8" name="Skupina 47"/>
          <p:cNvGrpSpPr/>
          <p:nvPr/>
        </p:nvGrpSpPr>
        <p:grpSpPr>
          <a:xfrm>
            <a:off x="6948264" y="1917056"/>
            <a:ext cx="996033" cy="607192"/>
            <a:chOff x="7502031" y="2173736"/>
            <a:chExt cx="996033" cy="607192"/>
          </a:xfrm>
        </p:grpSpPr>
        <p:pic>
          <p:nvPicPr>
            <p:cNvPr id="49" name="Obrázek 48" descr="Soubor:GHS-pictogram-silhouete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ovéPole 49"/>
            <p:cNvSpPr txBox="1"/>
            <p:nvPr/>
          </p:nvSpPr>
          <p:spPr>
            <a:xfrm>
              <a:off x="7861198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Šipka doprava se zářezem 24">
            <a:hlinkClick r:id="rId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750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22" grpId="0" animBg="1"/>
      <p:bldP spid="27" grpId="0" animBg="1"/>
      <p:bldP spid="5" grpId="0" animBg="1"/>
      <p:bldP spid="43" grpId="0" animBg="1"/>
      <p:bldP spid="26" grpId="0" animBg="1"/>
      <p:bldP spid="28" grpId="0" animBg="1"/>
      <p:bldP spid="36" grpId="0" animBg="1"/>
      <p:bldP spid="42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191237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Methanol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981168" y="159023"/>
            <a:ext cx="1259404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/>
              <a:t>CH</a:t>
            </a:r>
            <a:r>
              <a:rPr lang="cs-CZ" sz="2400" b="1" baseline="-25000" dirty="0"/>
              <a:t>3</a:t>
            </a:r>
            <a:r>
              <a:rPr lang="cs-CZ" sz="2400" b="1" dirty="0"/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21640" y="5390609"/>
            <a:ext cx="910850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Akumulace kyseliny </a:t>
            </a:r>
            <a:r>
              <a:rPr lang="cs-CZ" dirty="0" smtClean="0"/>
              <a:t>mravenčí v </a:t>
            </a:r>
            <a:r>
              <a:rPr lang="cs-CZ" dirty="0"/>
              <a:t>organismu totiž způsobuje </a:t>
            </a:r>
            <a:r>
              <a:rPr lang="cs-CZ" dirty="0" smtClean="0"/>
              <a:t>metabolickou acidózu </a:t>
            </a:r>
            <a:r>
              <a:rPr lang="cs-CZ" dirty="0"/>
              <a:t>a útlum buněčného </a:t>
            </a:r>
            <a:r>
              <a:rPr lang="cs-CZ" dirty="0" smtClean="0"/>
              <a:t>dýchán.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21641" y="6351711"/>
            <a:ext cx="910850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vznikající kyselina mravenčí nemůže být dále odbourávána </a:t>
            </a:r>
          </a:p>
        </p:txBody>
      </p:sp>
      <p:pic>
        <p:nvPicPr>
          <p:cNvPr id="4098" name="Picture 2" descr="Soubor: Methanol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55094"/>
            <a:ext cx="2136615" cy="142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794958" y="761028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methylalkohol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347864" y="75879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dřevný líh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21639" y="4454505"/>
            <a:ext cx="822276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Tyto dva metabolity, zejména kyselina mravenčí, jsou zodpovědné za toxicitu </a:t>
            </a:r>
            <a:r>
              <a:rPr lang="cs-CZ" dirty="0" err="1" smtClean="0">
                <a:solidFill>
                  <a:prstClr val="black"/>
                </a:solidFill>
              </a:rPr>
              <a:t>methanolu</a:t>
            </a:r>
            <a:r>
              <a:rPr lang="cs-CZ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21640" y="1282671"/>
            <a:ext cx="797600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Sám </a:t>
            </a:r>
            <a:r>
              <a:rPr lang="cs-CZ" dirty="0"/>
              <a:t>o </a:t>
            </a:r>
            <a:r>
              <a:rPr lang="cs-CZ" dirty="0" smtClean="0"/>
              <a:t>sobě není </a:t>
            </a:r>
            <a:r>
              <a:rPr lang="cs-CZ" dirty="0" err="1"/>
              <a:t>methanol</a:t>
            </a:r>
            <a:r>
              <a:rPr lang="cs-CZ" dirty="0"/>
              <a:t> toxický, ale vytváří velmi toxické metabolity.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21641" y="2222257"/>
            <a:ext cx="750268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Z relativně netoxické </a:t>
            </a:r>
            <a:r>
              <a:rPr lang="cs-CZ" dirty="0"/>
              <a:t>látky vznikne látka toxická </a:t>
            </a:r>
            <a:r>
              <a:rPr lang="cs-CZ" dirty="0" smtClean="0"/>
              <a:t>teprve po </a:t>
            </a:r>
            <a:r>
              <a:rPr lang="cs-CZ" dirty="0"/>
              <a:t>její </a:t>
            </a:r>
            <a:r>
              <a:rPr lang="cs-CZ" dirty="0" smtClean="0"/>
              <a:t>biotransformaci.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21640" y="3158361"/>
            <a:ext cx="9108505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</a:t>
            </a:r>
            <a:r>
              <a:rPr lang="cs-CZ" dirty="0" err="1"/>
              <a:t>Methanol</a:t>
            </a:r>
            <a:r>
              <a:rPr lang="cs-CZ" dirty="0"/>
              <a:t> se metabolizuje jaterní </a:t>
            </a:r>
            <a:r>
              <a:rPr lang="cs-CZ" dirty="0" err="1" smtClean="0"/>
              <a:t>alkoholdehydrogenázou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formaldehyd </a:t>
            </a:r>
            <a:r>
              <a:rPr lang="cs-CZ" dirty="0"/>
              <a:t>(</a:t>
            </a:r>
            <a:r>
              <a:rPr lang="cs-CZ" dirty="0" smtClean="0"/>
              <a:t>CH2O</a:t>
            </a:r>
            <a:r>
              <a:rPr lang="cs-CZ" dirty="0"/>
              <a:t>) a ten pak dále </a:t>
            </a:r>
            <a:r>
              <a:rPr lang="cs-CZ" dirty="0" err="1"/>
              <a:t>aldehyddehydrogenázou</a:t>
            </a:r>
            <a:r>
              <a:rPr lang="cs-CZ" dirty="0"/>
              <a:t> na kyselinu </a:t>
            </a:r>
            <a:r>
              <a:rPr lang="cs-CZ" dirty="0" smtClean="0"/>
              <a:t>mravenčí (HCOOH</a:t>
            </a:r>
            <a:r>
              <a:rPr lang="cs-CZ" dirty="0"/>
              <a:t>).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2" name="Skupina 41"/>
          <p:cNvGrpSpPr/>
          <p:nvPr/>
        </p:nvGrpSpPr>
        <p:grpSpPr>
          <a:xfrm>
            <a:off x="5868144" y="620688"/>
            <a:ext cx="970186" cy="596694"/>
            <a:chOff x="5357021" y="1968210"/>
            <a:chExt cx="970186" cy="596694"/>
          </a:xfrm>
        </p:grpSpPr>
        <p:pic>
          <p:nvPicPr>
            <p:cNvPr id="44" name="Obrázek 43" descr="Soubor:GHS-pictogram-skull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TextovéPole 44"/>
            <p:cNvSpPr txBox="1"/>
            <p:nvPr/>
          </p:nvSpPr>
          <p:spPr>
            <a:xfrm>
              <a:off x="5690341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Šipka doprava se zářezem 16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582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6" grpId="0" animBg="1"/>
      <p:bldP spid="47" grpId="0" animBg="1"/>
      <p:bldP spid="26" grpId="0" animBg="1"/>
      <p:bldP spid="28" grpId="0" animBg="1"/>
      <p:bldP spid="37" grpId="0" animBg="1"/>
      <p:bldP spid="32" grpId="0" animBg="1"/>
      <p:bldP spid="35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848601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Methanol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4048" y="816387"/>
            <a:ext cx="1259404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/>
              <a:t>CH</a:t>
            </a:r>
            <a:r>
              <a:rPr lang="cs-CZ" sz="2400" b="1" baseline="-25000" dirty="0"/>
              <a:t>3</a:t>
            </a:r>
            <a:r>
              <a:rPr lang="cs-CZ" sz="2400" b="1" dirty="0"/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pic>
        <p:nvPicPr>
          <p:cNvPr id="4098" name="Picture 2" descr="Soubor: Methanol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26" y="404664"/>
            <a:ext cx="2475438" cy="164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794958" y="141839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methylalkohol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491880" y="1416156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dřevný líh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1389791" y="6207695"/>
            <a:ext cx="311020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CO + </a:t>
            </a:r>
            <a:r>
              <a:rPr lang="cs-CZ" dirty="0" smtClean="0"/>
              <a:t>2H</a:t>
            </a:r>
            <a:r>
              <a:rPr lang="cs-CZ" baseline="-25000" dirty="0" smtClean="0"/>
              <a:t>2</a:t>
            </a:r>
            <a:r>
              <a:rPr lang="cs-CZ" dirty="0"/>
              <a:t> → CH</a:t>
            </a:r>
            <a:r>
              <a:rPr lang="cs-CZ" baseline="-25000" dirty="0"/>
              <a:t>3</a:t>
            </a:r>
            <a:r>
              <a:rPr lang="cs-CZ" dirty="0"/>
              <a:t>OH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21640" y="2247255"/>
            <a:ext cx="904431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</a:t>
            </a:r>
            <a:r>
              <a:rPr lang="cs-CZ" dirty="0" err="1"/>
              <a:t>Methanol</a:t>
            </a:r>
            <a:r>
              <a:rPr lang="cs-CZ" dirty="0"/>
              <a:t> vzniká i při alkoholovém kvašení, avšak nikoliv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množství ohrožujícím život (povolené množství je 12 </a:t>
            </a:r>
            <a:r>
              <a:rPr lang="cs-CZ" dirty="0" smtClean="0"/>
              <a:t>g/l).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2" name="Skupina 41"/>
          <p:cNvGrpSpPr/>
          <p:nvPr/>
        </p:nvGrpSpPr>
        <p:grpSpPr>
          <a:xfrm>
            <a:off x="5972445" y="1278052"/>
            <a:ext cx="970186" cy="596694"/>
            <a:chOff x="5357021" y="1968210"/>
            <a:chExt cx="970186" cy="596694"/>
          </a:xfrm>
        </p:grpSpPr>
        <p:pic>
          <p:nvPicPr>
            <p:cNvPr id="44" name="Obrázek 43" descr="Soubor:GHS-pictogram-skull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TextovéPole 44"/>
            <p:cNvSpPr txBox="1"/>
            <p:nvPr/>
          </p:nvSpPr>
          <p:spPr>
            <a:xfrm>
              <a:off x="5690341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21640" y="3903439"/>
            <a:ext cx="872682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Původně se vyráběl suchou destilací </a:t>
            </a:r>
            <a:r>
              <a:rPr lang="cs-CZ" dirty="0" smtClean="0"/>
              <a:t>dřeva - odtud název.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1639" y="4488795"/>
            <a:ext cx="9108505" cy="156966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Průmyslově se vyrábí</a:t>
            </a:r>
            <a:r>
              <a:rPr lang="cs-CZ" dirty="0"/>
              <a:t> katalytickou </a:t>
            </a:r>
            <a:r>
              <a:rPr lang="cs-CZ" dirty="0" smtClean="0"/>
              <a:t>hydrogenací CO z</a:t>
            </a:r>
            <a:r>
              <a:rPr lang="cs-CZ" dirty="0"/>
              <a:t> vodního plynu, tj. směsi </a:t>
            </a:r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/>
              <a:t> a </a:t>
            </a:r>
            <a:r>
              <a:rPr lang="cs-CZ" dirty="0" err="1" smtClean="0"/>
              <a:t>COza</a:t>
            </a:r>
            <a:r>
              <a:rPr lang="cs-CZ" dirty="0" smtClean="0"/>
              <a:t> </a:t>
            </a:r>
            <a:r>
              <a:rPr lang="cs-CZ" dirty="0"/>
              <a:t>vysokých </a:t>
            </a:r>
            <a:r>
              <a:rPr lang="cs-CZ" dirty="0" smtClean="0"/>
              <a:t>teplot (250</a:t>
            </a:r>
            <a:r>
              <a:rPr lang="cs-CZ" dirty="0"/>
              <a:t> °C) a tlaků (5 až 10 </a:t>
            </a:r>
            <a:r>
              <a:rPr lang="cs-CZ" dirty="0" err="1"/>
              <a:t>MPa</a:t>
            </a:r>
            <a:r>
              <a:rPr lang="cs-CZ" dirty="0"/>
              <a:t>) a za přítomnosti katalyzátorů na bázi směsi </a:t>
            </a:r>
            <a:r>
              <a:rPr lang="cs-CZ" dirty="0" err="1" smtClean="0"/>
              <a:t>Cu</a:t>
            </a:r>
            <a:r>
              <a:rPr lang="cs-CZ" dirty="0" smtClean="0"/>
              <a:t>,</a:t>
            </a:r>
            <a:r>
              <a:rPr lang="cs-CZ" dirty="0"/>
              <a:t> </a:t>
            </a:r>
            <a:r>
              <a:rPr lang="cs-CZ" dirty="0" err="1" smtClean="0"/>
              <a:t>ZnO</a:t>
            </a:r>
            <a:r>
              <a:rPr lang="cs-CZ" dirty="0"/>
              <a:t> a </a:t>
            </a:r>
            <a:r>
              <a:rPr lang="cs-CZ" dirty="0" smtClean="0"/>
              <a:t>Al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3</a:t>
            </a:r>
            <a:r>
              <a:rPr lang="cs-CZ" dirty="0" smtClean="0"/>
              <a:t>.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04635" y="3327375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Výroba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Šipka doprava se zářezem 15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870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6" grpId="0" animBg="1"/>
      <p:bldP spid="28" grpId="0" animBg="1"/>
      <p:bldP spid="37" grpId="0" animBg="1"/>
      <p:bldP spid="35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3206195" y="897288"/>
            <a:ext cx="2275594" cy="1367106"/>
            <a:chOff x="3206195" y="897288"/>
            <a:chExt cx="2275594" cy="1367106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897288"/>
              <a:ext cx="2205933" cy="131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ovéPole 31"/>
            <p:cNvSpPr txBox="1"/>
            <p:nvPr/>
          </p:nvSpPr>
          <p:spPr>
            <a:xfrm>
              <a:off x="3206195" y="1987395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Obr.8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7083295" y="3087161"/>
            <a:ext cx="1994766" cy="2428655"/>
            <a:chOff x="7083295" y="3087161"/>
            <a:chExt cx="1994766" cy="2428655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295" y="3127109"/>
              <a:ext cx="1828699" cy="2388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ovéPole 26"/>
            <p:cNvSpPr txBox="1"/>
            <p:nvPr/>
          </p:nvSpPr>
          <p:spPr>
            <a:xfrm>
              <a:off x="8357981" y="3087161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Obr.7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5203544" y="3382410"/>
            <a:ext cx="1816728" cy="2118076"/>
            <a:chOff x="5096336" y="3382410"/>
            <a:chExt cx="1816728" cy="2118076"/>
          </a:xfrm>
        </p:grpSpPr>
        <p:pic>
          <p:nvPicPr>
            <p:cNvPr id="24" name="Picture 5" descr="Soubor: Antifreez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336" y="3444922"/>
              <a:ext cx="1644451" cy="2055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6192984" y="3382410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Obr.5                             </a:t>
              </a:r>
              <a:endParaRPr lang="cs-CZ" sz="1200" b="1" dirty="0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5220072" y="-243408"/>
            <a:ext cx="1970531" cy="2453752"/>
            <a:chOff x="3392886" y="-102132"/>
            <a:chExt cx="1970531" cy="2453752"/>
          </a:xfrm>
        </p:grpSpPr>
        <p:pic>
          <p:nvPicPr>
            <p:cNvPr id="6146" name="Picture 2" descr="Soubor: Bionafta-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886" y="-102132"/>
              <a:ext cx="1840314" cy="2453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4643337" y="2002172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Obr.6                             </a:t>
              </a:r>
              <a:endParaRPr lang="cs-CZ" sz="1200" b="1" dirty="0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3942775" y="1258641"/>
              <a:ext cx="8014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Bionafta                             </a:t>
              </a:r>
              <a:endParaRPr lang="cs-CZ" sz="1200" b="1" dirty="0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755576" y="33525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Methanol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47864" y="303039"/>
            <a:ext cx="1259404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/>
              <a:t>CH</a:t>
            </a:r>
            <a:r>
              <a:rPr lang="cs-CZ" sz="2400" b="1" baseline="-25000" dirty="0"/>
              <a:t>3</a:t>
            </a:r>
            <a:r>
              <a:rPr lang="cs-CZ" sz="2400" b="1" dirty="0"/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pic>
        <p:nvPicPr>
          <p:cNvPr id="4098" name="Picture 2" descr="Soubor: Methanol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43" y="116632"/>
            <a:ext cx="2491353" cy="165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Skupina 41"/>
          <p:cNvGrpSpPr/>
          <p:nvPr/>
        </p:nvGrpSpPr>
        <p:grpSpPr>
          <a:xfrm>
            <a:off x="4790054" y="267738"/>
            <a:ext cx="970186" cy="596694"/>
            <a:chOff x="5357021" y="1968210"/>
            <a:chExt cx="970186" cy="596694"/>
          </a:xfrm>
        </p:grpSpPr>
        <p:pic>
          <p:nvPicPr>
            <p:cNvPr id="44" name="Obrázek 43" descr="Soubor:GHS-pictogram-skull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TextovéPole 44"/>
            <p:cNvSpPr txBox="1"/>
            <p:nvPr/>
          </p:nvSpPr>
          <p:spPr>
            <a:xfrm>
              <a:off x="5690341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21640" y="1700808"/>
            <a:ext cx="247099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rozpouštědlo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1639" y="2286164"/>
            <a:ext cx="910850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přepracování </a:t>
            </a:r>
            <a:r>
              <a:rPr lang="cs-CZ" dirty="0"/>
              <a:t>řepkového (příp. jiného rostlinného) oleje na tzv. bionaftu (směsi </a:t>
            </a:r>
            <a:r>
              <a:rPr lang="cs-CZ" dirty="0" err="1"/>
              <a:t>methyl</a:t>
            </a:r>
            <a:r>
              <a:rPr lang="cs-CZ" dirty="0"/>
              <a:t>-esterů mastných </a:t>
            </a:r>
            <a:r>
              <a:rPr lang="cs-CZ" dirty="0" smtClean="0"/>
              <a:t>kyselin)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04635" y="1124744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1640" y="3225661"/>
            <a:ext cx="51035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přísada do nemrznoucích směsí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1640" y="3811017"/>
            <a:ext cx="45542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přísada do pohonných látek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1640" y="4387081"/>
            <a:ext cx="43634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samostatná pohonná látka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1639" y="5553030"/>
            <a:ext cx="8582809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surovina pro </a:t>
            </a:r>
            <a:r>
              <a:rPr lang="cs-CZ" dirty="0" smtClean="0"/>
              <a:t>výrobu formaldehydu, </a:t>
            </a:r>
            <a:r>
              <a:rPr lang="cs-CZ" dirty="0"/>
              <a:t>kyseliny </a:t>
            </a:r>
            <a:r>
              <a:rPr lang="cs-CZ" dirty="0" smtClean="0"/>
              <a:t>mravenčí, kyseliny octové, </a:t>
            </a:r>
            <a:r>
              <a:rPr lang="cs-CZ" dirty="0" err="1" smtClean="0"/>
              <a:t>dimethyletheru</a:t>
            </a:r>
            <a:r>
              <a:rPr lang="cs-CZ" dirty="0" smtClean="0"/>
              <a:t> </a:t>
            </a:r>
            <a:r>
              <a:rPr lang="cs-CZ" dirty="0"/>
              <a:t> (ekologický hnací plyn pro </a:t>
            </a:r>
            <a:r>
              <a:rPr lang="cs-CZ" dirty="0" smtClean="0"/>
              <a:t>aerosolové</a:t>
            </a:r>
            <a:r>
              <a:rPr lang="cs-CZ" dirty="0"/>
              <a:t> spreje</a:t>
            </a:r>
            <a:r>
              <a:rPr lang="cs-CZ" dirty="0" smtClean="0"/>
              <a:t>) 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1640" y="4981729"/>
            <a:ext cx="476638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použití </a:t>
            </a:r>
            <a:r>
              <a:rPr lang="cs-CZ" dirty="0"/>
              <a:t>v palivových článcích</a:t>
            </a:r>
          </a:p>
        </p:txBody>
      </p:sp>
      <p:sp>
        <p:nvSpPr>
          <p:cNvPr id="33" name="Šipka doprava se zářezem 32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393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8" grpId="0" animBg="1"/>
      <p:bldP spid="19" grpId="0" animBg="1"/>
      <p:bldP spid="15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867789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Ethanol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4499992" y="2478589"/>
            <a:ext cx="936104" cy="617428"/>
            <a:chOff x="4932040" y="3072308"/>
            <a:chExt cx="936104" cy="617428"/>
          </a:xfrm>
        </p:grpSpPr>
        <p:pic>
          <p:nvPicPr>
            <p:cNvPr id="19" name="Obrázek 18" descr="GHS02">
              <a:hlinkClick r:id="rId2" tooltip="&quot;GHS02&quot;"/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44595" y="3053198"/>
            <a:ext cx="8928990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podráždění očí, kůže, horních cest dýchacích, bolest hlavy, ospalost, závratě, nevolnost, zvracení, poruchy zraku, poškození optického nervu (slepota</a:t>
            </a:r>
            <a:r>
              <a:rPr lang="cs-CZ" dirty="0" smtClean="0">
                <a:solidFill>
                  <a:prstClr val="black"/>
                </a:solidFill>
              </a:rPr>
              <a:t>), smrt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7" y="1973662"/>
            <a:ext cx="669674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bezbarvá, </a:t>
            </a:r>
            <a:r>
              <a:rPr lang="cs-CZ" dirty="0">
                <a:solidFill>
                  <a:prstClr val="black"/>
                </a:solidFill>
              </a:rPr>
              <a:t>alkoholicky páchnoucí </a:t>
            </a:r>
            <a:r>
              <a:rPr lang="cs-CZ" dirty="0" smtClean="0">
                <a:solidFill>
                  <a:prstClr val="black"/>
                </a:solidFill>
              </a:rPr>
              <a:t>kapalina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7" y="4344806"/>
            <a:ext cx="50896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vstřebává se kůží </a:t>
            </a:r>
            <a:r>
              <a:rPr lang="cs-CZ" dirty="0" smtClean="0">
                <a:solidFill>
                  <a:prstClr val="black"/>
                </a:solidFill>
              </a:rPr>
              <a:t>(</a:t>
            </a:r>
            <a:r>
              <a:rPr lang="cs-CZ" dirty="0"/>
              <a:t>1900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mg /</a:t>
            </a:r>
            <a:r>
              <a:rPr lang="cs-CZ" dirty="0" smtClean="0">
                <a:solidFill>
                  <a:prstClr val="black"/>
                </a:solidFill>
              </a:rPr>
              <a:t>m</a:t>
            </a:r>
            <a:r>
              <a:rPr lang="cs-CZ" baseline="30000" dirty="0" smtClean="0">
                <a:solidFill>
                  <a:prstClr val="black"/>
                </a:solidFill>
              </a:rPr>
              <a:t>3</a:t>
            </a:r>
            <a:r>
              <a:rPr lang="cs-CZ" dirty="0" smtClean="0">
                <a:solidFill>
                  <a:prstClr val="black"/>
                </a:solidFill>
              </a:rPr>
              <a:t>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360525" y="721176"/>
            <a:ext cx="2227699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dirty="0">
                <a:solidFill>
                  <a:prstClr val="black"/>
                </a:solidFill>
              </a:rPr>
              <a:t> – </a:t>
            </a:r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4595" y="2535287"/>
            <a:ext cx="431593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těkavý</a:t>
            </a:r>
            <a:r>
              <a:rPr lang="cs-CZ" dirty="0">
                <a:solidFill>
                  <a:prstClr val="black"/>
                </a:solidFill>
              </a:rPr>
              <a:t>, hořlavý a  jedovatý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794958" y="1437580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ethylalkohol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491880" y="1435344"/>
            <a:ext cx="868646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líh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9" name="Skupina 28"/>
          <p:cNvGrpSpPr/>
          <p:nvPr/>
        </p:nvGrpSpPr>
        <p:grpSpPr>
          <a:xfrm>
            <a:off x="5335252" y="2465363"/>
            <a:ext cx="956331" cy="638259"/>
            <a:chOff x="5357021" y="1968210"/>
            <a:chExt cx="956331" cy="638259"/>
          </a:xfrm>
        </p:grpSpPr>
        <p:pic>
          <p:nvPicPr>
            <p:cNvPr id="30" name="Obrázek 29" descr="Soubor:GHS-pictogram-skull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TextovéPole 33"/>
            <p:cNvSpPr txBox="1"/>
            <p:nvPr/>
          </p:nvSpPr>
          <p:spPr>
            <a:xfrm>
              <a:off x="5676486" y="2329470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5" name="TextovéPole 44"/>
          <p:cNvSpPr txBox="1"/>
          <p:nvPr/>
        </p:nvSpPr>
        <p:spPr>
          <a:xfrm>
            <a:off x="44596" y="4911551"/>
            <a:ext cx="508059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neomezeně </a:t>
            </a:r>
            <a:r>
              <a:rPr lang="cs-CZ" dirty="0">
                <a:solidFill>
                  <a:prstClr val="black"/>
                </a:solidFill>
              </a:rPr>
              <a:t>mísitelnou s vodou</a:t>
            </a:r>
          </a:p>
        </p:txBody>
      </p:sp>
      <p:grpSp>
        <p:nvGrpSpPr>
          <p:cNvPr id="48" name="Skupina 47"/>
          <p:cNvGrpSpPr/>
          <p:nvPr/>
        </p:nvGrpSpPr>
        <p:grpSpPr>
          <a:xfrm>
            <a:off x="6233430" y="2477358"/>
            <a:ext cx="950372" cy="621047"/>
            <a:chOff x="7502031" y="2173736"/>
            <a:chExt cx="950372" cy="621047"/>
          </a:xfrm>
        </p:grpSpPr>
        <p:pic>
          <p:nvPicPr>
            <p:cNvPr id="49" name="Obrázek 48" descr="Soubor:GHS-pictogram-silhouete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ovéPole 49"/>
            <p:cNvSpPr txBox="1"/>
            <p:nvPr/>
          </p:nvSpPr>
          <p:spPr>
            <a:xfrm>
              <a:off x="7815537" y="2517784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9218" name="Picture 2" descr="Soubor: Ethanol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83" y="540327"/>
            <a:ext cx="2650362" cy="18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4499992" y="1435344"/>
            <a:ext cx="1732742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„Špiritus“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5498" y="5487615"/>
            <a:ext cx="673835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50 ml H</a:t>
            </a:r>
            <a:r>
              <a:rPr lang="cs-CZ" baseline="-25000" dirty="0" smtClean="0">
                <a:solidFill>
                  <a:prstClr val="black"/>
                </a:solidFill>
              </a:rPr>
              <a:t>2</a:t>
            </a:r>
            <a:r>
              <a:rPr lang="cs-CZ" dirty="0" smtClean="0">
                <a:solidFill>
                  <a:prstClr val="black"/>
                </a:solidFill>
              </a:rPr>
              <a:t>O + 54 ml etanolu = 100 ml roztoku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Šipka doprava se zářezem 23">
            <a:hlinkClick r:id="rId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800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22" grpId="0" animBg="1"/>
      <p:bldP spid="27" grpId="0" animBg="1"/>
      <p:bldP spid="5" grpId="0" animBg="1"/>
      <p:bldP spid="43" grpId="0" animBg="1"/>
      <p:bldP spid="26" grpId="0" animBg="1"/>
      <p:bldP spid="28" grpId="0" animBg="1"/>
      <p:bldP spid="45" grpId="0" animBg="1"/>
      <p:bldP spid="25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ovéPole 34"/>
          <p:cNvSpPr txBox="1"/>
          <p:nvPr/>
        </p:nvSpPr>
        <p:spPr>
          <a:xfrm>
            <a:off x="21641" y="1373944"/>
            <a:ext cx="807875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Oxidace </a:t>
            </a:r>
            <a:r>
              <a:rPr lang="cs-CZ" dirty="0"/>
              <a:t>etanolu probíhá v játrech ve dvou stupních.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prvém je oxidován na acetaldehyd, ve druhém pak acetaldehyd na kyselinu octovou.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55576" y="263245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851920" y="116632"/>
            <a:ext cx="2227699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dirty="0">
                <a:solidFill>
                  <a:prstClr val="black"/>
                </a:solidFill>
              </a:rPr>
              <a:t> – </a:t>
            </a:r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94958" y="833036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ethylalkohol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491880" y="830800"/>
            <a:ext cx="868646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líh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2" name="Picture 2" descr="Soubor: Ethanol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43" y="-41240"/>
            <a:ext cx="2170261" cy="14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4499992" y="830800"/>
            <a:ext cx="1732742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„Špiritus“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3199" y="2625790"/>
            <a:ext cx="805719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Odbourávání probíhá rychlostí </a:t>
            </a:r>
            <a:r>
              <a:rPr lang="cs-CZ" dirty="0" smtClean="0"/>
              <a:t>1</a:t>
            </a:r>
            <a:r>
              <a:rPr lang="cs-CZ" dirty="0"/>
              <a:t> g/10 kg tělesné váhy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za hodinu.</a:t>
            </a:r>
            <a:r>
              <a:rPr lang="cs-CZ" baseline="30000" dirty="0"/>
              <a:t> </a:t>
            </a:r>
            <a:r>
              <a:rPr lang="cs-CZ" dirty="0" smtClean="0"/>
              <a:t>Hladina </a:t>
            </a:r>
            <a:r>
              <a:rPr lang="cs-CZ" dirty="0"/>
              <a:t>klesá cca o 0,15 ‰ za 1 hodinu.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0858" y="3520329"/>
            <a:ext cx="8039535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K </a:t>
            </a:r>
            <a:r>
              <a:rPr lang="cs-CZ" dirty="0"/>
              <a:t>detoxikaci 100 g alkoholu obsažených asi v jednom litru vína, kdy hladina dosáhne přibližně 2,2 ‰, je nutných zhruba 13 hodin.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60858" y="4820959"/>
            <a:ext cx="822276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Pro přibližné určení hladiny etanolu v krvi lze použít vzorec: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194853" y="5796651"/>
            <a:ext cx="891365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i="1" dirty="0"/>
              <a:t>požitý alkohol v gramech / (tělesná hmotnost muže × 0,68, nebo tělesná hmotnost ženy × 0,55) = </a:t>
            </a:r>
            <a:r>
              <a:rPr lang="cs-CZ" dirty="0"/>
              <a:t>‰</a:t>
            </a:r>
            <a:r>
              <a:rPr lang="cs-CZ" i="1" dirty="0" smtClean="0"/>
              <a:t> </a:t>
            </a:r>
            <a:r>
              <a:rPr lang="cs-CZ" i="1" dirty="0"/>
              <a:t>etanolu v krvi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Šipka doprava se zářezem 13">
            <a:hlinkClick r:id="rId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528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6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32134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23928" y="174729"/>
            <a:ext cx="2227699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dirty="0">
                <a:solidFill>
                  <a:prstClr val="black"/>
                </a:solidFill>
              </a:rPr>
              <a:t> – </a:t>
            </a:r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794958" y="89113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ethylalkohol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491880" y="888897"/>
            <a:ext cx="868646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líh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0740" y="2534461"/>
            <a:ext cx="863186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 malých dávkách </a:t>
            </a:r>
            <a:r>
              <a:rPr lang="cs-CZ" dirty="0" err="1"/>
              <a:t>ethanol</a:t>
            </a:r>
            <a:r>
              <a:rPr lang="cs-CZ" dirty="0"/>
              <a:t> krátkodobě způsobuje euforii a pocit </a:t>
            </a:r>
            <a:r>
              <a:rPr lang="cs-CZ" dirty="0" smtClean="0"/>
              <a:t>uvolnění.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21641" y="1412776"/>
            <a:ext cx="86409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smrtelná dávka </a:t>
            </a:r>
            <a:r>
              <a:rPr lang="cs-CZ" dirty="0">
                <a:solidFill>
                  <a:prstClr val="black"/>
                </a:solidFill>
              </a:rPr>
              <a:t>pro </a:t>
            </a:r>
            <a:r>
              <a:rPr lang="cs-CZ" dirty="0" smtClean="0">
                <a:solidFill>
                  <a:prstClr val="black"/>
                </a:solidFill>
              </a:rPr>
              <a:t>dítě </a:t>
            </a:r>
            <a:r>
              <a:rPr lang="cs-CZ" dirty="0">
                <a:solidFill>
                  <a:prstClr val="black"/>
                </a:solidFill>
              </a:rPr>
              <a:t>je </a:t>
            </a:r>
            <a:r>
              <a:rPr lang="cs-CZ" dirty="0" smtClean="0">
                <a:solidFill>
                  <a:prstClr val="black"/>
                </a:solidFill>
              </a:rPr>
              <a:t>3 g na kg celkové hmotnosti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21641" y="1974985"/>
            <a:ext cx="910850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smrtelná dávka pro </a:t>
            </a:r>
            <a:r>
              <a:rPr lang="cs-CZ" dirty="0" smtClean="0">
                <a:solidFill>
                  <a:prstClr val="black"/>
                </a:solidFill>
              </a:rPr>
              <a:t>dospělého </a:t>
            </a:r>
            <a:r>
              <a:rPr lang="cs-CZ" dirty="0">
                <a:solidFill>
                  <a:prstClr val="black"/>
                </a:solidFill>
              </a:rPr>
              <a:t>je </a:t>
            </a:r>
            <a:r>
              <a:rPr lang="cs-CZ" dirty="0" smtClean="0">
                <a:solidFill>
                  <a:prstClr val="black"/>
                </a:solidFill>
              </a:rPr>
              <a:t>6-8 g/kg </a:t>
            </a:r>
            <a:r>
              <a:rPr lang="cs-CZ" dirty="0">
                <a:solidFill>
                  <a:prstClr val="black"/>
                </a:solidFill>
              </a:rPr>
              <a:t>celkové hmotnosti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30740" y="3448217"/>
            <a:ext cx="8631861" cy="193899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Ve vyšších dávkách způsobuje ztrátu </a:t>
            </a:r>
            <a:r>
              <a:rPr lang="cs-CZ" dirty="0"/>
              <a:t>koordinace pohybů těla (působením na mozeček), sníženou vnímavost, prodloužení reakce a útlum rozumových schopností</a:t>
            </a:r>
            <a:r>
              <a:rPr lang="cs-CZ" dirty="0" smtClean="0"/>
              <a:t>, ztrátu smyslu pro realitu (zhoršení úsudku), </a:t>
            </a:r>
            <a:r>
              <a:rPr lang="cs-CZ" dirty="0"/>
              <a:t>případně i </a:t>
            </a:r>
            <a:r>
              <a:rPr lang="cs-CZ" dirty="0" smtClean="0"/>
              <a:t>agresivitu.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9218" name="Picture 2" descr="Soubor: Ethanol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47" y="-97926"/>
            <a:ext cx="2302644" cy="157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4499992" y="888897"/>
            <a:ext cx="1732742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„Špiritus“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1275" y="5459905"/>
            <a:ext cx="893321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Delirium tremens </a:t>
            </a:r>
            <a:r>
              <a:rPr lang="cs-CZ" dirty="0" smtClean="0"/>
              <a:t>5-15</a:t>
            </a:r>
            <a:r>
              <a:rPr lang="cs-CZ" dirty="0"/>
              <a:t>% </a:t>
            </a:r>
            <a:r>
              <a:rPr lang="cs-CZ" dirty="0" smtClean="0"/>
              <a:t>úmrtnost (dříve bez léčby až 30%)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1275" y="5982379"/>
            <a:ext cx="911272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Delirium tremens </a:t>
            </a:r>
            <a:r>
              <a:rPr lang="cs-CZ" dirty="0" smtClean="0"/>
              <a:t>(„</a:t>
            </a:r>
            <a:r>
              <a:rPr lang="cs-CZ" dirty="0"/>
              <a:t>třesoucí šílenství</a:t>
            </a:r>
            <a:r>
              <a:rPr lang="cs-CZ" dirty="0" smtClean="0"/>
              <a:t>“)</a:t>
            </a:r>
            <a:r>
              <a:rPr lang="cs-CZ" dirty="0"/>
              <a:t> život ohrožující stav, který vzniká u alkoholiků po přerušení užívání alkoholu.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Šipka doprava se zářezem 14">
            <a:hlinkClick r:id="rId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271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6" grpId="0" animBg="1"/>
      <p:bldP spid="28" grpId="0" animBg="1"/>
      <p:bldP spid="36" grpId="0" animBg="1"/>
      <p:bldP spid="42" grpId="0" animBg="1"/>
      <p:bldP spid="44" grpId="0" animBg="1"/>
      <p:bldP spid="45" grpId="0" animBg="1"/>
      <p:bldP spid="25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755576" y="80613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851920" y="659520"/>
            <a:ext cx="2227699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dirty="0">
                <a:solidFill>
                  <a:prstClr val="black"/>
                </a:solidFill>
              </a:rPr>
              <a:t> – </a:t>
            </a:r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94958" y="1375924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ethylalkohol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491880" y="1373688"/>
            <a:ext cx="868646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líh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2" name="Picture 2" descr="Soubor: Ethanol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19" y="332656"/>
            <a:ext cx="262802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4499992" y="1373688"/>
            <a:ext cx="1732742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„Špiritus“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8885" y="2132856"/>
            <a:ext cx="87515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Hodnoty </a:t>
            </a:r>
            <a:r>
              <a:rPr lang="cs-CZ" dirty="0"/>
              <a:t>0,3–0,5 ‰</a:t>
            </a:r>
            <a:r>
              <a:rPr lang="cs-CZ" dirty="0" smtClean="0"/>
              <a:t> </a:t>
            </a:r>
            <a:r>
              <a:rPr lang="cs-CZ" dirty="0"/>
              <a:t>svědčí o požití alkoholického </a:t>
            </a:r>
            <a:r>
              <a:rPr lang="cs-CZ" dirty="0" smtClean="0"/>
              <a:t>nápoje.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0859" y="2776021"/>
            <a:ext cx="667138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Hodnoty </a:t>
            </a:r>
            <a:r>
              <a:rPr lang="cs-CZ" dirty="0"/>
              <a:t> 0,5-1,0 ‰</a:t>
            </a:r>
            <a:r>
              <a:rPr lang="cs-CZ" dirty="0" smtClean="0"/>
              <a:t> jedná se </a:t>
            </a:r>
            <a:r>
              <a:rPr lang="cs-CZ" dirty="0"/>
              <a:t>o </a:t>
            </a:r>
            <a:r>
              <a:rPr lang="cs-CZ" dirty="0" smtClean="0"/>
              <a:t>podnapilost.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60859" y="3439855"/>
            <a:ext cx="789078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Hodnoty </a:t>
            </a:r>
            <a:r>
              <a:rPr lang="cs-CZ" dirty="0"/>
              <a:t>1,0–1,5 ‰</a:t>
            </a:r>
            <a:r>
              <a:rPr lang="cs-CZ" dirty="0" smtClean="0"/>
              <a:t> </a:t>
            </a:r>
            <a:r>
              <a:rPr lang="cs-CZ" dirty="0"/>
              <a:t>znamená mírný stupeň </a:t>
            </a:r>
            <a:r>
              <a:rPr lang="cs-CZ" dirty="0" smtClean="0"/>
              <a:t>opilosti.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7609" y="4096316"/>
            <a:ext cx="868085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Hodnoty </a:t>
            </a:r>
            <a:r>
              <a:rPr lang="cs-CZ" dirty="0"/>
              <a:t>1,5–2,0 ‰</a:t>
            </a:r>
            <a:r>
              <a:rPr lang="cs-CZ" dirty="0" smtClean="0"/>
              <a:t> </a:t>
            </a:r>
            <a:r>
              <a:rPr lang="cs-CZ" dirty="0"/>
              <a:t>pak střední stupeň opilosti s jasnými klinickými </a:t>
            </a:r>
            <a:r>
              <a:rPr lang="cs-CZ" dirty="0" smtClean="0"/>
              <a:t>příznaky.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0858" y="5109894"/>
            <a:ext cx="907511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Hodnoty </a:t>
            </a:r>
            <a:r>
              <a:rPr lang="pl-PL" dirty="0"/>
              <a:t>2,0–3,0 </a:t>
            </a:r>
            <a:r>
              <a:rPr lang="cs-CZ" dirty="0"/>
              <a:t>‰</a:t>
            </a:r>
            <a:r>
              <a:rPr lang="pl-PL" dirty="0" smtClean="0"/>
              <a:t> </a:t>
            </a:r>
            <a:r>
              <a:rPr lang="pl-PL" dirty="0"/>
              <a:t>je hodnoceno jako těžký stupeň opilosti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7608" y="5766355"/>
            <a:ext cx="907511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</a:t>
            </a:r>
            <a:r>
              <a:rPr lang="cs-CZ" dirty="0" smtClean="0"/>
              <a:t>ři </a:t>
            </a:r>
            <a:r>
              <a:rPr lang="cs-CZ" dirty="0"/>
              <a:t>hodnotách vyšších než 3,0 ‰</a:t>
            </a:r>
            <a:r>
              <a:rPr lang="cs-CZ" dirty="0" smtClean="0"/>
              <a:t> </a:t>
            </a:r>
            <a:r>
              <a:rPr lang="cs-CZ" dirty="0"/>
              <a:t>hovoříme o akutní otravě </a:t>
            </a:r>
            <a:r>
              <a:rPr lang="cs-CZ" dirty="0" smtClean="0"/>
              <a:t>alkoholem.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Šipka doprava se zářezem 18">
            <a:hlinkClick r:id="rId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560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3" grpId="0" animBg="1"/>
      <p:bldP spid="27" grpId="0" animBg="1"/>
      <p:bldP spid="29" grpId="0" animBg="1"/>
      <p:bldP spid="30" grpId="0" animBg="1"/>
      <p:bldP spid="31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755576" y="80397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923928" y="116632"/>
            <a:ext cx="2227699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dirty="0">
                <a:solidFill>
                  <a:prstClr val="black"/>
                </a:solidFill>
              </a:rPr>
              <a:t> – </a:t>
            </a:r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94958" y="650188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ethylalkohol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491880" y="647952"/>
            <a:ext cx="868646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líh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2" name="Picture 2" descr="Soubor: Ethanol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43" y="-27384"/>
            <a:ext cx="2242269" cy="153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4499992" y="647952"/>
            <a:ext cx="1732742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„Špiritus“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07504" y="1153918"/>
            <a:ext cx="8672671" cy="2812314"/>
            <a:chOff x="107504" y="1153918"/>
            <a:chExt cx="8672671" cy="2812314"/>
          </a:xfrm>
        </p:grpSpPr>
        <p:pic>
          <p:nvPicPr>
            <p:cNvPr id="11266" name="Picture 2" descr="Soubor: Alcohol podle Countr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91" y="1191096"/>
              <a:ext cx="6099200" cy="2775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6232734" y="1367174"/>
              <a:ext cx="2547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/>
                <a:t>spotřeba na obyvatele (15 +), v litrech čistého alkoholu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339752" y="3519956"/>
              <a:ext cx="1298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rok 2009</a:t>
              </a:r>
              <a:endParaRPr lang="cs-CZ" b="1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107504" y="1153918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Obr.9                             </a:t>
              </a:r>
              <a:endParaRPr lang="cs-CZ" sz="1200" b="1" dirty="0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1619672" y="3509554"/>
            <a:ext cx="7560840" cy="3375830"/>
            <a:chOff x="1744790" y="3509554"/>
            <a:chExt cx="7560840" cy="3375830"/>
          </a:xfrm>
        </p:grpSpPr>
        <p:pic>
          <p:nvPicPr>
            <p:cNvPr id="11268" name="Picture 4" descr="Soubor: Cirhóza jater mapy světa - Daly - WHO2004.sv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0650" y="3982940"/>
              <a:ext cx="6515714" cy="2875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6758189" y="3509554"/>
              <a:ext cx="2547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/>
                <a:t>cirhóza </a:t>
              </a:r>
              <a:r>
                <a:rPr lang="cs-CZ" sz="1400" b="1" dirty="0"/>
                <a:t>jater v jednotlivých zemích </a:t>
              </a:r>
              <a:r>
                <a:rPr lang="cs-CZ" sz="1400" b="1" dirty="0" smtClean="0"/>
                <a:t>na </a:t>
              </a:r>
              <a:r>
                <a:rPr lang="cs-CZ" sz="1400" b="1" dirty="0"/>
                <a:t>100.000 </a:t>
              </a:r>
              <a:r>
                <a:rPr lang="cs-CZ" sz="1400" b="1" dirty="0" smtClean="0"/>
                <a:t>obyvatel</a:t>
              </a:r>
              <a:endParaRPr lang="cs-CZ" sz="1400" b="1" dirty="0"/>
            </a:p>
          </p:txBody>
        </p:sp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790" y="3994150"/>
              <a:ext cx="935733" cy="284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2627783" y="6469953"/>
              <a:ext cx="1298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rok 2009</a:t>
              </a:r>
              <a:endParaRPr lang="cs-CZ" b="1" dirty="0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8574005" y="6608385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Obr.10                             </a:t>
              </a:r>
              <a:endParaRPr lang="cs-CZ" sz="1200" b="1" dirty="0"/>
            </a:p>
          </p:txBody>
        </p:sp>
      </p:grpSp>
      <p:sp>
        <p:nvSpPr>
          <p:cNvPr id="27" name="Šipka doprava se zářezem 26">
            <a:hlinkClick r:id="rId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661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0">
              <a:srgbClr val="46D84D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68418" y="-22400"/>
            <a:ext cx="7407164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551719" y="6600624"/>
            <a:ext cx="826840" cy="27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latin typeface="Georgia" pitchFamily="18" charset="0"/>
              </a:rPr>
              <a:t>Obr.1</a:t>
            </a:r>
            <a:endParaRPr lang="cs-CZ" sz="1200" b="1" dirty="0">
              <a:latin typeface="Georgia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2000" y="5013296"/>
            <a:ext cx="5040000" cy="1080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18288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cs-CZ" cap="all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  <a:latin typeface="Georgia" pitchFamily="18" charset="0"/>
              </a:rPr>
              <a:t>ALKOHOLY</a:t>
            </a:r>
            <a:endParaRPr lang="cs-CZ" cap="all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  <a:latin typeface="Georgia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87724" y="116632"/>
            <a:ext cx="4968552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3200" b="1" cap="all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Hydroxyderiváty</a:t>
            </a:r>
          </a:p>
        </p:txBody>
      </p:sp>
    </p:spTree>
    <p:extLst>
      <p:ext uri="{BB962C8B-B14F-4D97-AF65-F5344CB8AC3E}">
        <p14:creationId xmlns:p14="http://schemas.microsoft.com/office/powerpoint/2010/main" val="1486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755576" y="47221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923928" y="87015"/>
            <a:ext cx="2227699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dirty="0">
                <a:solidFill>
                  <a:prstClr val="black"/>
                </a:solidFill>
              </a:rPr>
              <a:t> – </a:t>
            </a:r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94958" y="61701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ethylalkohol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347864" y="614776"/>
            <a:ext cx="868646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líh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2" name="Picture 2" descr="Soubor: Ethanol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31" y="44624"/>
            <a:ext cx="2436417" cy="16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4355976" y="614776"/>
            <a:ext cx="1732742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„Špiritus“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0859" y="1713570"/>
            <a:ext cx="8687606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alkoholové kvašení</a:t>
            </a:r>
            <a:r>
              <a:rPr lang="cs-CZ" dirty="0"/>
              <a:t> působením různých druhů kvasinek, především různých šlechtěných kmenů druhu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i="1" dirty="0" err="1" smtClean="0"/>
              <a:t>Saccharomyces</a:t>
            </a:r>
            <a:r>
              <a:rPr lang="cs-CZ" i="1" dirty="0" smtClean="0"/>
              <a:t> </a:t>
            </a:r>
            <a:r>
              <a:rPr lang="cs-CZ" i="1" dirty="0" err="1" smtClean="0"/>
              <a:t>cerevisiae</a:t>
            </a:r>
            <a:r>
              <a:rPr lang="cs-CZ" i="1" dirty="0" smtClean="0"/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66860" y="2985004"/>
            <a:ext cx="752872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oužívá </a:t>
            </a:r>
            <a:r>
              <a:rPr lang="cs-CZ" dirty="0"/>
              <a:t>se k tomu </a:t>
            </a:r>
            <a:r>
              <a:rPr lang="cs-CZ" dirty="0" smtClean="0"/>
              <a:t>cukerný </a:t>
            </a:r>
            <a:r>
              <a:rPr lang="cs-CZ" dirty="0"/>
              <a:t>roztoku </a:t>
            </a:r>
            <a:r>
              <a:rPr lang="cs-CZ" dirty="0" smtClean="0"/>
              <a:t>o </a:t>
            </a:r>
            <a:r>
              <a:rPr lang="cs-CZ" dirty="0"/>
              <a:t>maximální koncentraci 20 </a:t>
            </a:r>
            <a:r>
              <a:rPr lang="cs-CZ" dirty="0" smtClean="0"/>
              <a:t>%.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60110" y="3886102"/>
            <a:ext cx="883162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err="1" smtClean="0"/>
              <a:t>Používájí</a:t>
            </a:r>
            <a:r>
              <a:rPr lang="cs-CZ" dirty="0" smtClean="0"/>
              <a:t> se i přímo </a:t>
            </a:r>
            <a:r>
              <a:rPr lang="cs-CZ" dirty="0"/>
              <a:t>přírodních surovin sacharidy obsahující, jako jsou např. brambory nebo cukrová třtina.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60109" y="5289260"/>
            <a:ext cx="868085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vzniká</a:t>
            </a:r>
            <a:r>
              <a:rPr lang="cs-CZ" dirty="0"/>
              <a:t> </a:t>
            </a:r>
            <a:r>
              <a:rPr lang="cs-CZ" i="1" dirty="0" smtClean="0"/>
              <a:t>zápara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/>
              <a:t>zředěný vodný roztok </a:t>
            </a:r>
            <a:r>
              <a:rPr lang="cs-CZ" dirty="0" err="1" smtClean="0"/>
              <a:t>ethanolu</a:t>
            </a:r>
            <a:r>
              <a:rPr lang="cs-CZ" dirty="0"/>
              <a:t> </a:t>
            </a:r>
            <a:r>
              <a:rPr lang="cs-CZ" dirty="0" smtClean="0"/>
              <a:t>max. 15</a:t>
            </a:r>
            <a:r>
              <a:rPr lang="cs-CZ" dirty="0"/>
              <a:t> </a:t>
            </a:r>
            <a:r>
              <a:rPr lang="cs-CZ" dirty="0" smtClean="0"/>
              <a:t>%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04635" y="1169042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Výroba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721229" y="4785204"/>
            <a:ext cx="427415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 </a:t>
            </a:r>
            <a:r>
              <a:rPr lang="pt-BR" dirty="0"/>
              <a:t>C</a:t>
            </a:r>
            <a:r>
              <a:rPr lang="pt-BR" baseline="-25000" dirty="0"/>
              <a:t>6</a:t>
            </a:r>
            <a:r>
              <a:rPr lang="pt-BR" dirty="0"/>
              <a:t>H</a:t>
            </a:r>
            <a:r>
              <a:rPr lang="pt-BR" baseline="-25000" dirty="0"/>
              <a:t>12</a:t>
            </a:r>
            <a:r>
              <a:rPr lang="pt-BR" dirty="0"/>
              <a:t>O</a:t>
            </a:r>
            <a:r>
              <a:rPr lang="pt-BR" baseline="-25000" dirty="0"/>
              <a:t>6</a:t>
            </a:r>
            <a:r>
              <a:rPr lang="pt-BR" dirty="0"/>
              <a:t> → </a:t>
            </a:r>
            <a:r>
              <a:rPr lang="pt-BR" dirty="0" smtClean="0"/>
              <a:t>2C</a:t>
            </a:r>
            <a:r>
              <a:rPr lang="pt-BR" baseline="-25000" dirty="0" smtClean="0"/>
              <a:t>2</a:t>
            </a:r>
            <a:r>
              <a:rPr lang="pt-BR" dirty="0" smtClean="0"/>
              <a:t>H</a:t>
            </a:r>
            <a:r>
              <a:rPr lang="pt-BR" baseline="-25000" dirty="0" smtClean="0"/>
              <a:t>5</a:t>
            </a:r>
            <a:r>
              <a:rPr lang="pt-BR" dirty="0" smtClean="0"/>
              <a:t>OH </a:t>
            </a:r>
            <a:r>
              <a:rPr lang="pt-BR" dirty="0"/>
              <a:t>+ </a:t>
            </a:r>
            <a:r>
              <a:rPr lang="pt-BR" dirty="0" smtClean="0"/>
              <a:t>2CO</a:t>
            </a:r>
            <a:r>
              <a:rPr lang="pt-BR" baseline="-25000" dirty="0" smtClean="0"/>
              <a:t>2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60108" y="5832974"/>
            <a:ext cx="88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obsahuje </a:t>
            </a:r>
            <a:r>
              <a:rPr lang="cs-CZ" dirty="0"/>
              <a:t>nežádoucí </a:t>
            </a:r>
            <a:r>
              <a:rPr lang="cs-CZ" dirty="0" smtClean="0"/>
              <a:t>příměsi</a:t>
            </a:r>
            <a:r>
              <a:rPr lang="cs-CZ" dirty="0"/>
              <a:t> </a:t>
            </a:r>
            <a:r>
              <a:rPr lang="cs-CZ" dirty="0" smtClean="0"/>
              <a:t>(</a:t>
            </a:r>
            <a:r>
              <a:rPr lang="cs-CZ" i="1" dirty="0" smtClean="0"/>
              <a:t>přiboudlina) </a:t>
            </a:r>
            <a:r>
              <a:rPr lang="cs-CZ" dirty="0" smtClean="0"/>
              <a:t>- </a:t>
            </a:r>
            <a:r>
              <a:rPr lang="cs-CZ" dirty="0"/>
              <a:t>vyšší alkoholy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6860" y="6382480"/>
            <a:ext cx="83375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č</a:t>
            </a:r>
            <a:r>
              <a:rPr lang="cs-CZ" dirty="0" smtClean="0"/>
              <a:t>ištění </a:t>
            </a:r>
            <a:r>
              <a:rPr lang="cs-CZ" dirty="0"/>
              <a:t>se provádí na výkonných destilačních kolonách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Šipka doprava se zářezem 26">
            <a:hlinkClick r:id="rId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185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3" grpId="0" animBg="1"/>
      <p:bldP spid="29" grpId="0" animBg="1"/>
      <p:bldP spid="31" grpId="0" animBg="1"/>
      <p:bldP spid="17" grpId="0" animBg="1"/>
      <p:bldP spid="18" grpId="0" animBg="1"/>
      <p:bldP spid="14" grpId="0" animBg="1"/>
      <p:bldP spid="19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755576" y="47221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851920" y="87015"/>
            <a:ext cx="2227699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dirty="0">
                <a:solidFill>
                  <a:prstClr val="black"/>
                </a:solidFill>
              </a:rPr>
              <a:t> – </a:t>
            </a:r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94958" y="61701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ethylalkohol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75856" y="614776"/>
            <a:ext cx="868646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líh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2" name="Picture 2" descr="Soubor: Ethanol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55" y="44624"/>
            <a:ext cx="2530301" cy="1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4283968" y="614776"/>
            <a:ext cx="1732742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„Špiritus“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7609" y="1772816"/>
            <a:ext cx="907639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Lze </a:t>
            </a:r>
            <a:r>
              <a:rPr lang="cs-CZ" dirty="0"/>
              <a:t>získat </a:t>
            </a:r>
            <a:r>
              <a:rPr lang="cs-CZ" dirty="0" smtClean="0"/>
              <a:t>„</a:t>
            </a:r>
            <a:r>
              <a:rPr lang="cs-CZ" i="1" dirty="0" smtClean="0"/>
              <a:t>absolutní alkohol“</a:t>
            </a:r>
            <a:r>
              <a:rPr lang="cs-CZ" dirty="0" smtClean="0"/>
              <a:t>, </a:t>
            </a:r>
            <a:r>
              <a:rPr lang="cs-CZ" dirty="0"/>
              <a:t>obsahující 95,57 % </a:t>
            </a:r>
            <a:r>
              <a:rPr lang="cs-CZ" dirty="0" err="1" smtClean="0"/>
              <a:t>ethanolu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a 4,43 % </a:t>
            </a:r>
            <a:r>
              <a:rPr lang="cs-CZ" dirty="0" smtClean="0"/>
              <a:t>vody.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0858" y="2673914"/>
            <a:ext cx="907511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Zbytek </a:t>
            </a:r>
            <a:r>
              <a:rPr lang="cs-CZ" dirty="0"/>
              <a:t>vody lze odstranit destilací s bezvodým síranem vápenatým nebo oxidem vápenatým, které </a:t>
            </a:r>
            <a:r>
              <a:rPr lang="cs-CZ" dirty="0" smtClean="0"/>
              <a:t>vážou vodu</a:t>
            </a:r>
            <a:r>
              <a:rPr lang="cs-CZ" dirty="0"/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0859" y="3589604"/>
            <a:ext cx="8543590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N</a:t>
            </a:r>
            <a:r>
              <a:rPr lang="cs-CZ" dirty="0" smtClean="0"/>
              <a:t>ebo </a:t>
            </a:r>
            <a:r>
              <a:rPr lang="cs-CZ" dirty="0"/>
              <a:t>dlouhodobým působením hygroskopických látek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jako </a:t>
            </a:r>
            <a:r>
              <a:rPr lang="cs-CZ" dirty="0"/>
              <a:t>např. bezvodého uhličitanu draselného (potaše)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nebo </a:t>
            </a:r>
            <a:r>
              <a:rPr lang="cs-CZ" dirty="0"/>
              <a:t>bezvodého síranu měďnatého (modré </a:t>
            </a:r>
            <a:r>
              <a:rPr lang="cs-CZ" dirty="0" smtClean="0"/>
              <a:t>skalice).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04635" y="1169042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Výroba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0857" y="4910399"/>
            <a:ext cx="818355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Těmito postupy lze získat </a:t>
            </a:r>
            <a:r>
              <a:rPr lang="cs-CZ" dirty="0" err="1"/>
              <a:t>ethanol</a:t>
            </a:r>
            <a:r>
              <a:rPr lang="cs-CZ" dirty="0"/>
              <a:t> o čistotě až 99,9 </a:t>
            </a:r>
            <a:r>
              <a:rPr lang="cs-CZ" dirty="0" smtClean="0"/>
              <a:t>%.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7609" y="5517232"/>
            <a:ext cx="891365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i="1" dirty="0" err="1"/>
              <a:t>azeotropická</a:t>
            </a:r>
            <a:r>
              <a:rPr lang="cs-CZ" i="1" dirty="0"/>
              <a:t> metoda</a:t>
            </a:r>
            <a:r>
              <a:rPr lang="cs-CZ" dirty="0"/>
              <a:t>, spočívající v destilaci s přídavkem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benzínu</a:t>
            </a:r>
            <a:r>
              <a:rPr lang="cs-CZ" dirty="0"/>
              <a:t> nebo benzenu, kterou lze získat produkt o čistotě až 99,7 %.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Šipka doprava se zářezem 25">
            <a:hlinkClick r:id="rId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370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3" grpId="0" animBg="1"/>
      <p:bldP spid="31" grpId="0" animBg="1"/>
      <p:bldP spid="17" grpId="0" animBg="1"/>
      <p:bldP spid="18" grpId="0" animBg="1"/>
      <p:bldP spid="14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251520" y="281387"/>
            <a:ext cx="1495597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234344" y="835652"/>
            <a:ext cx="2227699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dirty="0">
                <a:solidFill>
                  <a:prstClr val="black"/>
                </a:solidFill>
              </a:rPr>
              <a:t> – </a:t>
            </a:r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835696" y="283623"/>
            <a:ext cx="216024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ethylalkohol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067944" y="281387"/>
            <a:ext cx="868646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líh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2" name="Picture 2" descr="Soubor: Ethanol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080" y="332656"/>
            <a:ext cx="2642432" cy="18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5008598" y="281387"/>
            <a:ext cx="1732742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„Špiritus“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7609" y="1367419"/>
            <a:ext cx="493643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v"/>
            </a:pPr>
            <a:r>
              <a:rPr lang="cs-CZ" dirty="0" smtClean="0"/>
              <a:t>Výroba syntetického </a:t>
            </a:r>
            <a:r>
              <a:rPr lang="cs-CZ" dirty="0" err="1" smtClean="0"/>
              <a:t>ethanolu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0859" y="1943483"/>
            <a:ext cx="609531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katalytická hydratace </a:t>
            </a:r>
            <a:r>
              <a:rPr lang="cs-CZ" dirty="0" err="1" smtClean="0"/>
              <a:t>ethenu</a:t>
            </a:r>
            <a:r>
              <a:rPr lang="cs-CZ" dirty="0" smtClean="0"/>
              <a:t> </a:t>
            </a:r>
            <a:r>
              <a:rPr lang="cs-CZ" dirty="0"/>
              <a:t>(etylenu)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0858" y="3042098"/>
            <a:ext cx="908314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Jako </a:t>
            </a:r>
            <a:r>
              <a:rPr lang="cs-CZ" dirty="0" smtClean="0"/>
              <a:t>katalyzátor</a:t>
            </a:r>
            <a:r>
              <a:rPr lang="cs-CZ" dirty="0"/>
              <a:t> </a:t>
            </a:r>
            <a:r>
              <a:rPr lang="cs-CZ" dirty="0" smtClean="0"/>
              <a:t>se </a:t>
            </a:r>
            <a:r>
              <a:rPr lang="cs-CZ" dirty="0"/>
              <a:t>používá kyselina </a:t>
            </a:r>
            <a:r>
              <a:rPr lang="cs-CZ" dirty="0" err="1"/>
              <a:t>trihydrogenfosforečná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</a:t>
            </a:r>
            <a:r>
              <a:rPr lang="cs-CZ" dirty="0"/>
              <a:t> oxidu křemičitém.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39552" y="835653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Výroba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0857" y="3959707"/>
            <a:ext cx="825555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Takto připravený </a:t>
            </a:r>
            <a:r>
              <a:rPr lang="cs-CZ" dirty="0" err="1"/>
              <a:t>ethanol</a:t>
            </a:r>
            <a:r>
              <a:rPr lang="cs-CZ" dirty="0"/>
              <a:t> má mnohem méně nečistot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než </a:t>
            </a:r>
            <a:r>
              <a:rPr lang="cs-CZ" dirty="0"/>
              <a:t>kvasný a je tedy kvalitnější.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7609" y="4895811"/>
            <a:ext cx="907639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</a:t>
            </a:r>
            <a:r>
              <a:rPr lang="cs-CZ" dirty="0" smtClean="0"/>
              <a:t>katalytická</a:t>
            </a:r>
            <a:r>
              <a:rPr lang="cs-CZ" dirty="0"/>
              <a:t> </a:t>
            </a:r>
            <a:r>
              <a:rPr lang="cs-CZ" dirty="0" smtClean="0"/>
              <a:t>hydrogenace</a:t>
            </a:r>
            <a:r>
              <a:rPr lang="cs-CZ" dirty="0"/>
              <a:t> acetaldehydu, který </a:t>
            </a:r>
            <a:r>
              <a:rPr lang="cs-CZ" dirty="0" smtClean="0"/>
              <a:t>je průmyslově </a:t>
            </a:r>
            <a:r>
              <a:rPr lang="cs-CZ" dirty="0"/>
              <a:t>vyráběn hydratací acetylenu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135049" y="2491837"/>
            <a:ext cx="408502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=CH</a:t>
            </a:r>
            <a:r>
              <a:rPr lang="cs-CZ" baseline="-25000" dirty="0"/>
              <a:t>2</a:t>
            </a:r>
            <a:r>
              <a:rPr lang="cs-CZ" dirty="0"/>
              <a:t> + H</a:t>
            </a:r>
            <a:r>
              <a:rPr lang="cs-CZ" baseline="-25000" dirty="0"/>
              <a:t>2</a:t>
            </a:r>
            <a:r>
              <a:rPr lang="cs-CZ" dirty="0"/>
              <a:t>O → C</a:t>
            </a:r>
            <a:r>
              <a:rPr lang="cs-CZ" baseline="-25000" dirty="0"/>
              <a:t>2</a:t>
            </a:r>
            <a:r>
              <a:rPr lang="cs-CZ" dirty="0"/>
              <a:t>H</a:t>
            </a:r>
            <a:r>
              <a:rPr lang="cs-CZ" baseline="-25000" dirty="0"/>
              <a:t>5</a:t>
            </a:r>
            <a:r>
              <a:rPr lang="cs-CZ" dirty="0"/>
              <a:t>OH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11560" y="5847655"/>
            <a:ext cx="486281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pt-BR" dirty="0"/>
              <a:t>HC≡CH + H</a:t>
            </a:r>
            <a:r>
              <a:rPr lang="pt-BR" baseline="-25000" dirty="0"/>
              <a:t>2</a:t>
            </a:r>
            <a:r>
              <a:rPr lang="pt-BR" dirty="0"/>
              <a:t> + H</a:t>
            </a:r>
            <a:r>
              <a:rPr lang="pt-BR" baseline="-25000" dirty="0"/>
              <a:t>2</a:t>
            </a:r>
            <a:r>
              <a:rPr lang="pt-BR" dirty="0"/>
              <a:t>O → CH</a:t>
            </a:r>
            <a:r>
              <a:rPr lang="pt-BR" baseline="-25000" dirty="0"/>
              <a:t>3</a:t>
            </a:r>
            <a:r>
              <a:rPr lang="pt-BR" dirty="0"/>
              <a:t>–CHO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11560" y="6381328"/>
            <a:ext cx="486281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/>
              <a:t>CH</a:t>
            </a:r>
            <a:r>
              <a:rPr lang="cs-CZ" baseline="-25000" dirty="0"/>
              <a:t>3</a:t>
            </a:r>
            <a:r>
              <a:rPr lang="cs-CZ" dirty="0"/>
              <a:t>–CHO + H</a:t>
            </a:r>
            <a:r>
              <a:rPr lang="cs-CZ" baseline="-25000" dirty="0"/>
              <a:t>2</a:t>
            </a:r>
            <a:r>
              <a:rPr lang="cs-CZ" dirty="0"/>
              <a:t> → CH</a:t>
            </a:r>
            <a:r>
              <a:rPr lang="cs-CZ" baseline="-25000" dirty="0"/>
              <a:t>3</a:t>
            </a:r>
            <a:r>
              <a:rPr lang="cs-CZ" dirty="0"/>
              <a:t>–CH</a:t>
            </a:r>
            <a:r>
              <a:rPr lang="cs-CZ" baseline="-25000" dirty="0"/>
              <a:t>2</a:t>
            </a:r>
            <a:r>
              <a:rPr lang="cs-CZ" dirty="0"/>
              <a:t>OH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Šipka doprava se zářezem 28">
            <a:hlinkClick r:id="rId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672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3" grpId="0" animBg="1"/>
      <p:bldP spid="31" grpId="0" animBg="1"/>
      <p:bldP spid="17" grpId="0" animBg="1"/>
      <p:bldP spid="18" grpId="0" animBg="1"/>
      <p:bldP spid="14" grpId="0" animBg="1"/>
      <p:bldP spid="24" grpId="0" animBg="1"/>
      <p:bldP spid="25" grpId="0" animBg="1"/>
      <p:bldP spid="19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755576" y="47221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923928" y="87015"/>
            <a:ext cx="2227699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dirty="0">
                <a:solidFill>
                  <a:prstClr val="black"/>
                </a:solidFill>
              </a:rPr>
              <a:t> – </a:t>
            </a:r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pic>
        <p:nvPicPr>
          <p:cNvPr id="22" name="Picture 2" descr="Soubor: Ethanol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83" y="74164"/>
            <a:ext cx="3005389" cy="205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67609" y="1179838"/>
            <a:ext cx="479242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výroba alkoholických nápojů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0859" y="1755902"/>
            <a:ext cx="479917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přídavek do pohonných </a:t>
            </a:r>
            <a:r>
              <a:rPr lang="cs-CZ" dirty="0" smtClean="0"/>
              <a:t>hmot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0859" y="2885709"/>
            <a:ext cx="839957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lékařství se používá jako rozpouštědlo </a:t>
            </a:r>
            <a:r>
              <a:rPr lang="cs-CZ" dirty="0" smtClean="0"/>
              <a:t>(jód, </a:t>
            </a:r>
            <a:r>
              <a:rPr lang="cs-CZ" dirty="0"/>
              <a:t>tím vzniká </a:t>
            </a:r>
            <a:r>
              <a:rPr lang="cs-CZ" i="1" dirty="0" smtClean="0"/>
              <a:t>jodová</a:t>
            </a:r>
            <a:r>
              <a:rPr lang="cs-CZ" dirty="0" smtClean="0"/>
              <a:t> </a:t>
            </a:r>
            <a:r>
              <a:rPr lang="cs-CZ" i="1" dirty="0" smtClean="0"/>
              <a:t>tinktura</a:t>
            </a:r>
            <a:r>
              <a:rPr lang="cs-CZ" dirty="0" smtClean="0"/>
              <a:t>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04635" y="576064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0857" y="3805225"/>
            <a:ext cx="803953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příprava </a:t>
            </a:r>
            <a:r>
              <a:rPr lang="cs-CZ" dirty="0"/>
              <a:t>některých kapalných přípravků pro vnitřní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 </a:t>
            </a:r>
            <a:r>
              <a:rPr lang="cs-CZ" dirty="0"/>
              <a:t>vnější 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27649" y="4722085"/>
            <a:ext cx="868085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Při </a:t>
            </a:r>
            <a:r>
              <a:rPr lang="cs-CZ" dirty="0"/>
              <a:t>požití je třeba dát pozor a bezprostředně poté neřídit motorová </a:t>
            </a:r>
            <a:r>
              <a:rPr lang="cs-CZ" dirty="0" smtClean="0"/>
              <a:t>vozidla.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0857" y="2336254"/>
            <a:ext cx="508720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biopalivo pro spalovací </a:t>
            </a:r>
            <a:r>
              <a:rPr lang="cs-CZ" dirty="0" smtClean="0"/>
              <a:t>motory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0859" y="5655053"/>
            <a:ext cx="508720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teploměry  (teplota tání -114°C)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0857" y="6235405"/>
            <a:ext cx="409177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parfumerie a kosmetika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Šipka doprava se zářezem 20">
            <a:hlinkClick r:id="rId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811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1" grpId="0" animBg="1"/>
      <p:bldP spid="17" grpId="0" animBg="1"/>
      <p:bldP spid="18" grpId="0" animBg="1"/>
      <p:bldP spid="14" grpId="0" animBg="1"/>
      <p:bldP spid="24" grpId="0" animBg="1"/>
      <p:bldP spid="25" grpId="0" animBg="1"/>
      <p:bldP spid="19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2297" y="11990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Propan-1-ol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20589" y="119903"/>
            <a:ext cx="2952328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b="1" dirty="0">
                <a:solidFill>
                  <a:prstClr val="black"/>
                </a:solidFill>
              </a:rPr>
              <a:t> – </a:t>
            </a:r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400" b="1" dirty="0">
                <a:solidFill>
                  <a:prstClr val="black"/>
                </a:solidFill>
              </a:rPr>
              <a:t>– CH</a:t>
            </a:r>
            <a:r>
              <a:rPr lang="cs-CZ" sz="2400" b="1" baseline="-25000" dirty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231679" y="689694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i="1" dirty="0"/>
              <a:t>n</a:t>
            </a:r>
            <a:r>
              <a:rPr lang="cs-CZ" dirty="0"/>
              <a:t>-propanol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820589" y="687458"/>
            <a:ext cx="1902966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1-propanol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79512" y="1427361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Propan-2-ol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2807803" y="1427361"/>
            <a:ext cx="2965114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b="1" dirty="0">
                <a:solidFill>
                  <a:prstClr val="black"/>
                </a:solidFill>
              </a:rPr>
              <a:t> – </a:t>
            </a:r>
            <a:r>
              <a:rPr lang="cs-CZ" sz="2400" b="1" dirty="0" smtClean="0">
                <a:solidFill>
                  <a:prstClr val="black"/>
                </a:solidFill>
              </a:rPr>
              <a:t>CHOH– 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218894" y="199715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Isopropanol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2807803" y="1994916"/>
            <a:ext cx="2965113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Isopropylalkohol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 descr="Soubor: Propan-1-ol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005" y="-99392"/>
            <a:ext cx="2958345" cy="162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bor: Propan-2-ol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69" y="1550521"/>
            <a:ext cx="2757228" cy="23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Skupina 12"/>
          <p:cNvGrpSpPr/>
          <p:nvPr/>
        </p:nvGrpSpPr>
        <p:grpSpPr>
          <a:xfrm>
            <a:off x="4211960" y="3840589"/>
            <a:ext cx="936104" cy="617428"/>
            <a:chOff x="4932040" y="3072308"/>
            <a:chExt cx="936104" cy="617428"/>
          </a:xfrm>
        </p:grpSpPr>
        <p:pic>
          <p:nvPicPr>
            <p:cNvPr id="14" name="Obrázek 13" descr="GHS02">
              <a:hlinkClick r:id="rId5" tooltip="&quot;GHS02&quot;"/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ovéPole 14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44595" y="4436382"/>
            <a:ext cx="892899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podráždění očí, kůže, horních cest dýchacích, bolest hlavy, ospalost, závratě, nevolnost, zvracení, poruchy </a:t>
            </a:r>
            <a:r>
              <a:rPr lang="cs-CZ" dirty="0" smtClean="0">
                <a:solidFill>
                  <a:prstClr val="black"/>
                </a:solidFill>
              </a:rPr>
              <a:t>zraku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498" y="2492896"/>
            <a:ext cx="429985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t-BR" dirty="0" smtClean="0"/>
              <a:t>organick</a:t>
            </a:r>
            <a:r>
              <a:rPr lang="cs-CZ" dirty="0" smtClean="0"/>
              <a:t>é</a:t>
            </a:r>
            <a:r>
              <a:rPr lang="pt-BR" dirty="0" smtClean="0"/>
              <a:t> sloučenin</a:t>
            </a:r>
            <a:r>
              <a:rPr lang="cs-CZ" dirty="0" smtClean="0"/>
              <a:t>y</a:t>
            </a:r>
            <a:r>
              <a:rPr lang="pt-BR" dirty="0"/>
              <a:t> se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pt-BR" dirty="0" smtClean="0"/>
              <a:t>sumárn</a:t>
            </a:r>
            <a:r>
              <a:rPr lang="cs-CZ" dirty="0" err="1" smtClean="0"/>
              <a:t>ím</a:t>
            </a:r>
            <a:r>
              <a:rPr lang="pt-BR" dirty="0" smtClean="0"/>
              <a:t> </a:t>
            </a:r>
            <a:r>
              <a:rPr lang="pt-BR" dirty="0"/>
              <a:t>vzorcem C</a:t>
            </a:r>
            <a:r>
              <a:rPr lang="pt-BR" baseline="-25000" dirty="0"/>
              <a:t>3</a:t>
            </a:r>
            <a:r>
              <a:rPr lang="pt-BR" dirty="0"/>
              <a:t>H</a:t>
            </a:r>
            <a:r>
              <a:rPr lang="pt-BR" baseline="-25000" dirty="0"/>
              <a:t>8</a:t>
            </a:r>
            <a:r>
              <a:rPr lang="pt-BR" dirty="0"/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5497" y="5828438"/>
            <a:ext cx="67687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vstřebává se kůží </a:t>
            </a:r>
            <a:r>
              <a:rPr lang="cs-CZ" dirty="0" smtClean="0">
                <a:solidFill>
                  <a:prstClr val="black"/>
                </a:solidFill>
              </a:rPr>
              <a:t>(</a:t>
            </a:r>
            <a:r>
              <a:rPr lang="cs-CZ" dirty="0" smtClean="0"/>
              <a:t>500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mg /</a:t>
            </a:r>
            <a:r>
              <a:rPr lang="cs-CZ" dirty="0" smtClean="0">
                <a:solidFill>
                  <a:prstClr val="black"/>
                </a:solidFill>
              </a:rPr>
              <a:t>m</a:t>
            </a:r>
            <a:r>
              <a:rPr lang="cs-CZ" baseline="30000" dirty="0" smtClean="0">
                <a:solidFill>
                  <a:prstClr val="black"/>
                </a:solidFill>
              </a:rPr>
              <a:t>2</a:t>
            </a:r>
            <a:r>
              <a:rPr lang="cs-CZ" dirty="0" smtClean="0">
                <a:solidFill>
                  <a:prstClr val="black"/>
                </a:solidFill>
              </a:rPr>
              <a:t>,  </a:t>
            </a:r>
            <a:r>
              <a:rPr lang="cs-CZ" dirty="0">
                <a:solidFill>
                  <a:prstClr val="black"/>
                </a:solidFill>
              </a:rPr>
              <a:t>980 mg /</a:t>
            </a:r>
            <a:r>
              <a:rPr lang="cs-CZ" dirty="0" smtClean="0">
                <a:solidFill>
                  <a:prstClr val="black"/>
                </a:solidFill>
              </a:rPr>
              <a:t>m</a:t>
            </a:r>
            <a:r>
              <a:rPr lang="cs-CZ" baseline="30000" dirty="0" smtClean="0">
                <a:solidFill>
                  <a:prstClr val="black"/>
                </a:solidFill>
              </a:rPr>
              <a:t>2</a:t>
            </a:r>
            <a:r>
              <a:rPr lang="cs-CZ" dirty="0" smtClean="0">
                <a:solidFill>
                  <a:prstClr val="black"/>
                </a:solidFill>
              </a:rPr>
              <a:t>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4596" y="3918471"/>
            <a:ext cx="402334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těkavé, hořlavé kapaliny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4595" y="6351711"/>
            <a:ext cx="725675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podobné účinky jako </a:t>
            </a:r>
            <a:r>
              <a:rPr lang="cs-CZ" dirty="0" err="1" smtClean="0">
                <a:solidFill>
                  <a:prstClr val="black"/>
                </a:solidFill>
              </a:rPr>
              <a:t>ethanol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b="0" dirty="0"/>
              <a:t> </a:t>
            </a:r>
            <a:r>
              <a:rPr lang="cs-CZ" dirty="0"/>
              <a:t>2-4 krát silnější.</a:t>
            </a:r>
            <a:r>
              <a:rPr lang="cs-CZ" b="0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497" y="3401859"/>
            <a:ext cx="333558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polohová izomerie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4597" y="5333707"/>
            <a:ext cx="28712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silně</a:t>
            </a:r>
            <a:r>
              <a:rPr lang="cs-CZ" dirty="0"/>
              <a:t> páchnoucí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5148064" y="3840386"/>
            <a:ext cx="943956" cy="617631"/>
            <a:chOff x="5547199" y="3840386"/>
            <a:chExt cx="943956" cy="617631"/>
          </a:xfrm>
        </p:grpSpPr>
        <p:pic>
          <p:nvPicPr>
            <p:cNvPr id="30" name="Obrázek 29" descr="Soubor:GHS-pictogram-acid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199" y="384038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TextovéPole 31"/>
            <p:cNvSpPr txBox="1"/>
            <p:nvPr/>
          </p:nvSpPr>
          <p:spPr>
            <a:xfrm>
              <a:off x="5854289" y="4181018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Obr.11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6092020" y="3840386"/>
            <a:ext cx="922250" cy="617631"/>
            <a:chOff x="6491155" y="3840386"/>
            <a:chExt cx="922250" cy="617631"/>
          </a:xfrm>
        </p:grpSpPr>
        <p:sp>
          <p:nvSpPr>
            <p:cNvPr id="28" name="TextovéPole 27"/>
            <p:cNvSpPr txBox="1"/>
            <p:nvPr/>
          </p:nvSpPr>
          <p:spPr>
            <a:xfrm>
              <a:off x="6776539" y="4181018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Obr.12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33" name="Obrázek 32" descr="Soubor:GHS-pictogram-exclam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155" y="384038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Šipka doprava se zářezem 34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197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6" grpId="0" animBg="1"/>
      <p:bldP spid="25" grpId="0" animBg="1"/>
      <p:bldP spid="36" grpId="0" animBg="1"/>
      <p:bldP spid="37" grpId="0" animBg="1"/>
      <p:bldP spid="38" grpId="0" animBg="1"/>
      <p:bldP spid="39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9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6328952" y="1910554"/>
            <a:ext cx="1658704" cy="1328076"/>
            <a:chOff x="6441689" y="1658417"/>
            <a:chExt cx="1658704" cy="1328076"/>
          </a:xfrm>
        </p:grpSpPr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1689" y="1692391"/>
              <a:ext cx="1591232" cy="1294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ovéPole 48"/>
            <p:cNvSpPr txBox="1"/>
            <p:nvPr/>
          </p:nvSpPr>
          <p:spPr>
            <a:xfrm>
              <a:off x="7325053" y="1658417"/>
              <a:ext cx="7753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Obr.16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8143875" y="3789040"/>
            <a:ext cx="1064347" cy="2493583"/>
            <a:chOff x="8143875" y="3789040"/>
            <a:chExt cx="1064347" cy="249358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875" y="4019872"/>
              <a:ext cx="898257" cy="226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ovéPole 43"/>
            <p:cNvSpPr txBox="1"/>
            <p:nvPr/>
          </p:nvSpPr>
          <p:spPr>
            <a:xfrm>
              <a:off x="8488142" y="3789040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Obr.13                             </a:t>
              </a:r>
              <a:endParaRPr lang="cs-CZ" sz="1200" b="1" dirty="0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7991844" y="2143889"/>
            <a:ext cx="1266007" cy="1651422"/>
            <a:chOff x="7991844" y="2143889"/>
            <a:chExt cx="1266007" cy="1651422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1844" y="2204864"/>
              <a:ext cx="1091854" cy="1590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ovéPole 45"/>
            <p:cNvSpPr txBox="1"/>
            <p:nvPr/>
          </p:nvSpPr>
          <p:spPr>
            <a:xfrm>
              <a:off x="8537771" y="2143889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Obr.15                             </a:t>
              </a:r>
              <a:endParaRPr lang="cs-CZ" sz="1200" b="1" dirty="0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6941576" y="3564456"/>
            <a:ext cx="1131106" cy="1736752"/>
            <a:chOff x="6969286" y="3564456"/>
            <a:chExt cx="1131106" cy="173675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286" y="3564456"/>
              <a:ext cx="1008113" cy="1713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ovéPole 44"/>
            <p:cNvSpPr txBox="1"/>
            <p:nvPr/>
          </p:nvSpPr>
          <p:spPr>
            <a:xfrm>
              <a:off x="7380312" y="5024209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Obr.14                             </a:t>
              </a:r>
              <a:endParaRPr lang="cs-CZ" sz="1200" b="1" dirty="0"/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5833731" y="3240606"/>
            <a:ext cx="1132651" cy="1521826"/>
            <a:chOff x="5096336" y="3382410"/>
            <a:chExt cx="1816728" cy="2118076"/>
          </a:xfrm>
        </p:grpSpPr>
        <p:pic>
          <p:nvPicPr>
            <p:cNvPr id="41" name="Picture 5" descr="Soubor: Antifreez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336" y="3444922"/>
              <a:ext cx="1644451" cy="2055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ovéPole 41"/>
            <p:cNvSpPr txBox="1"/>
            <p:nvPr/>
          </p:nvSpPr>
          <p:spPr>
            <a:xfrm>
              <a:off x="5918561" y="3382410"/>
              <a:ext cx="994503" cy="357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Obr.5                             </a:t>
              </a:r>
              <a:endParaRPr lang="cs-CZ" sz="1200" b="1" dirty="0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755576" y="11990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Propan-1-ol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83868" y="119903"/>
            <a:ext cx="2952328" cy="4616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b="1" dirty="0">
                <a:solidFill>
                  <a:prstClr val="black"/>
                </a:solidFill>
              </a:rPr>
              <a:t> – </a:t>
            </a:r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400" b="1" dirty="0">
                <a:solidFill>
                  <a:prstClr val="black"/>
                </a:solidFill>
              </a:rPr>
              <a:t>– CH</a:t>
            </a:r>
            <a:r>
              <a:rPr lang="cs-CZ" sz="2400" b="1" baseline="-25000" dirty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794958" y="622924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i="1" dirty="0"/>
              <a:t>n</a:t>
            </a:r>
            <a:r>
              <a:rPr lang="cs-CZ" dirty="0"/>
              <a:t>-propanol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383868" y="620688"/>
            <a:ext cx="1902966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1-propanol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742791" y="119675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Propan-2-ol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371082" y="1196752"/>
            <a:ext cx="2965114" cy="4616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b="1" dirty="0">
                <a:solidFill>
                  <a:prstClr val="black"/>
                </a:solidFill>
              </a:rPr>
              <a:t> – </a:t>
            </a:r>
            <a:r>
              <a:rPr lang="cs-CZ" sz="2400" b="1" dirty="0" smtClean="0">
                <a:solidFill>
                  <a:prstClr val="black"/>
                </a:solidFill>
              </a:rPr>
              <a:t>CHOH– 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371082" y="2204864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Isopropanol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371082" y="1697537"/>
            <a:ext cx="2965113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Isopropylalkohol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 descr="Soubor: Propan-1-ol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62" y="-99391"/>
            <a:ext cx="1976346" cy="108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bor: Propan-2-ol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48" y="540397"/>
            <a:ext cx="1709337" cy="143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44595" y="4296716"/>
            <a:ext cx="575154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průmyslové </a:t>
            </a:r>
            <a:r>
              <a:rPr lang="cs-CZ" dirty="0"/>
              <a:t>a </a:t>
            </a:r>
            <a:r>
              <a:rPr lang="cs-CZ" dirty="0" smtClean="0"/>
              <a:t>domácí </a:t>
            </a:r>
            <a:r>
              <a:rPr lang="cs-CZ" dirty="0"/>
              <a:t>odmašťovadla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498" y="2755661"/>
            <a:ext cx="62325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extrakce</a:t>
            </a:r>
            <a:r>
              <a:rPr lang="cs-CZ" dirty="0"/>
              <a:t> a čištění přírodních produktů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5497" y="5828438"/>
            <a:ext cx="806489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rozpouštědlo</a:t>
            </a:r>
            <a:r>
              <a:rPr lang="cs-CZ" dirty="0"/>
              <a:t> pro </a:t>
            </a:r>
            <a:r>
              <a:rPr lang="cs-CZ" dirty="0" smtClean="0"/>
              <a:t>tuky</a:t>
            </a:r>
            <a:r>
              <a:rPr lang="cs-CZ" dirty="0"/>
              <a:t> , pryskyřice , barvy , inkousty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4595" y="6351711"/>
            <a:ext cx="874719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rozpouštědlo</a:t>
            </a:r>
            <a:r>
              <a:rPr lang="cs-CZ" dirty="0"/>
              <a:t> pro krystalizaci a čištění organických látek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44595" y="3789040"/>
            <a:ext cx="553551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</a:t>
            </a:r>
            <a:r>
              <a:rPr lang="cs-CZ" dirty="0"/>
              <a:t> dezinfekčních prostředků 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497" y="3262193"/>
            <a:ext cx="554461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s</a:t>
            </a:r>
            <a:r>
              <a:rPr lang="cs-CZ" dirty="0" smtClean="0"/>
              <a:t>rážecí činidlo </a:t>
            </a:r>
            <a:r>
              <a:rPr lang="cs-CZ" dirty="0"/>
              <a:t>nukleových kyselin</a:t>
            </a:r>
            <a:r>
              <a:rPr lang="cs-CZ" dirty="0" smtClean="0"/>
              <a:t>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4596" y="5333707"/>
            <a:ext cx="805579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rozpouštědla - kosmetické, farmaceutické přípravky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537825" y="2204864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4596" y="4815796"/>
            <a:ext cx="64670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nemrznoucí </a:t>
            </a:r>
            <a:r>
              <a:rPr lang="cs-CZ" dirty="0"/>
              <a:t>kapaliny v chladicí soustavě 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755576" y="1697537"/>
            <a:ext cx="1902966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2-propanol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7" name="Šipka doprava se zářezem 46">
            <a:hlinkClick r:id="rId10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309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6" grpId="0" animBg="1"/>
      <p:bldP spid="25" grpId="0" animBg="1"/>
      <p:bldP spid="36" grpId="0" animBg="1"/>
      <p:bldP spid="37" grpId="0" animBg="1"/>
      <p:bldP spid="38" grpId="0" animBg="1"/>
      <p:bldP spid="39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9" grpId="0" animBg="1"/>
      <p:bldP spid="31" grpId="0" animBg="1"/>
      <p:bldP spid="34" grpId="0" animBg="1"/>
      <p:bldP spid="35" grpId="0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8281" y="47667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Butan-1-ol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676572" y="476672"/>
            <a:ext cx="3695628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b="1" dirty="0">
                <a:solidFill>
                  <a:prstClr val="black"/>
                </a:solidFill>
              </a:rPr>
              <a:t> – </a:t>
            </a:r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400" b="1" dirty="0">
                <a:solidFill>
                  <a:prstClr val="black"/>
                </a:solidFill>
              </a:rPr>
              <a:t>– </a:t>
            </a:r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400" b="1" dirty="0">
                <a:solidFill>
                  <a:prstClr val="black"/>
                </a:solidFill>
              </a:rPr>
              <a:t>– CH</a:t>
            </a:r>
            <a:r>
              <a:rPr lang="cs-CZ" sz="2400" b="1" baseline="-25000" dirty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87663" y="104646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i="1" dirty="0" smtClean="0"/>
              <a:t>n</a:t>
            </a:r>
            <a:r>
              <a:rPr lang="cs-CZ" dirty="0" smtClean="0"/>
              <a:t>-butanol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76573" y="1044227"/>
            <a:ext cx="1902966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1-butanol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5496" y="2027874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Butan-2-ol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2663786" y="2027874"/>
            <a:ext cx="3708413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b="1" dirty="0">
                <a:solidFill>
                  <a:prstClr val="black"/>
                </a:solidFill>
              </a:rPr>
              <a:t> – CH</a:t>
            </a:r>
            <a:r>
              <a:rPr lang="cs-CZ" sz="2400" b="1" baseline="-25000" dirty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– CHOH– 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74878" y="2597665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Butan-2-ol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2663788" y="2595429"/>
            <a:ext cx="1915752" cy="461666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2-butanol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87109" y="3765696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/>
              <a:t>Isobutanol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2715401" y="3765696"/>
            <a:ext cx="3656798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b="1" dirty="0">
                <a:solidFill>
                  <a:prstClr val="black"/>
                </a:solidFill>
              </a:rPr>
              <a:t> – CH(CH</a:t>
            </a:r>
            <a:r>
              <a:rPr lang="cs-CZ" sz="2400" b="1" baseline="-25000" dirty="0">
                <a:solidFill>
                  <a:prstClr val="black"/>
                </a:solidFill>
              </a:rPr>
              <a:t>3 </a:t>
            </a:r>
            <a:r>
              <a:rPr lang="cs-CZ" sz="2400" b="1" dirty="0">
                <a:solidFill>
                  <a:prstClr val="black"/>
                </a:solidFill>
              </a:rPr>
              <a:t>)– CH</a:t>
            </a:r>
            <a:r>
              <a:rPr lang="cs-CZ" sz="2400" b="1" baseline="-25000" dirty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88517" y="4335487"/>
            <a:ext cx="333135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2-methylpropan-1-ol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74324" y="534987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 </a:t>
            </a:r>
            <a:r>
              <a:rPr lang="cs-CZ" i="1" dirty="0"/>
              <a:t>terc</a:t>
            </a:r>
            <a:r>
              <a:rPr lang="cs-CZ" dirty="0"/>
              <a:t> -butanol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2702614" y="5349872"/>
            <a:ext cx="3669586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400" b="1" dirty="0">
                <a:solidFill>
                  <a:prstClr val="black"/>
                </a:solidFill>
              </a:rPr>
              <a:t> – </a:t>
            </a:r>
            <a:r>
              <a:rPr lang="cs-CZ" sz="2400" b="1" dirty="0" smtClean="0">
                <a:solidFill>
                  <a:prstClr val="black"/>
                </a:solidFill>
              </a:rPr>
              <a:t>C(CH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 </a:t>
            </a:r>
            <a:r>
              <a:rPr lang="cs-CZ" sz="2400" b="1" dirty="0" smtClean="0">
                <a:solidFill>
                  <a:prstClr val="black"/>
                </a:solidFill>
              </a:rPr>
              <a:t>)OH– 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88517" y="5919663"/>
            <a:ext cx="331857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2-methyl-2-propanol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3074" name="Picture 2" descr="Soubor: terc-butanol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73" y="5237342"/>
            <a:ext cx="1944453" cy="168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bor: Butan-1-ol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571">
            <a:off x="6148838" y="450856"/>
            <a:ext cx="2989523" cy="141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oubor: Isobutanol-3D-bal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64" y="3516702"/>
            <a:ext cx="2549236" cy="18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3563888" y="2495783"/>
            <a:ext cx="2808312" cy="1221250"/>
            <a:chOff x="3563888" y="2495783"/>
            <a:chExt cx="2808312" cy="1221250"/>
          </a:xfrm>
        </p:grpSpPr>
        <p:pic>
          <p:nvPicPr>
            <p:cNvPr id="3082" name="Picture 10" descr="S-Butan-2-ol-3D-ball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79540" y="2495783"/>
              <a:ext cx="1792660" cy="122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3563888" y="3051425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i="1" dirty="0" smtClean="0"/>
                <a:t>(L)</a:t>
              </a:r>
              <a:r>
                <a:rPr lang="cs-CZ" b="1" dirty="0"/>
                <a:t> - (-)</a:t>
              </a: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6323044" y="1788443"/>
            <a:ext cx="2807100" cy="1632314"/>
            <a:chOff x="6323044" y="1788443"/>
            <a:chExt cx="2807100" cy="1632314"/>
          </a:xfrm>
        </p:grpSpPr>
        <p:pic>
          <p:nvPicPr>
            <p:cNvPr id="3080" name="Picture 8" descr="R-Butan-2-ol-3D-balls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33816" y="1788443"/>
              <a:ext cx="2496328" cy="1622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ovéPole 45"/>
            <p:cNvSpPr txBox="1"/>
            <p:nvPr/>
          </p:nvSpPr>
          <p:spPr>
            <a:xfrm>
              <a:off x="6323044" y="3051425"/>
              <a:ext cx="1047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i="1" dirty="0" smtClean="0"/>
                <a:t>(D)</a:t>
              </a:r>
              <a:r>
                <a:rPr lang="cs-CZ" b="1" dirty="0"/>
                <a:t> - </a:t>
              </a:r>
              <a:r>
                <a:rPr lang="cs-CZ" b="1" dirty="0" smtClean="0"/>
                <a:t>(+)</a:t>
              </a:r>
              <a:endParaRPr lang="cs-CZ" b="1" dirty="0"/>
            </a:p>
          </p:txBody>
        </p:sp>
      </p:grpSp>
      <p:sp>
        <p:nvSpPr>
          <p:cNvPr id="24" name="Šipka doprava se zářezem 23">
            <a:hlinkClick r:id="rId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445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6" grpId="0" animBg="1"/>
      <p:bldP spid="25" grpId="0" animBg="1"/>
      <p:bldP spid="36" grpId="0" animBg="1"/>
      <p:bldP spid="37" grpId="0" animBg="1"/>
      <p:bldP spid="38" grpId="0" animBg="1"/>
      <p:bldP spid="39" grpId="0" animBg="1"/>
      <p:bldP spid="34" grpId="0" animBg="1"/>
      <p:bldP spid="35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548680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Cerylalkohol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83868" y="548680"/>
            <a:ext cx="162018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26</a:t>
            </a:r>
            <a:r>
              <a:rPr lang="cs-CZ" sz="2400" b="1" dirty="0" smtClean="0">
                <a:solidFill>
                  <a:prstClr val="black"/>
                </a:solidFill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53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794958" y="1118471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1-hexacosanol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755576" y="3001991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ethan-1,2-diol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371082" y="2432202"/>
            <a:ext cx="2713086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HOCH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>
                <a:solidFill>
                  <a:prstClr val="black"/>
                </a:solidFill>
              </a:rPr>
              <a:t>– </a:t>
            </a:r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347864" y="300199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1,2-ethandiol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4595" y="5315159"/>
            <a:ext cx="892899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podráždění očí, kůže, horních cest dýchacích, bolest hlavy, ospalost, závratě, nevolnost, </a:t>
            </a:r>
            <a:r>
              <a:rPr lang="cs-CZ" dirty="0" smtClean="0">
                <a:solidFill>
                  <a:prstClr val="black"/>
                </a:solidFill>
              </a:rPr>
              <a:t>deprese CNS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497" y="4176821"/>
            <a:ext cx="439248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l-PL" dirty="0" smtClean="0"/>
              <a:t>sladké </a:t>
            </a:r>
            <a:r>
              <a:rPr lang="pl-PL" dirty="0"/>
              <a:t>chuti, </a:t>
            </a:r>
            <a:r>
              <a:rPr lang="pl-PL" dirty="0" smtClean="0"/>
              <a:t>bez </a:t>
            </a:r>
            <a:r>
              <a:rPr lang="pl-PL" dirty="0"/>
              <a:t>zápachu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3383868" y="1118471"/>
            <a:ext cx="922250" cy="617631"/>
            <a:chOff x="6491155" y="3840386"/>
            <a:chExt cx="922250" cy="617631"/>
          </a:xfrm>
        </p:grpSpPr>
        <p:sp>
          <p:nvSpPr>
            <p:cNvPr id="28" name="TextovéPole 27"/>
            <p:cNvSpPr txBox="1"/>
            <p:nvPr/>
          </p:nvSpPr>
          <p:spPr>
            <a:xfrm>
              <a:off x="6776539" y="4181018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Obr.12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33" name="Obrázek 32" descr="Soubor:GHS-pictogram-exclam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155" y="384038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TextovéPole 33"/>
          <p:cNvSpPr txBox="1"/>
          <p:nvPr/>
        </p:nvSpPr>
        <p:spPr>
          <a:xfrm>
            <a:off x="62499" y="1671191"/>
            <a:ext cx="270308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>
                <a:solidFill>
                  <a:prstClr val="black"/>
                </a:solidFill>
              </a:rPr>
              <a:t>součást vosků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755576" y="2432201"/>
            <a:ext cx="11881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Glykol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5122" name="Picture 2" descr="Soubor: ethylen-glykol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257" y="1662892"/>
            <a:ext cx="3067766" cy="17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ovéPole 40"/>
          <p:cNvSpPr txBox="1"/>
          <p:nvPr/>
        </p:nvSpPr>
        <p:spPr>
          <a:xfrm>
            <a:off x="35498" y="3597455"/>
            <a:ext cx="46921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bezbarvá, </a:t>
            </a:r>
            <a:r>
              <a:rPr lang="cs-CZ" dirty="0" smtClean="0"/>
              <a:t>viskózní</a:t>
            </a:r>
            <a:r>
              <a:rPr lang="cs-CZ" b="0" dirty="0" smtClean="0"/>
              <a:t> </a:t>
            </a:r>
            <a:r>
              <a:rPr lang="cs-CZ" dirty="0" smtClean="0">
                <a:solidFill>
                  <a:prstClr val="black"/>
                </a:solidFill>
              </a:rPr>
              <a:t>kapalina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35497" y="6279703"/>
            <a:ext cx="842493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Díky </a:t>
            </a:r>
            <a:r>
              <a:rPr lang="pl-PL" dirty="0" smtClean="0"/>
              <a:t>sladké chuti nebezpečí konzumace hlavně u dětí.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62500" y="4751565"/>
            <a:ext cx="62456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l-PL" dirty="0" smtClean="0"/>
              <a:t>páry jsou se vzduchem výbušné 3,2 - 43%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Šipka doprava se zářezem 20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391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6" grpId="0" animBg="1"/>
      <p:bldP spid="36" grpId="0" animBg="1"/>
      <p:bldP spid="37" grpId="0" animBg="1"/>
      <p:bldP spid="38" grpId="0" animBg="1"/>
      <p:bldP spid="16" grpId="0" animBg="1"/>
      <p:bldP spid="29" grpId="0" animBg="1"/>
      <p:bldP spid="34" grpId="0" animBg="1"/>
      <p:bldP spid="40" grpId="0" animBg="1"/>
      <p:bldP spid="41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7452320" y="4251531"/>
            <a:ext cx="1628474" cy="2083758"/>
            <a:chOff x="7452320" y="4251531"/>
            <a:chExt cx="1628474" cy="2083758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4289159"/>
              <a:ext cx="1584175" cy="2046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ovéPole 30"/>
            <p:cNvSpPr txBox="1"/>
            <p:nvPr/>
          </p:nvSpPr>
          <p:spPr>
            <a:xfrm>
              <a:off x="8443928" y="4251531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Obr.19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580114" y="4789762"/>
            <a:ext cx="1988516" cy="1631226"/>
            <a:chOff x="5652120" y="4985663"/>
            <a:chExt cx="1656197" cy="1372948"/>
          </a:xfrm>
        </p:grpSpPr>
        <p:pic>
          <p:nvPicPr>
            <p:cNvPr id="6148" name="Picture 4" descr="Soubor: Otevřít černá Kiw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985663"/>
              <a:ext cx="1503907" cy="1296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ovéPole 29"/>
            <p:cNvSpPr txBox="1"/>
            <p:nvPr/>
          </p:nvSpPr>
          <p:spPr>
            <a:xfrm>
              <a:off x="6671451" y="6081612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Obr.18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5593967" y="3154593"/>
            <a:ext cx="1812293" cy="1525538"/>
            <a:chOff x="7236296" y="3124911"/>
            <a:chExt cx="1812293" cy="152553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3124911"/>
              <a:ext cx="1812293" cy="152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ovéPole 26"/>
            <p:cNvSpPr txBox="1"/>
            <p:nvPr/>
          </p:nvSpPr>
          <p:spPr>
            <a:xfrm>
              <a:off x="8411723" y="3141550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Obr.17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TextovéPole 35"/>
          <p:cNvSpPr txBox="1"/>
          <p:nvPr/>
        </p:nvSpPr>
        <p:spPr>
          <a:xfrm>
            <a:off x="1462871" y="332656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ethan-1,2-diol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995936" y="551494"/>
            <a:ext cx="2713086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HOCH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>
                <a:solidFill>
                  <a:prstClr val="black"/>
                </a:solidFill>
              </a:rPr>
              <a:t>– </a:t>
            </a:r>
            <a:r>
              <a:rPr lang="cs-CZ" sz="2400" b="1" dirty="0" smtClean="0">
                <a:solidFill>
                  <a:prstClr val="black"/>
                </a:solidFill>
              </a:rPr>
              <a:t>CH</a:t>
            </a:r>
            <a:r>
              <a:rPr lang="cs-CZ" sz="2400" b="1" baseline="-25000" dirty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4595" y="3154593"/>
            <a:ext cx="468303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výroba </a:t>
            </a:r>
            <a:r>
              <a:rPr lang="cs-CZ" dirty="0" smtClean="0"/>
              <a:t>nemrznoucích směsí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497" y="2059797"/>
            <a:ext cx="842493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absorbent pro odstranění vodní páry ze zemního plynu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143508" y="332656"/>
            <a:ext cx="11881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Glykol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5122" name="Picture 2" descr="Soubor: ethylen-glykol-3D-bal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6475">
            <a:off x="6351846" y="-91538"/>
            <a:ext cx="2863744" cy="160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ovéPole 40"/>
          <p:cNvSpPr txBox="1"/>
          <p:nvPr/>
        </p:nvSpPr>
        <p:spPr>
          <a:xfrm>
            <a:off x="35498" y="1523973"/>
            <a:ext cx="842493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výrobci polyesteru , jako </a:t>
            </a:r>
            <a:r>
              <a:rPr lang="cs-CZ" dirty="0" err="1"/>
              <a:t>polyethylentereftalátu</a:t>
            </a:r>
            <a:r>
              <a:rPr lang="cs-CZ" dirty="0"/>
              <a:t> ( PET 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62500" y="3686922"/>
            <a:ext cx="479753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60</a:t>
            </a:r>
            <a:r>
              <a:rPr lang="cs-CZ" dirty="0"/>
              <a:t>% etylenglykolu a 40% voda mrzne při -</a:t>
            </a:r>
            <a:r>
              <a:rPr lang="cs-CZ" dirty="0" smtClean="0"/>
              <a:t>45°C (</a:t>
            </a:r>
            <a:r>
              <a:rPr lang="cs-CZ" dirty="0" err="1" smtClean="0"/>
              <a:t>Fridex</a:t>
            </a:r>
            <a:r>
              <a:rPr lang="cs-CZ" dirty="0" smtClean="0"/>
              <a:t>)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62499" y="2605513"/>
            <a:ext cx="738982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rozpouštědlo</a:t>
            </a:r>
            <a:r>
              <a:rPr lang="cs-CZ" dirty="0"/>
              <a:t> , a současně jako redukční činidlo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37825" y="891392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2500" y="4570165"/>
            <a:ext cx="538520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 </a:t>
            </a:r>
            <a:r>
              <a:rPr lang="cs-CZ" dirty="0"/>
              <a:t>kapalných chladicích </a:t>
            </a:r>
            <a:r>
              <a:rPr lang="cs-CZ" dirty="0" smtClean="0"/>
              <a:t>systémech </a:t>
            </a:r>
            <a:r>
              <a:rPr lang="cs-CZ" dirty="0"/>
              <a:t>pro osobní počítače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3623" y="5462727"/>
            <a:ext cx="537408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přísada do krému na boty a </a:t>
            </a:r>
            <a:r>
              <a:rPr lang="cs-CZ" dirty="0" smtClean="0"/>
              <a:t>v </a:t>
            </a:r>
            <a:r>
              <a:rPr lang="cs-CZ" dirty="0"/>
              <a:t>některých </a:t>
            </a:r>
            <a:r>
              <a:rPr lang="cs-CZ" dirty="0" smtClean="0"/>
              <a:t>inkoustech </a:t>
            </a:r>
            <a:r>
              <a:rPr lang="cs-CZ" dirty="0"/>
              <a:t>a </a:t>
            </a:r>
            <a:r>
              <a:rPr lang="cs-CZ" dirty="0" smtClean="0"/>
              <a:t>barvách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73623" y="6351711"/>
            <a:ext cx="907037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konzervační prostředek </a:t>
            </a:r>
            <a:r>
              <a:rPr lang="cs-CZ" dirty="0" smtClean="0"/>
              <a:t>pro uchování biologických vzorků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Šipka doprava se zářezem 24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620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16" grpId="0" animBg="1"/>
      <p:bldP spid="29" grpId="0" animBg="1"/>
      <p:bldP spid="40" grpId="0" animBg="1"/>
      <p:bldP spid="41" grpId="0" animBg="1"/>
      <p:bldP spid="43" grpId="0" animBg="1"/>
      <p:bldP spid="4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ovéPole 35"/>
          <p:cNvSpPr txBox="1"/>
          <p:nvPr/>
        </p:nvSpPr>
        <p:spPr>
          <a:xfrm>
            <a:off x="3253145" y="1184980"/>
            <a:ext cx="311905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b="0" dirty="0"/>
              <a:t> </a:t>
            </a:r>
            <a:r>
              <a:rPr lang="cs-CZ" dirty="0" smtClean="0"/>
              <a:t>propan-1,2,3-triol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371081" y="623502"/>
            <a:ext cx="3723891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HOCH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>
                <a:solidFill>
                  <a:prstClr val="black"/>
                </a:solidFill>
              </a:rPr>
              <a:t>– </a:t>
            </a:r>
            <a:r>
              <a:rPr lang="cs-CZ" sz="2200" b="1" dirty="0" smtClean="0">
                <a:solidFill>
                  <a:prstClr val="black"/>
                </a:solidFill>
              </a:rPr>
              <a:t>CHOH </a:t>
            </a:r>
            <a:r>
              <a:rPr lang="cs-CZ" sz="2200" b="1" dirty="0">
                <a:solidFill>
                  <a:prstClr val="black"/>
                </a:solidFill>
              </a:rPr>
              <a:t>– CH</a:t>
            </a:r>
            <a:r>
              <a:rPr lang="cs-CZ" sz="2200" b="1" baseline="-25000" dirty="0">
                <a:solidFill>
                  <a:prstClr val="black"/>
                </a:solidFill>
              </a:rPr>
              <a:t>2</a:t>
            </a:r>
            <a:r>
              <a:rPr lang="cs-CZ" sz="2200" b="1" dirty="0">
                <a:solidFill>
                  <a:prstClr val="black"/>
                </a:solidFill>
              </a:rPr>
              <a:t>OH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62499" y="1193293"/>
            <a:ext cx="309593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1,2,3-propantriol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4595" y="3506459"/>
            <a:ext cx="841583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 menších dávkách způsobuje bolesti hlavy, žaludeční potíže a zvracení.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497" y="2368121"/>
            <a:ext cx="432012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l-PL" dirty="0" smtClean="0">
                <a:solidFill>
                  <a:prstClr val="black"/>
                </a:solidFill>
              </a:rPr>
              <a:t>sladké chuti, bez zápachu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5498" y="623501"/>
            <a:ext cx="158417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Glycerol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1704532" y="623500"/>
            <a:ext cx="147221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glycerín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35498" y="1788755"/>
            <a:ext cx="666973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hygroskopická</a:t>
            </a:r>
            <a:r>
              <a:rPr lang="cs-CZ" dirty="0"/>
              <a:t> bezbarvá viskózní kapalina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35498" y="2924944"/>
            <a:ext cx="51975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trojsytný</a:t>
            </a:r>
            <a:r>
              <a:rPr lang="cs-CZ" dirty="0"/>
              <a:t> </a:t>
            </a:r>
            <a:r>
              <a:rPr lang="cs-CZ" dirty="0" smtClean="0"/>
              <a:t>alkohol, slabě </a:t>
            </a:r>
            <a:r>
              <a:rPr lang="cs-CZ" dirty="0"/>
              <a:t>jedovatý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8644" y="4479503"/>
            <a:ext cx="791178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Ve </a:t>
            </a:r>
            <a:r>
              <a:rPr lang="cs-CZ" dirty="0"/>
              <a:t>větších dávkách může způsobit poškození jater</a:t>
            </a:r>
            <a:r>
              <a:rPr lang="cs-CZ" dirty="0" smtClean="0"/>
              <a:t>.    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 descr="Soubor: Glycerol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80" y="735395"/>
            <a:ext cx="2843808" cy="157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48644" y="5055567"/>
            <a:ext cx="861395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Průměrný </a:t>
            </a:r>
            <a:r>
              <a:rPr lang="cs-CZ" dirty="0"/>
              <a:t>člověk by jej musel požít nejméně 90 až 120 </a:t>
            </a:r>
            <a:r>
              <a:rPr lang="cs-CZ" dirty="0" smtClean="0"/>
              <a:t>g.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499" y="5631631"/>
            <a:ext cx="724580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Hlavním zdrojem glycerolu byly přírodní tuky.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5745603" y="2852180"/>
            <a:ext cx="922662" cy="607192"/>
            <a:chOff x="7502031" y="2173736"/>
            <a:chExt cx="922662" cy="607192"/>
          </a:xfrm>
        </p:grpSpPr>
        <p:pic>
          <p:nvPicPr>
            <p:cNvPr id="17" name="Obrázek 16" descr="Soubor:GHS-pictogram-silhouete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ovéPole 17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0" name="Šipka doprava se zářezem 19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590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16" grpId="0" animBg="1"/>
      <p:bldP spid="29" grpId="0" animBg="1"/>
      <p:bldP spid="35" grpId="0" animBg="1"/>
      <p:bldP spid="40" grpId="0" animBg="1"/>
      <p:bldP spid="41" grpId="0" animBg="1"/>
      <p:bldP spid="43" grpId="0" animBg="1"/>
      <p:bldP spid="44" grpId="0" animBg="1"/>
      <p:bldP spid="2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539552" y="58317"/>
            <a:ext cx="8064896" cy="6741367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TextovéPole 19">
            <a:hlinkClick r:id="rId5" action="ppaction://hlinksldjump"/>
          </p:cNvPr>
          <p:cNvSpPr txBox="1"/>
          <p:nvPr/>
        </p:nvSpPr>
        <p:spPr>
          <a:xfrm>
            <a:off x="828462" y="792414"/>
            <a:ext cx="4391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NÁZVOSLOVÍ ALKOHOLŮ 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hlinkClick r:id="rId6" action="ppaction://hlinksldjump"/>
          </p:cNvPr>
          <p:cNvSpPr txBox="1"/>
          <p:nvPr/>
        </p:nvSpPr>
        <p:spPr>
          <a:xfrm>
            <a:off x="828465" y="1305176"/>
            <a:ext cx="421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FYZIKÁLNÍ VLASTNOSTI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hlinkClick r:id="rId7" action="ppaction://hlinksldjump"/>
          </p:cNvPr>
          <p:cNvSpPr txBox="1"/>
          <p:nvPr/>
        </p:nvSpPr>
        <p:spPr>
          <a:xfrm>
            <a:off x="828463" y="1838849"/>
            <a:ext cx="42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CHEMICKÉ VLASTNOSTI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4" name="TextovéPole 23">
            <a:hlinkClick r:id="rId8" action="ppaction://hlinksldjump"/>
          </p:cNvPr>
          <p:cNvSpPr txBox="1"/>
          <p:nvPr/>
        </p:nvSpPr>
        <p:spPr>
          <a:xfrm>
            <a:off x="828464" y="2372521"/>
            <a:ext cx="2375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METHANOL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5" name="TextovéPole 24">
            <a:hlinkClick r:id="rId9" action="ppaction://hlinksldjump"/>
          </p:cNvPr>
          <p:cNvSpPr txBox="1"/>
          <p:nvPr/>
        </p:nvSpPr>
        <p:spPr>
          <a:xfrm>
            <a:off x="828462" y="2906195"/>
            <a:ext cx="210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ETHANOL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6" name="TextovéPole 25">
            <a:hlinkClick r:id="rId10" action="ppaction://hlinksldjump"/>
          </p:cNvPr>
          <p:cNvSpPr txBox="1"/>
          <p:nvPr/>
        </p:nvSpPr>
        <p:spPr>
          <a:xfrm>
            <a:off x="828465" y="3439868"/>
            <a:ext cx="237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PROPANOL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7" name="TextovéPole 26">
            <a:hlinkClick r:id="rId11" action="ppaction://hlinksldjump"/>
          </p:cNvPr>
          <p:cNvSpPr txBox="1"/>
          <p:nvPr/>
        </p:nvSpPr>
        <p:spPr>
          <a:xfrm>
            <a:off x="828463" y="3973541"/>
            <a:ext cx="210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BUTANOL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8" name="TextovéPole 27">
            <a:hlinkClick r:id="rId12" action="ppaction://hlinksldjump"/>
          </p:cNvPr>
          <p:cNvSpPr txBox="1"/>
          <p:nvPr/>
        </p:nvSpPr>
        <p:spPr>
          <a:xfrm>
            <a:off x="828463" y="4507213"/>
            <a:ext cx="309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CERYLALKOHOL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0" name="TextovéPole 29">
            <a:hlinkClick r:id="rId13" action="ppaction://hlinksldjump"/>
          </p:cNvPr>
          <p:cNvSpPr txBox="1"/>
          <p:nvPr/>
        </p:nvSpPr>
        <p:spPr>
          <a:xfrm>
            <a:off x="826656" y="288358"/>
            <a:ext cx="561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smtClean="0">
                <a:solidFill>
                  <a:srgbClr val="FF0000"/>
                </a:solidFill>
              </a:rPr>
              <a:t>ALKOHOLY, PŘÍPRAVA  </a:t>
            </a:r>
            <a:r>
              <a:rPr lang="cs-CZ" sz="2400" b="1" dirty="0" smtClean="0">
                <a:solidFill>
                  <a:srgbClr val="FF0000"/>
                </a:solidFill>
              </a:rPr>
              <a:t>A VÝROBA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hlinkClick r:id="rId12" action="ppaction://hlinksldjump"/>
          </p:cNvPr>
          <p:cNvSpPr txBox="1"/>
          <p:nvPr/>
        </p:nvSpPr>
        <p:spPr>
          <a:xfrm>
            <a:off x="828463" y="5053240"/>
            <a:ext cx="467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GLYKOL (ETHAN-1,2-DIOL)  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3" name="TextovéPole 12">
            <a:hlinkClick r:id="rId14" action="ppaction://hlinksldjump"/>
          </p:cNvPr>
          <p:cNvSpPr txBox="1"/>
          <p:nvPr/>
        </p:nvSpPr>
        <p:spPr>
          <a:xfrm>
            <a:off x="826656" y="5587333"/>
            <a:ext cx="547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GLYCEROL (PROPAN-1,2,3-TRIOL)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4" name="TextovéPole 13">
            <a:hlinkClick r:id="rId15" action="ppaction://hlinksldjump"/>
          </p:cNvPr>
          <p:cNvSpPr txBox="1"/>
          <p:nvPr/>
        </p:nvSpPr>
        <p:spPr>
          <a:xfrm>
            <a:off x="826656" y="6135687"/>
            <a:ext cx="331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BENZYLALKOHOL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6423281" y="5908637"/>
            <a:ext cx="1605104" cy="1014298"/>
            <a:chOff x="6423281" y="5908637"/>
            <a:chExt cx="1605104" cy="1014298"/>
          </a:xfrm>
        </p:grpSpPr>
        <p:sp>
          <p:nvSpPr>
            <p:cNvPr id="23" name="TextovéPole 22"/>
            <p:cNvSpPr txBox="1"/>
            <p:nvPr/>
          </p:nvSpPr>
          <p:spPr>
            <a:xfrm>
              <a:off x="6426749" y="6637963"/>
              <a:ext cx="703083" cy="284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3082" name="Picture 10" descr="File:Zvykacky Orbit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3281" y="5908637"/>
              <a:ext cx="1605104" cy="98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Skupina 4"/>
          <p:cNvGrpSpPr/>
          <p:nvPr/>
        </p:nvGrpSpPr>
        <p:grpSpPr>
          <a:xfrm>
            <a:off x="7094972" y="4016671"/>
            <a:ext cx="1780920" cy="1932609"/>
            <a:chOff x="7094972" y="4376711"/>
            <a:chExt cx="1780920" cy="1932609"/>
          </a:xfrm>
        </p:grpSpPr>
        <p:pic>
          <p:nvPicPr>
            <p:cNvPr id="3078" name="Picture 6" descr="Soubor: Horká čokoláda se šlehačkou hrnek crea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972" y="4376711"/>
              <a:ext cx="1685183" cy="1887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ovéPole 30"/>
            <p:cNvSpPr txBox="1"/>
            <p:nvPr/>
          </p:nvSpPr>
          <p:spPr>
            <a:xfrm>
              <a:off x="8172809" y="6024348"/>
              <a:ext cx="703083" cy="284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7660428" y="1697460"/>
            <a:ext cx="1547794" cy="2321227"/>
            <a:chOff x="7660428" y="2276338"/>
            <a:chExt cx="1547794" cy="2321227"/>
          </a:xfrm>
        </p:grpSpPr>
        <p:pic>
          <p:nvPicPr>
            <p:cNvPr id="3076" name="Picture 4" descr="Soubor: Zahncreme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0428" y="2276338"/>
              <a:ext cx="1456009" cy="2271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ovéPole 25"/>
            <p:cNvSpPr txBox="1"/>
            <p:nvPr/>
          </p:nvSpPr>
          <p:spPr>
            <a:xfrm>
              <a:off x="8555277" y="4320566"/>
              <a:ext cx="6529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Obr.25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4932040" y="1629969"/>
            <a:ext cx="2688106" cy="1292161"/>
            <a:chOff x="5101658" y="2119789"/>
            <a:chExt cx="2688106" cy="129216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658" y="2162903"/>
              <a:ext cx="2643243" cy="1249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7136819" y="2119789"/>
              <a:ext cx="6529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TextovéPole 35"/>
          <p:cNvSpPr txBox="1"/>
          <p:nvPr/>
        </p:nvSpPr>
        <p:spPr>
          <a:xfrm>
            <a:off x="88421" y="614414"/>
            <a:ext cx="311905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b="0" dirty="0"/>
              <a:t> </a:t>
            </a:r>
            <a:r>
              <a:rPr lang="cs-CZ" dirty="0" smtClean="0"/>
              <a:t>propan-1,2,3-triol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371081" y="44624"/>
            <a:ext cx="3723891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HOCH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>
                <a:solidFill>
                  <a:prstClr val="black"/>
                </a:solidFill>
              </a:rPr>
              <a:t>– </a:t>
            </a:r>
            <a:r>
              <a:rPr lang="cs-CZ" sz="2200" b="1" dirty="0" smtClean="0">
                <a:solidFill>
                  <a:prstClr val="black"/>
                </a:solidFill>
              </a:rPr>
              <a:t>CHOH </a:t>
            </a:r>
            <a:r>
              <a:rPr lang="cs-CZ" sz="2200" b="1" dirty="0">
                <a:solidFill>
                  <a:prstClr val="black"/>
                </a:solidFill>
              </a:rPr>
              <a:t>– CH</a:t>
            </a:r>
            <a:r>
              <a:rPr lang="cs-CZ" sz="2200" b="1" baseline="-25000" dirty="0">
                <a:solidFill>
                  <a:prstClr val="black"/>
                </a:solidFill>
              </a:rPr>
              <a:t>2</a:t>
            </a:r>
            <a:r>
              <a:rPr lang="cs-CZ" sz="2200" b="1" dirty="0">
                <a:solidFill>
                  <a:prstClr val="black"/>
                </a:solidFill>
              </a:rPr>
              <a:t>OH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3276262" y="614415"/>
            <a:ext cx="309593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1,2,3-propantriol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76644" y="2927581"/>
            <a:ext cx="497240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zvlhčovadlo </a:t>
            </a:r>
            <a:r>
              <a:rPr lang="cs-CZ" dirty="0"/>
              <a:t>v zubních pastách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497" y="1789243"/>
            <a:ext cx="360039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kosmetické výrobky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88421" y="44624"/>
            <a:ext cx="158417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Glycerol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1757559" y="44624"/>
            <a:ext cx="147221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glycerín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67547" y="2346066"/>
            <a:ext cx="439248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hydratační krémy </a:t>
            </a:r>
            <a:r>
              <a:rPr lang="cs-CZ" dirty="0"/>
              <a:t>a </a:t>
            </a:r>
            <a:r>
              <a:rPr lang="cs-CZ" dirty="0" smtClean="0"/>
              <a:t>mýdla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8645" y="3498194"/>
            <a:ext cx="653957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změkčovadlo</a:t>
            </a:r>
            <a:r>
              <a:rPr lang="cs-CZ" dirty="0"/>
              <a:t> při výrobě plastických hmot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 descr="Soubor: Glycerol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80" y="156517"/>
            <a:ext cx="2843808" cy="157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48644" y="4074258"/>
            <a:ext cx="629553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potravinářský průmysl - </a:t>
            </a:r>
            <a:r>
              <a:rPr lang="cs-CZ" dirty="0"/>
              <a:t>označení E 422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94547" y="4650322"/>
            <a:ext cx="587765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úpravu nápojů a méně kvalitních vín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37825" y="1208619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94548" y="5226386"/>
            <a:ext cx="569060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sladidlo např. v </a:t>
            </a:r>
            <a:r>
              <a:rPr lang="cs-CZ" dirty="0" smtClean="0"/>
              <a:t>šlehačky ve sprejích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80692" y="5802450"/>
            <a:ext cx="59425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pt-BR" dirty="0"/>
              <a:t>27 kcal na čajovou lžičku (cukr má 20)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94548" y="6351711"/>
            <a:ext cx="295268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výroba </a:t>
            </a:r>
            <a:r>
              <a:rPr lang="cs-CZ" dirty="0"/>
              <a:t>žvýkaček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Šipka doprava se zářezem 32">
            <a:hlinkClick r:id="rId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365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16" grpId="0" animBg="1"/>
      <p:bldP spid="29" grpId="0" animBg="1"/>
      <p:bldP spid="35" grpId="0" animBg="1"/>
      <p:bldP spid="40" grpId="0" animBg="1"/>
      <p:bldP spid="43" grpId="0" animBg="1"/>
      <p:bldP spid="44" grpId="0" animBg="1"/>
      <p:bldP spid="21" grpId="0" animBg="1"/>
      <p:bldP spid="14" grpId="0" animBg="1"/>
      <p:bldP spid="19" grpId="0" animBg="1"/>
      <p:bldP spid="20" grpId="0" animBg="1"/>
      <p:bldP spid="22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7177751" y="5516164"/>
            <a:ext cx="1775712" cy="1341836"/>
            <a:chOff x="7177751" y="5516164"/>
            <a:chExt cx="1775712" cy="1341836"/>
          </a:xfrm>
        </p:grpSpPr>
        <p:pic>
          <p:nvPicPr>
            <p:cNvPr id="2052" name="Picture 4" descr="Soubor: Glycerin suppositorie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7751" y="5557727"/>
              <a:ext cx="1704030" cy="130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ovéPole 25"/>
            <p:cNvSpPr txBox="1"/>
            <p:nvPr/>
          </p:nvSpPr>
          <p:spPr>
            <a:xfrm>
              <a:off x="8300518" y="5516164"/>
              <a:ext cx="6529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8011349" y="3958539"/>
            <a:ext cx="1132651" cy="1521826"/>
            <a:chOff x="5096336" y="3382410"/>
            <a:chExt cx="1816728" cy="2118076"/>
          </a:xfrm>
        </p:grpSpPr>
        <p:pic>
          <p:nvPicPr>
            <p:cNvPr id="24" name="Picture 5" descr="Soubor: Antifreez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336" y="3444922"/>
              <a:ext cx="1644451" cy="2055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5918561" y="3382410"/>
              <a:ext cx="994503" cy="357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Obr.5                             </a:t>
              </a:r>
              <a:endParaRPr lang="cs-CZ" sz="1200" b="1" dirty="0"/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3433373" y="1731790"/>
            <a:ext cx="2906463" cy="651194"/>
            <a:chOff x="3433373" y="1731790"/>
            <a:chExt cx="2906463" cy="65119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244" y="1731790"/>
              <a:ext cx="2815592" cy="58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ovéPole 17"/>
            <p:cNvSpPr txBox="1"/>
            <p:nvPr/>
          </p:nvSpPr>
          <p:spPr>
            <a:xfrm>
              <a:off x="3433373" y="2105985"/>
              <a:ext cx="6529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TextovéPole 35"/>
          <p:cNvSpPr txBox="1"/>
          <p:nvPr/>
        </p:nvSpPr>
        <p:spPr>
          <a:xfrm>
            <a:off x="3204017" y="1193292"/>
            <a:ext cx="311905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b="0" dirty="0"/>
              <a:t> </a:t>
            </a:r>
            <a:r>
              <a:rPr lang="cs-CZ" dirty="0" smtClean="0"/>
              <a:t>propan-1,2,3-triol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371081" y="623502"/>
            <a:ext cx="3723891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HOCH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>
                <a:solidFill>
                  <a:prstClr val="black"/>
                </a:solidFill>
              </a:rPr>
              <a:t>– </a:t>
            </a:r>
            <a:r>
              <a:rPr lang="cs-CZ" sz="2200" b="1" dirty="0" smtClean="0">
                <a:solidFill>
                  <a:prstClr val="black"/>
                </a:solidFill>
              </a:rPr>
              <a:t>CHOH </a:t>
            </a:r>
            <a:r>
              <a:rPr lang="cs-CZ" sz="2200" b="1" dirty="0">
                <a:solidFill>
                  <a:prstClr val="black"/>
                </a:solidFill>
              </a:rPr>
              <a:t>– CH</a:t>
            </a:r>
            <a:r>
              <a:rPr lang="cs-CZ" sz="2200" b="1" baseline="-25000" dirty="0">
                <a:solidFill>
                  <a:prstClr val="black"/>
                </a:solidFill>
              </a:rPr>
              <a:t>2</a:t>
            </a:r>
            <a:r>
              <a:rPr lang="cs-CZ" sz="2200" b="1" dirty="0">
                <a:solidFill>
                  <a:prstClr val="black"/>
                </a:solidFill>
              </a:rPr>
              <a:t>OH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62499" y="1193293"/>
            <a:ext cx="309593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1,2,3-propantriol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5497" y="3506459"/>
            <a:ext cx="813690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nemrznoucích směsi </a:t>
            </a:r>
            <a:r>
              <a:rPr lang="cs-CZ" dirty="0"/>
              <a:t>v kombinaci s </a:t>
            </a:r>
            <a:r>
              <a:rPr lang="cs-CZ" dirty="0" err="1"/>
              <a:t>ethylenglykolem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497" y="2368121"/>
            <a:ext cx="871296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/>
              <a:t>výroba </a:t>
            </a:r>
            <a:r>
              <a:rPr lang="cs-CZ" dirty="0"/>
              <a:t>bezvodého </a:t>
            </a:r>
            <a:r>
              <a:rPr lang="cs-CZ" dirty="0" err="1"/>
              <a:t>ethanolu</a:t>
            </a:r>
            <a:r>
              <a:rPr lang="cs-CZ" dirty="0"/>
              <a:t> pro odstranění příměsi vody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62499" y="623501"/>
            <a:ext cx="158417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Glycerol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1731637" y="623501"/>
            <a:ext cx="147221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glycerín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35497" y="2924943"/>
            <a:ext cx="756083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pt-BR" dirty="0"/>
              <a:t>v e-liquidech (náplní) do elektronických </a:t>
            </a:r>
            <a:r>
              <a:rPr lang="pt-BR" dirty="0" smtClean="0"/>
              <a:t>cigaret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8645" y="4077072"/>
            <a:ext cx="190838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lékařství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 descr="Soubor: Glycerol-3D-bal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80" y="735395"/>
            <a:ext cx="2843808" cy="157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494547" y="4653136"/>
            <a:ext cx="660042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pl-PL" dirty="0" smtClean="0"/>
              <a:t>při </a:t>
            </a:r>
            <a:r>
              <a:rPr lang="pl-PL" dirty="0"/>
              <a:t>léčbě otoku mozku jako přísada infuzí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94547" y="5229200"/>
            <a:ext cx="465351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snižování nitroočního tlaku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37825" y="1787497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94548" y="5805264"/>
            <a:ext cx="645371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při </a:t>
            </a:r>
            <a:r>
              <a:rPr lang="cs-CZ" dirty="0" smtClean="0"/>
              <a:t>zácpách </a:t>
            </a:r>
            <a:r>
              <a:rPr lang="cs-CZ" dirty="0"/>
              <a:t>ve formě glycerinových čípků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80692" y="6381328"/>
            <a:ext cx="295268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součást klystýrů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Šipka doprava se zářezem 27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232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16" grpId="0" animBg="1"/>
      <p:bldP spid="29" grpId="0" animBg="1"/>
      <p:bldP spid="35" grpId="0" animBg="1"/>
      <p:bldP spid="40" grpId="0" animBg="1"/>
      <p:bldP spid="43" grpId="0" animBg="1"/>
      <p:bldP spid="44" grpId="0" animBg="1"/>
      <p:bldP spid="21" grpId="0" animBg="1"/>
      <p:bldP spid="14" grpId="0" animBg="1"/>
      <p:bldP spid="19" grpId="0" animBg="1"/>
      <p:bldP spid="20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ovéPole 36"/>
          <p:cNvSpPr txBox="1"/>
          <p:nvPr/>
        </p:nvSpPr>
        <p:spPr>
          <a:xfrm>
            <a:off x="3371081" y="623502"/>
            <a:ext cx="3723891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HOCH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>
                <a:solidFill>
                  <a:prstClr val="black"/>
                </a:solidFill>
              </a:rPr>
              <a:t>– </a:t>
            </a:r>
            <a:r>
              <a:rPr lang="cs-CZ" sz="2200" b="1" dirty="0" smtClean="0">
                <a:solidFill>
                  <a:prstClr val="black"/>
                </a:solidFill>
              </a:rPr>
              <a:t>CHOH </a:t>
            </a:r>
            <a:r>
              <a:rPr lang="cs-CZ" sz="2200" b="1" dirty="0">
                <a:solidFill>
                  <a:prstClr val="black"/>
                </a:solidFill>
              </a:rPr>
              <a:t>– CH</a:t>
            </a:r>
            <a:r>
              <a:rPr lang="cs-CZ" sz="2200" b="1" baseline="-25000" dirty="0">
                <a:solidFill>
                  <a:prstClr val="black"/>
                </a:solidFill>
              </a:rPr>
              <a:t>2</a:t>
            </a:r>
            <a:r>
              <a:rPr lang="cs-CZ" sz="2200" b="1" dirty="0">
                <a:solidFill>
                  <a:prstClr val="black"/>
                </a:solidFill>
              </a:rPr>
              <a:t>OH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62499" y="1193293"/>
            <a:ext cx="309593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1,2,3-propantriol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5497" y="3506459"/>
            <a:ext cx="619268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l-PL" dirty="0"/>
              <a:t>HO-CH</a:t>
            </a:r>
            <a:r>
              <a:rPr lang="pl-PL" baseline="-25000" dirty="0"/>
              <a:t>2</a:t>
            </a:r>
            <a:r>
              <a:rPr lang="pl-PL" dirty="0"/>
              <a:t>-CH(OH)-CH</a:t>
            </a:r>
            <a:r>
              <a:rPr lang="pl-PL" baseline="-25000" dirty="0"/>
              <a:t>2</a:t>
            </a:r>
            <a:r>
              <a:rPr lang="pl-PL" dirty="0"/>
              <a:t>-OH + HNO</a:t>
            </a:r>
            <a:r>
              <a:rPr lang="pl-PL" baseline="-25000" dirty="0"/>
              <a:t>3</a:t>
            </a:r>
            <a:r>
              <a:rPr lang="pl-PL" dirty="0"/>
              <a:t> →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O</a:t>
            </a:r>
            <a:r>
              <a:rPr lang="pl-PL" baseline="-25000" dirty="0" smtClean="0"/>
              <a:t>2</a:t>
            </a:r>
            <a:r>
              <a:rPr lang="pl-PL" dirty="0" smtClean="0"/>
              <a:t>NO-CH</a:t>
            </a:r>
            <a:r>
              <a:rPr lang="pl-PL" baseline="-25000" dirty="0" smtClean="0"/>
              <a:t>2</a:t>
            </a:r>
            <a:r>
              <a:rPr lang="pl-PL" dirty="0" smtClean="0"/>
              <a:t>-CH(ONO</a:t>
            </a:r>
            <a:r>
              <a:rPr lang="pl-PL" baseline="-25000" dirty="0" smtClean="0"/>
              <a:t>2</a:t>
            </a:r>
            <a:r>
              <a:rPr lang="pl-PL" dirty="0"/>
              <a:t>)- CH</a:t>
            </a:r>
            <a:r>
              <a:rPr lang="pl-PL" baseline="-25000" dirty="0"/>
              <a:t>2</a:t>
            </a:r>
            <a:r>
              <a:rPr lang="pl-PL" dirty="0"/>
              <a:t>-ONO</a:t>
            </a:r>
            <a:r>
              <a:rPr lang="pl-PL" baseline="-25000" dirty="0"/>
              <a:t>2</a:t>
            </a:r>
            <a:r>
              <a:rPr lang="pl-PL" dirty="0"/>
              <a:t> + 3 H</a:t>
            </a:r>
            <a:r>
              <a:rPr lang="pl-PL" baseline="-25000" dirty="0"/>
              <a:t>2</a:t>
            </a:r>
            <a:r>
              <a:rPr lang="pl-PL" dirty="0"/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497" y="2368121"/>
            <a:ext cx="849694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err="1" smtClean="0"/>
              <a:t>trinitrát</a:t>
            </a:r>
            <a:r>
              <a:rPr lang="cs-CZ" dirty="0" smtClean="0"/>
              <a:t> </a:t>
            </a:r>
            <a:r>
              <a:rPr lang="cs-CZ" dirty="0"/>
              <a:t>glycerolu, známější pod názvem </a:t>
            </a:r>
            <a:r>
              <a:rPr lang="cs-CZ" dirty="0">
                <a:solidFill>
                  <a:srgbClr val="FF0000"/>
                </a:solidFill>
              </a:rPr>
              <a:t>nitroglycerin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179513" y="2924943"/>
            <a:ext cx="720079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působením</a:t>
            </a:r>
            <a:r>
              <a:rPr lang="cs-CZ" dirty="0"/>
              <a:t> nitračních </a:t>
            </a:r>
            <a:r>
              <a:rPr lang="cs-CZ" dirty="0" smtClean="0"/>
              <a:t>činidel (HNO</a:t>
            </a:r>
            <a:r>
              <a:rPr lang="cs-CZ" baseline="-25000" dirty="0" smtClean="0"/>
              <a:t>3</a:t>
            </a:r>
            <a:r>
              <a:rPr lang="cs-CZ" dirty="0" smtClean="0"/>
              <a:t> a H</a:t>
            </a:r>
            <a:r>
              <a:rPr lang="cs-CZ" baseline="-25000" dirty="0"/>
              <a:t>2</a:t>
            </a:r>
            <a:r>
              <a:rPr lang="cs-CZ" dirty="0" smtClean="0"/>
              <a:t>SO</a:t>
            </a:r>
            <a:r>
              <a:rPr lang="cs-CZ" baseline="-25000" dirty="0"/>
              <a:t>4</a:t>
            </a:r>
            <a:r>
              <a:rPr lang="cs-CZ" dirty="0" smtClean="0"/>
              <a:t>)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 descr="Soubor: Glycerol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80" y="735395"/>
            <a:ext cx="2843808" cy="157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646046" y="5085184"/>
            <a:ext cx="752635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1,2,3-trinitro-oxy-propan (propan-1,2,3-triyltrinitrá)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37825" y="1787497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93368" y="5805264"/>
            <a:ext cx="812304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dynamit, bezdýmný střelný prach, plastické trhaviny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79512" y="6381328"/>
            <a:ext cx="813690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zklidnění</a:t>
            </a:r>
            <a:r>
              <a:rPr lang="cs-CZ" dirty="0"/>
              <a:t> srdečních arytmií a </a:t>
            </a:r>
            <a:r>
              <a:rPr lang="cs-CZ" dirty="0" smtClean="0"/>
              <a:t>snížení</a:t>
            </a:r>
            <a:r>
              <a:rPr lang="cs-CZ" dirty="0"/>
              <a:t> krevního tlaku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" name="Picture 2" descr="File:Nitrogylcerin (3D ball-and-stick model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96" y="3059914"/>
            <a:ext cx="3009282" cy="197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1475656" y="4448886"/>
            <a:ext cx="970186" cy="596694"/>
            <a:chOff x="5357021" y="1968210"/>
            <a:chExt cx="970186" cy="596694"/>
          </a:xfrm>
        </p:grpSpPr>
        <p:pic>
          <p:nvPicPr>
            <p:cNvPr id="23" name="Obrázek 22" descr="Soubor:GHS-pictogram-skull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ovéPole 23"/>
            <p:cNvSpPr txBox="1"/>
            <p:nvPr/>
          </p:nvSpPr>
          <p:spPr>
            <a:xfrm>
              <a:off x="5690341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2286608" y="4433171"/>
            <a:ext cx="922662" cy="607192"/>
            <a:chOff x="7502031" y="2173736"/>
            <a:chExt cx="922662" cy="607192"/>
          </a:xfrm>
        </p:grpSpPr>
        <p:pic>
          <p:nvPicPr>
            <p:cNvPr id="26" name="Obrázek 25" descr="Soubor:GHS-pictogram-silhouete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TextovéPole 26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593243" y="4421176"/>
            <a:ext cx="1056872" cy="619710"/>
            <a:chOff x="593243" y="4337456"/>
            <a:chExt cx="1056872" cy="619710"/>
          </a:xfrm>
        </p:grpSpPr>
        <p:pic>
          <p:nvPicPr>
            <p:cNvPr id="28" name="Obrázek 27" descr="Soubor:GHS-pictogram-explos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43" y="43374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ovéPole 30"/>
            <p:cNvSpPr txBox="1"/>
            <p:nvPr/>
          </p:nvSpPr>
          <p:spPr>
            <a:xfrm>
              <a:off x="899634" y="4680167"/>
              <a:ext cx="750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Obr.20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3059832" y="4421176"/>
            <a:ext cx="1061921" cy="619710"/>
            <a:chOff x="3744218" y="4337456"/>
            <a:chExt cx="1061921" cy="619710"/>
          </a:xfrm>
        </p:grpSpPr>
        <p:sp>
          <p:nvSpPr>
            <p:cNvPr id="30" name="TextovéPole 29"/>
            <p:cNvSpPr txBox="1"/>
            <p:nvPr/>
          </p:nvSpPr>
          <p:spPr>
            <a:xfrm>
              <a:off x="4055658" y="4680167"/>
              <a:ext cx="750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Obr.21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32" name="Obrázek 31" descr="Soubor:GHS-pictogram-pollu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218" y="43374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Šipka doprava se zářezem 33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ovéPole 38"/>
          <p:cNvSpPr txBox="1"/>
          <p:nvPr/>
        </p:nvSpPr>
        <p:spPr>
          <a:xfrm>
            <a:off x="3204017" y="1193292"/>
            <a:ext cx="311905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b="0" dirty="0"/>
              <a:t> </a:t>
            </a:r>
            <a:r>
              <a:rPr lang="cs-CZ" dirty="0" smtClean="0"/>
              <a:t>propan-1,2,3-triol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62499" y="623501"/>
            <a:ext cx="158417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Glycerol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1731637" y="623501"/>
            <a:ext cx="147221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glycerín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42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16" grpId="0" animBg="1"/>
      <p:bldP spid="29" grpId="0" animBg="1"/>
      <p:bldP spid="43" grpId="0" animBg="1"/>
      <p:bldP spid="14" grpId="0" animBg="1"/>
      <p:bldP spid="19" grpId="0" animBg="1"/>
      <p:bldP spid="20" grpId="0" animBg="1"/>
      <p:bldP spid="22" grpId="0" animBg="1"/>
      <p:bldP spid="39" grpId="0" animBg="1"/>
      <p:bldP spid="42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1943238" y="869811"/>
            <a:ext cx="4356954" cy="830997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1,2,3-trinitro-oxy-propan 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/>
              <a:t>propan-1,2,3-triyltrinitrá) </a:t>
            </a:r>
          </a:p>
        </p:txBody>
      </p:sp>
      <p:pic>
        <p:nvPicPr>
          <p:cNvPr id="2" name="Picture 2" descr="File:Nitrogylcerin (3D ball-and-stick model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78" y="0"/>
            <a:ext cx="2793404" cy="18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226485" y="1054475"/>
            <a:ext cx="158417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Dynamit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173687" y="1836664"/>
            <a:ext cx="31683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Alfred Nobel 1867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165807" y="2409740"/>
            <a:ext cx="447820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nitroglycerin </a:t>
            </a:r>
            <a:r>
              <a:rPr lang="cs-CZ" dirty="0"/>
              <a:t>s </a:t>
            </a:r>
            <a:r>
              <a:rPr lang="cs-CZ" dirty="0" smtClean="0"/>
              <a:t>křemelinou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6227114" y="4422237"/>
            <a:ext cx="2449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A-Křemelina</a:t>
            </a:r>
            <a:br>
              <a:rPr lang="cs-CZ" b="1" dirty="0" smtClean="0"/>
            </a:br>
            <a:r>
              <a:rPr lang="cs-CZ" b="1" dirty="0" smtClean="0"/>
              <a:t>+</a:t>
            </a:r>
            <a:r>
              <a:rPr lang="cs-CZ" b="1" dirty="0"/>
              <a:t> </a:t>
            </a:r>
            <a:r>
              <a:rPr lang="cs-CZ" b="1" dirty="0" smtClean="0"/>
              <a:t>nitroglycerin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B - Ochranný </a:t>
            </a:r>
            <a:r>
              <a:rPr lang="cs-CZ" b="1" dirty="0" smtClean="0"/>
              <a:t>obal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C - rozbuška</a:t>
            </a:r>
            <a:br>
              <a:rPr lang="cs-CZ" b="1" dirty="0"/>
            </a:br>
            <a:r>
              <a:rPr lang="cs-CZ" b="1" dirty="0"/>
              <a:t>D - Zápalný drát</a:t>
            </a:r>
            <a:br>
              <a:rPr lang="cs-CZ" b="1" dirty="0"/>
            </a:br>
            <a:r>
              <a:rPr lang="cs-CZ" b="1" dirty="0"/>
              <a:t>E - Páska 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6538010" y="2066345"/>
            <a:ext cx="2542571" cy="2298759"/>
            <a:chOff x="6242698" y="3309714"/>
            <a:chExt cx="1569662" cy="1473486"/>
          </a:xfrm>
        </p:grpSpPr>
        <p:sp>
          <p:nvSpPr>
            <p:cNvPr id="48" name="TextovéPole 47"/>
            <p:cNvSpPr txBox="1"/>
            <p:nvPr/>
          </p:nvSpPr>
          <p:spPr>
            <a:xfrm>
              <a:off x="6242698" y="4454579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Obr.30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4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658" y="3309714"/>
              <a:ext cx="1514702" cy="147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Skupina 52"/>
          <p:cNvGrpSpPr/>
          <p:nvPr/>
        </p:nvGrpSpPr>
        <p:grpSpPr>
          <a:xfrm>
            <a:off x="3131840" y="3321590"/>
            <a:ext cx="2968506" cy="2729694"/>
            <a:chOff x="6987912" y="3672227"/>
            <a:chExt cx="2086083" cy="1902204"/>
          </a:xfrm>
        </p:grpSpPr>
        <p:pic>
          <p:nvPicPr>
            <p:cNvPr id="54" name="Picture 8" descr="Soubor: Dynamite-3.sv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7912" y="3672227"/>
              <a:ext cx="2086083" cy="1902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ovéPole 54"/>
            <p:cNvSpPr txBox="1"/>
            <p:nvPr/>
          </p:nvSpPr>
          <p:spPr>
            <a:xfrm>
              <a:off x="7956376" y="3800073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Obr.29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653181" y="3013813"/>
            <a:ext cx="2478658" cy="3655547"/>
            <a:chOff x="4668381" y="693431"/>
            <a:chExt cx="2478658" cy="3655547"/>
          </a:xfrm>
        </p:grpSpPr>
        <p:grpSp>
          <p:nvGrpSpPr>
            <p:cNvPr id="5" name="Skupina 4"/>
            <p:cNvGrpSpPr/>
            <p:nvPr/>
          </p:nvGrpSpPr>
          <p:grpSpPr>
            <a:xfrm>
              <a:off x="4668381" y="986971"/>
              <a:ext cx="2478658" cy="3362007"/>
              <a:chOff x="4668381" y="986971"/>
              <a:chExt cx="2478658" cy="3362007"/>
            </a:xfrm>
          </p:grpSpPr>
          <p:pic>
            <p:nvPicPr>
              <p:cNvPr id="44" name="Picture 6" descr="Soubor: AlfredNobel adjusted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0736" y="986971"/>
                <a:ext cx="2436303" cy="334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TextovéPole 44"/>
              <p:cNvSpPr txBox="1"/>
              <p:nvPr/>
            </p:nvSpPr>
            <p:spPr>
              <a:xfrm>
                <a:off x="4668381" y="4071979"/>
                <a:ext cx="7307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b="1" dirty="0" smtClean="0">
                    <a:solidFill>
                      <a:schemeClr val="bg1"/>
                    </a:solidFill>
                  </a:rPr>
                  <a:t>Obr.28                             </a:t>
                </a:r>
                <a:endParaRPr lang="cs-CZ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TextovéPole 30"/>
            <p:cNvSpPr txBox="1"/>
            <p:nvPr/>
          </p:nvSpPr>
          <p:spPr>
            <a:xfrm>
              <a:off x="4849067" y="693431"/>
              <a:ext cx="2153957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400" dirty="0" smtClean="0"/>
                <a:t>Alfred Nobel </a:t>
              </a:r>
              <a:r>
                <a:rPr lang="cs-CZ" sz="1400" dirty="0"/>
                <a:t>1833 - </a:t>
              </a:r>
              <a:r>
                <a:rPr lang="cs-CZ" sz="1400" dirty="0" smtClean="0"/>
                <a:t>1896</a:t>
              </a:r>
              <a:endParaRPr lang="cs-CZ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35" name="Šipka doprava se zářezem 34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975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4" grpId="0" animBg="1"/>
      <p:bldP spid="39" grpId="0" animBg="1"/>
      <p:bldP spid="41" grpId="0" animBg="1"/>
      <p:bldP spid="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ovéPole 35"/>
          <p:cNvSpPr txBox="1"/>
          <p:nvPr/>
        </p:nvSpPr>
        <p:spPr>
          <a:xfrm>
            <a:off x="611560" y="623502"/>
            <a:ext cx="250749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Benzylalkohol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4595" y="3418512"/>
            <a:ext cx="841583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snadno rozpustný ve většině organických rozpouštědel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497" y="2280174"/>
            <a:ext cx="61926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s </a:t>
            </a:r>
            <a:r>
              <a:rPr lang="cs-CZ" dirty="0" smtClean="0"/>
              <a:t>mírnou </a:t>
            </a:r>
            <a:r>
              <a:rPr lang="cs-CZ" dirty="0"/>
              <a:t>příjemnou aromatickou </a:t>
            </a:r>
            <a:r>
              <a:rPr lang="cs-CZ" dirty="0" smtClean="0"/>
              <a:t>vůní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35497" y="1700808"/>
            <a:ext cx="460851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bezbarvá olejovitá kapalina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35498" y="2836997"/>
            <a:ext cx="216023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hořká </a:t>
            </a:r>
            <a:r>
              <a:rPr lang="cs-CZ" dirty="0"/>
              <a:t>chuť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35496" y="4031516"/>
            <a:ext cx="619268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částečně rozpustný ve </a:t>
            </a:r>
            <a:r>
              <a:rPr lang="cs-CZ" dirty="0" smtClean="0"/>
              <a:t>vodě </a:t>
            </a:r>
            <a:r>
              <a:rPr lang="cs-CZ" dirty="0"/>
              <a:t>(4 g/100 ml)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5497" y="4607580"/>
            <a:ext cx="69127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l-PL" dirty="0" smtClean="0"/>
              <a:t>oxiduje </a:t>
            </a:r>
            <a:r>
              <a:rPr lang="pl-PL" dirty="0"/>
              <a:t>na vzduchu pomalu </a:t>
            </a:r>
            <a:r>
              <a:rPr lang="pl-PL" dirty="0" smtClean="0"/>
              <a:t>na benzaldehyd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9351" y="5183644"/>
            <a:ext cx="897399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/>
              <a:t>b</a:t>
            </a:r>
            <a:r>
              <a:rPr lang="cs-CZ" dirty="0" err="1" smtClean="0"/>
              <a:t>enzylalkohol</a:t>
            </a:r>
            <a:r>
              <a:rPr lang="cs-CZ" dirty="0" smtClean="0"/>
              <a:t> </a:t>
            </a:r>
            <a:r>
              <a:rPr lang="cs-CZ" dirty="0"/>
              <a:t>je produkován přirozeně </a:t>
            </a:r>
            <a:r>
              <a:rPr lang="cs-CZ" dirty="0" smtClean="0"/>
              <a:t>mnoha rostlinami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8205" name="Picture 13" descr="http://www.technikhandel-wendt.de/WebRoot/Store21/Shops/62286751/4B40/C648/AFD0/AA59/242B/C0A8/28B9/7383/Benzylalkoh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75" r="100000">
                        <a14:backgroundMark x1="38806" y1="58000" x2="38806" y2="58000"/>
                        <a14:backgroundMark x1="38806" y1="59500" x2="38806" y2="59500"/>
                        <a14:backgroundMark x1="57612" y1="45500" x2="57612" y2="45500"/>
                        <a14:backgroundMark x1="57910" y1="71833" x2="57910" y2="7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60" y="-121686"/>
            <a:ext cx="2939838" cy="263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3371081" y="623502"/>
            <a:ext cx="2209031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5</a:t>
            </a: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>
                <a:solidFill>
                  <a:prstClr val="black"/>
                </a:solidFill>
              </a:rPr>
              <a:t>– </a:t>
            </a:r>
            <a:r>
              <a:rPr lang="cs-CZ" sz="2200" b="1" dirty="0" smtClean="0">
                <a:solidFill>
                  <a:prstClr val="black"/>
                </a:solidFill>
              </a:rPr>
              <a:t>CH</a:t>
            </a:r>
            <a:r>
              <a:rPr lang="cs-CZ" sz="22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2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pic>
        <p:nvPicPr>
          <p:cNvPr id="8207" name="Picture 15" descr="Soubor: Phenylmethanol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1190"/>
            <a:ext cx="1025744" cy="1466288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8" name="TextovéPole 27"/>
          <p:cNvSpPr txBox="1"/>
          <p:nvPr/>
        </p:nvSpPr>
        <p:spPr>
          <a:xfrm>
            <a:off x="35497" y="5759708"/>
            <a:ext cx="50405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běžně </a:t>
            </a:r>
            <a:r>
              <a:rPr lang="cs-CZ" dirty="0" smtClean="0"/>
              <a:t>se vyskytují </a:t>
            </a:r>
            <a:r>
              <a:rPr lang="cs-CZ" dirty="0"/>
              <a:t>v ovoci a </a:t>
            </a:r>
            <a:r>
              <a:rPr lang="cs-CZ" dirty="0" smtClean="0"/>
              <a:t>čaji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5497" y="6351711"/>
            <a:ext cx="734481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esenciální oleje</a:t>
            </a:r>
            <a:r>
              <a:rPr lang="cs-CZ" dirty="0"/>
              <a:t> </a:t>
            </a:r>
            <a:r>
              <a:rPr lang="cs-CZ" dirty="0" smtClean="0"/>
              <a:t>- jasmín</a:t>
            </a:r>
            <a:r>
              <a:rPr lang="cs-CZ" dirty="0"/>
              <a:t> , hyacint a </a:t>
            </a:r>
            <a:r>
              <a:rPr lang="cs-CZ" dirty="0" err="1"/>
              <a:t>ylang-ylang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Šipka doprava se zářezem 16">
            <a:hlinkClick r:id="rId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85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6" grpId="0" animBg="1"/>
      <p:bldP spid="29" grpId="0" animBg="1"/>
      <p:bldP spid="41" grpId="0" animBg="1"/>
      <p:bldP spid="43" grpId="0" animBg="1"/>
      <p:bldP spid="44" grpId="0" animBg="1"/>
      <p:bldP spid="21" grpId="0" animBg="1"/>
      <p:bldP spid="14" grpId="0" animBg="1"/>
      <p:bldP spid="26" grpId="0" animBg="1"/>
      <p:bldP spid="28" grpId="0" animBg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6732240" y="5282092"/>
            <a:ext cx="2520280" cy="1603292"/>
            <a:chOff x="6732240" y="5282092"/>
            <a:chExt cx="2520280" cy="1603292"/>
          </a:xfrm>
        </p:grpSpPr>
        <p:pic>
          <p:nvPicPr>
            <p:cNvPr id="9221" name="Picture 5" descr="Soubor: Red White Blood cell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5282092"/>
              <a:ext cx="2381250" cy="155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ovéPole 26"/>
            <p:cNvSpPr txBox="1"/>
            <p:nvPr/>
          </p:nvSpPr>
          <p:spPr>
            <a:xfrm>
              <a:off x="8521735" y="6608385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Obr.41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7660730" y="3617137"/>
            <a:ext cx="1450866" cy="1664955"/>
            <a:chOff x="7668343" y="5237017"/>
            <a:chExt cx="1450866" cy="1664955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3" y="5237017"/>
              <a:ext cx="1337111" cy="161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ovéPole 21"/>
            <p:cNvSpPr txBox="1"/>
            <p:nvPr/>
          </p:nvSpPr>
          <p:spPr>
            <a:xfrm>
              <a:off x="8388424" y="6624973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Obr.40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7374903" y="1780162"/>
            <a:ext cx="1595411" cy="1791177"/>
            <a:chOff x="7629399" y="3484482"/>
            <a:chExt cx="1595411" cy="1791177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399" y="3484482"/>
              <a:ext cx="1459124" cy="1752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ovéPole 22"/>
            <p:cNvSpPr txBox="1"/>
            <p:nvPr/>
          </p:nvSpPr>
          <p:spPr>
            <a:xfrm>
              <a:off x="8494025" y="4998660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Obr.39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ovéPole 35"/>
          <p:cNvSpPr txBox="1"/>
          <p:nvPr/>
        </p:nvSpPr>
        <p:spPr>
          <a:xfrm>
            <a:off x="611560" y="116632"/>
            <a:ext cx="250749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Benzylalkohol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497" y="2136887"/>
            <a:ext cx="652293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estery </a:t>
            </a:r>
            <a:r>
              <a:rPr lang="cs-CZ" dirty="0"/>
              <a:t>se používají v </a:t>
            </a:r>
            <a:r>
              <a:rPr lang="cs-CZ" dirty="0" smtClean="0"/>
              <a:t>mýdlech</a:t>
            </a:r>
            <a:r>
              <a:rPr lang="cs-CZ" dirty="0"/>
              <a:t> , </a:t>
            </a:r>
            <a:r>
              <a:rPr lang="cs-CZ" dirty="0" smtClean="0"/>
              <a:t>parfémech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497" y="1305890"/>
            <a:ext cx="540059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rozpouštědlo</a:t>
            </a:r>
            <a:r>
              <a:rPr lang="cs-CZ" dirty="0"/>
              <a:t> pro </a:t>
            </a:r>
            <a:r>
              <a:rPr lang="cs-CZ" dirty="0" smtClean="0"/>
              <a:t>inkousty,</a:t>
            </a:r>
            <a:r>
              <a:rPr lang="cs-CZ" dirty="0"/>
              <a:t> </a:t>
            </a:r>
            <a:r>
              <a:rPr lang="cs-CZ" dirty="0" smtClean="0"/>
              <a:t>barvy,</a:t>
            </a:r>
            <a:r>
              <a:rPr lang="cs-CZ" dirty="0"/>
              <a:t> laky a epoxidové pryskyřice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35496" y="2598552"/>
            <a:ext cx="705678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potravinářská přídavná </a:t>
            </a:r>
            <a:r>
              <a:rPr lang="cs-CZ" dirty="0"/>
              <a:t>látka </a:t>
            </a:r>
            <a:r>
              <a:rPr lang="cs-CZ" dirty="0" smtClean="0"/>
              <a:t>E </a:t>
            </a:r>
            <a:r>
              <a:rPr lang="cs-CZ" dirty="0"/>
              <a:t>1519 </a:t>
            </a:r>
            <a:r>
              <a:rPr lang="cs-CZ" dirty="0" smtClean="0"/>
              <a:t> příchutě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 </a:t>
            </a:r>
            <a:r>
              <a:rPr lang="cs-CZ" dirty="0"/>
              <a:t>některé nápoje, cukrovinky a </a:t>
            </a:r>
            <a:r>
              <a:rPr lang="cs-CZ" dirty="0" smtClean="0"/>
              <a:t>pečivo.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8205" name="Picture 13" descr="http://www.technikhandel-wendt.de/WebRoot/Store21/Shops/62286751/4B40/C648/AFD0/AA59/242B/C0A8/28B9/7383/Benzylalkoh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75" r="100000">
                        <a14:backgroundMark x1="38806" y1="58000" x2="38806" y2="58000"/>
                        <a14:backgroundMark x1="38806" y1="59500" x2="38806" y2="59500"/>
                        <a14:backgroundMark x1="57612" y1="45500" x2="57612" y2="45500"/>
                        <a14:backgroundMark x1="57910" y1="71833" x2="57910" y2="7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35" y="-121685"/>
            <a:ext cx="2123729" cy="190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3371081" y="116632"/>
            <a:ext cx="2209031" cy="4616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C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5</a:t>
            </a: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>
                <a:solidFill>
                  <a:prstClr val="black"/>
                </a:solidFill>
              </a:rPr>
              <a:t>– </a:t>
            </a:r>
            <a:r>
              <a:rPr lang="cs-CZ" sz="2200" b="1" dirty="0" smtClean="0">
                <a:solidFill>
                  <a:prstClr val="black"/>
                </a:solidFill>
              </a:rPr>
              <a:t>CH</a:t>
            </a:r>
            <a:r>
              <a:rPr lang="cs-CZ" sz="22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200" b="1" dirty="0" smtClean="0">
                <a:solidFill>
                  <a:prstClr val="black"/>
                </a:solidFill>
              </a:rPr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pic>
        <p:nvPicPr>
          <p:cNvPr id="8207" name="Picture 15" descr="Soubor: Phenylmethanol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60" y="121190"/>
            <a:ext cx="1025744" cy="1466288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8" name="TextovéPole 27"/>
          <p:cNvSpPr txBox="1"/>
          <p:nvPr/>
        </p:nvSpPr>
        <p:spPr>
          <a:xfrm>
            <a:off x="35497" y="3429000"/>
            <a:ext cx="705678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rozpouštědlo - </a:t>
            </a:r>
            <a:r>
              <a:rPr lang="cs-CZ" dirty="0"/>
              <a:t>dielektrikum </a:t>
            </a:r>
            <a:r>
              <a:rPr lang="cs-CZ" dirty="0" err="1" smtClean="0"/>
              <a:t>dielektroforézy</a:t>
            </a:r>
            <a:r>
              <a:rPr lang="cs-CZ" dirty="0" smtClean="0"/>
              <a:t>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37825" y="700209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95536" y="3890665"/>
            <a:ext cx="712879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separace </a:t>
            </a:r>
            <a:r>
              <a:rPr lang="cs-CZ" dirty="0"/>
              <a:t>buněk nebo orientace a manipulace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 nanočásticemi, </a:t>
            </a:r>
            <a:r>
              <a:rPr lang="cs-CZ" dirty="0"/>
              <a:t>rekonfigurace </a:t>
            </a:r>
            <a:r>
              <a:rPr lang="cs-CZ" dirty="0" err="1"/>
              <a:t>nanovláken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88998" y="4721662"/>
            <a:ext cx="617853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oddělení živých </a:t>
            </a:r>
            <a:r>
              <a:rPr lang="cs-CZ" dirty="0"/>
              <a:t>a mrtvých buněk, </a:t>
            </a:r>
            <a:r>
              <a:rPr lang="cs-CZ" dirty="0" smtClean="0"/>
              <a:t>živé buňky jsou </a:t>
            </a:r>
            <a:r>
              <a:rPr lang="cs-CZ" dirty="0"/>
              <a:t>životaschopné </a:t>
            </a:r>
            <a:r>
              <a:rPr lang="cs-CZ" dirty="0" smtClean="0"/>
              <a:t>i po </a:t>
            </a:r>
            <a:r>
              <a:rPr lang="cs-CZ" dirty="0"/>
              <a:t>separaci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95536" y="5552659"/>
            <a:ext cx="617199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r</a:t>
            </a:r>
            <a:r>
              <a:rPr lang="cs-CZ" dirty="0" smtClean="0"/>
              <a:t>akovinné </a:t>
            </a:r>
            <a:r>
              <a:rPr lang="cs-CZ" dirty="0"/>
              <a:t>buňky z </a:t>
            </a:r>
            <a:r>
              <a:rPr lang="cs-CZ" dirty="0" smtClean="0"/>
              <a:t>krve, bakterie</a:t>
            </a:r>
            <a:r>
              <a:rPr lang="cs-CZ" dirty="0"/>
              <a:t> a </a:t>
            </a:r>
            <a:r>
              <a:rPr lang="cs-CZ" dirty="0" smtClean="0"/>
              <a:t>viry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83706" y="6014324"/>
            <a:ext cx="634853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oddělení červených </a:t>
            </a:r>
            <a:r>
              <a:rPr lang="cs-CZ" dirty="0"/>
              <a:t>a </a:t>
            </a:r>
            <a:r>
              <a:rPr lang="cs-CZ" dirty="0" smtClean="0"/>
              <a:t>bílých krvinek, </a:t>
            </a:r>
            <a:br>
              <a:rPr lang="cs-CZ" dirty="0" smtClean="0"/>
            </a:br>
            <a:r>
              <a:rPr lang="pl-PL" dirty="0" smtClean="0"/>
              <a:t>k </a:t>
            </a:r>
            <a:r>
              <a:rPr lang="pl-PL" dirty="0"/>
              <a:t>detekci apoptózy brzy po užití drogy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Šipka doprava se zářezem 24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337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6" grpId="0" animBg="1"/>
      <p:bldP spid="29" grpId="0" animBg="1"/>
      <p:bldP spid="44" grpId="0" animBg="1"/>
      <p:bldP spid="26" grpId="0" animBg="1"/>
      <p:bldP spid="28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Soubor:GHS-pictogram-skull.svg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cs.wikipedia.org/wiki/Soubor:GHS-pictogram-skull.svg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Soubor:GHS-pictogram-silhouete.svg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http://cs.wikipedia.org/wiki/Soubor:GHS-pictogram-silhouete.svg</a:t>
            </a:r>
            <a:r>
              <a:rPr lang="cs-CZ" sz="1200" b="1" dirty="0">
                <a:solidFill>
                  <a:prstClr val="black"/>
                </a:solidFill>
              </a:rPr>
              <a:t> 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 smtClean="0"/>
              <a:t>DNO1967</a:t>
            </a:r>
            <a:r>
              <a:rPr lang="cs-CZ" sz="1200" dirty="0"/>
              <a:t>. </a:t>
            </a:r>
            <a:r>
              <a:rPr lang="cs-CZ" sz="1200" i="1" dirty="0"/>
              <a:t>Soubor: Antifreeze.jpg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16.4.2013]. </a:t>
            </a:r>
            <a:r>
              <a:rPr lang="cs-CZ" sz="1200" dirty="0"/>
              <a:t>Dostupný na WWW: http://</a:t>
            </a:r>
            <a:r>
              <a:rPr lang="cs-CZ" sz="1200" dirty="0" smtClean="0"/>
              <a:t>commons.wikimedia.org/wiki/File:Antifreeze.jpg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</a:t>
            </a:r>
            <a:r>
              <a:rPr lang="cs-CZ" sz="1200" dirty="0"/>
              <a:t> </a:t>
            </a:r>
            <a:r>
              <a:rPr lang="cs-CZ" sz="1200" dirty="0" smtClean="0"/>
              <a:t> HENNING</a:t>
            </a:r>
            <a:r>
              <a:rPr lang="cs-CZ" sz="1200" dirty="0"/>
              <a:t>, Torsten. </a:t>
            </a:r>
            <a:r>
              <a:rPr lang="cs-CZ" sz="1200" i="1" dirty="0" err="1"/>
              <a:t>Soubor:GHS-pictogram-flamme.svg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http://cs.wikipedia.org/wiki/Soubor:GHS-pictogram-flamme.svg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 </a:t>
            </a:r>
            <a:r>
              <a:rPr lang="cs-CZ" sz="1200" dirty="0" smtClean="0"/>
              <a:t>SHIZHAO</a:t>
            </a:r>
            <a:r>
              <a:rPr lang="ja-JP" altLang="en-US" sz="1200" dirty="0"/>
              <a:t>拍摄</a:t>
            </a:r>
            <a:r>
              <a:rPr lang="en-US" altLang="ja-JP" sz="1200" dirty="0"/>
              <a:t>. </a:t>
            </a:r>
            <a:r>
              <a:rPr lang="cs-CZ" sz="1200" i="1" dirty="0"/>
              <a:t>Soubor: Bionafta-3.png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23.4.2013]. </a:t>
            </a:r>
            <a:r>
              <a:rPr lang="cs-CZ" sz="1200" dirty="0"/>
              <a:t>Dostupný na WWW: http://commons.wikimedia.org/wiki/File:Biodiesel-3.png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33179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 smtClean="0"/>
              <a:t>Soubor: </a:t>
            </a:r>
            <a:r>
              <a:rPr lang="cs-CZ" sz="1200" i="1" dirty="0"/>
              <a:t>Palivový článek NASA p48600ac.jpg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23.4.2013]. </a:t>
            </a:r>
            <a:r>
              <a:rPr lang="cs-CZ" sz="1200" dirty="0"/>
              <a:t>Dostupný na WWW: http://commons.wikimedia.org/wiki/File:Fuel_cell_NASA_p48600ac.jpg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94843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 smtClean="0"/>
              <a:t>PICCOLONAMEK</a:t>
            </a:r>
            <a:r>
              <a:rPr lang="cs-CZ" sz="1200" dirty="0"/>
              <a:t>. </a:t>
            </a:r>
            <a:r>
              <a:rPr lang="cs-CZ" sz="1200" i="1" dirty="0"/>
              <a:t>Soubor: Aerosol.png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23.4.2013]. </a:t>
            </a:r>
            <a:r>
              <a:rPr lang="cs-CZ" sz="1200" dirty="0"/>
              <a:t>Dostupný na WWW: http://commons.wikimedia.org/wiki/File:Aerosol.png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65589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 </a:t>
            </a:r>
            <a:r>
              <a:rPr lang="cs-CZ" sz="1200" dirty="0" smtClean="0"/>
              <a:t>EMILFARO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Alcohol</a:t>
            </a:r>
            <a:r>
              <a:rPr lang="cs-CZ" sz="1200" i="1" dirty="0"/>
              <a:t> podle Country.png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23.4.2013]. </a:t>
            </a:r>
            <a:r>
              <a:rPr lang="cs-CZ" sz="1200" dirty="0"/>
              <a:t>Dostupný na WWW: http://commons.wikimedia.org/wiki/File:Alcohol_by_Country.png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227254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</a:t>
            </a:r>
            <a:r>
              <a:rPr lang="cs-CZ" sz="1200" dirty="0"/>
              <a:t>LOKAL_PROFIL. </a:t>
            </a:r>
            <a:r>
              <a:rPr lang="cs-CZ" sz="1200" i="1" dirty="0"/>
              <a:t>Soubor: Cirhóza jater mapy světa - Daly - WHO2004.svg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23.4.2013]. </a:t>
            </a:r>
            <a:r>
              <a:rPr lang="cs-CZ" sz="1200" dirty="0"/>
              <a:t>Dostupný na WWW: http://commons.wikimedia.org/wiki/File:Cirrhosis_of_the_liver_world_map_-_DALY_-_WHO2004.svg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2842" y="6150584"/>
            <a:ext cx="709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</a:t>
            </a:r>
            <a:r>
              <a:rPr lang="cs-CZ" sz="1200" dirty="0" smtClean="0"/>
              <a:t> 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Soubor:GHS-pictogram-exclam.svg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cs.wikipedia.org/wiki/Soubor:GHS-pictogram-exclam.svg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2841" y="5688919"/>
            <a:ext cx="6735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 </a:t>
            </a:r>
            <a:r>
              <a:rPr lang="cs-CZ" sz="1200" dirty="0" smtClean="0"/>
              <a:t> </a:t>
            </a:r>
            <a:r>
              <a:rPr lang="cs-CZ" sz="1200" dirty="0"/>
              <a:t>ORSTEN HENNING. </a:t>
            </a:r>
            <a:r>
              <a:rPr lang="cs-CZ" sz="1200" i="1" dirty="0" err="1"/>
              <a:t>Soubor:GHS-pictogram-acid.svg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cs.wikipedia.org/wiki/Soubor:GHS-pictogram-rondflam.svg</a:t>
            </a:r>
            <a:endParaRPr lang="cs-CZ" sz="1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0" y="1029519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</a:t>
            </a:r>
            <a:r>
              <a:rPr lang="cs-CZ" sz="1200" dirty="0"/>
              <a:t> </a:t>
            </a:r>
            <a:r>
              <a:rPr lang="cs-CZ" sz="1200" dirty="0" smtClean="0"/>
              <a:t>  WRIGHT</a:t>
            </a:r>
            <a:r>
              <a:rPr lang="cs-CZ" sz="1200" dirty="0"/>
              <a:t>, Joseph. </a:t>
            </a:r>
            <a:r>
              <a:rPr lang="cs-CZ" sz="1200" i="1" dirty="0"/>
              <a:t>Soubor: JosephWright-Alchemist.jpg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20.2.2013]. Dostupný na WWW: http://commons.wikimedia.org/wiki/File:JosephWright-Alchemist.jpg</a:t>
            </a:r>
            <a:endParaRPr lang="cs-CZ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91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  </a:t>
            </a:r>
            <a:r>
              <a:rPr lang="cs-CZ" sz="1200" dirty="0" smtClean="0"/>
              <a:t>SENNA</a:t>
            </a:r>
            <a:r>
              <a:rPr lang="cs-CZ" sz="1200" dirty="0"/>
              <a:t>, </a:t>
            </a:r>
            <a:r>
              <a:rPr lang="cs-CZ" sz="1200" dirty="0" err="1"/>
              <a:t>Rodrigo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Acqua</a:t>
            </a:r>
            <a:r>
              <a:rPr lang="cs-CZ" sz="1200" i="1" dirty="0"/>
              <a:t> brasilis.jpg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23.4.2013]. </a:t>
            </a:r>
            <a:r>
              <a:rPr lang="cs-CZ" sz="1200" dirty="0"/>
              <a:t>Dostupný na WWW: http://commons.wikimedia.org/wiki/File:Acqua_brasilis.jpg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  </a:t>
            </a:r>
            <a:r>
              <a:rPr lang="cs-CZ" sz="1200" dirty="0" smtClean="0"/>
              <a:t>KARWATH</a:t>
            </a:r>
            <a:r>
              <a:rPr lang="cs-CZ" sz="1200" dirty="0"/>
              <a:t>, André. </a:t>
            </a:r>
            <a:r>
              <a:rPr lang="cs-CZ" sz="1200" i="1" dirty="0"/>
              <a:t>Soubor: Canon S520 inkoustové tiskárně - opened.jpg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28.4.2013]. Dostupný na WWW: http://commons.wikimedia.org/wiki/File:Canon_S520_ink_jet_printer_-_</a:t>
            </a:r>
            <a:r>
              <a:rPr lang="cs-CZ" sz="1200" dirty="0" smtClean="0"/>
              <a:t>opened.jpg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  </a:t>
            </a:r>
            <a:r>
              <a:rPr lang="cs-CZ" sz="1200" dirty="0" smtClean="0"/>
              <a:t>BLUME</a:t>
            </a:r>
            <a:r>
              <a:rPr lang="cs-CZ" sz="1200" dirty="0"/>
              <a:t>, </a:t>
            </a:r>
            <a:r>
              <a:rPr lang="cs-CZ" sz="1200" dirty="0" err="1"/>
              <a:t>Matti</a:t>
            </a:r>
            <a:r>
              <a:rPr lang="cs-CZ" sz="1200" dirty="0"/>
              <a:t>. </a:t>
            </a:r>
            <a:r>
              <a:rPr lang="cs-CZ" sz="1200" i="1" dirty="0"/>
              <a:t>Soubor: Acer </a:t>
            </a:r>
            <a:r>
              <a:rPr lang="cs-CZ" sz="1200" i="1" dirty="0" err="1"/>
              <a:t>Aspire</a:t>
            </a:r>
            <a:r>
              <a:rPr lang="cs-CZ" sz="1200" i="1" dirty="0"/>
              <a:t> 5600 open.jpg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23.4.2013]. </a:t>
            </a:r>
            <a:r>
              <a:rPr lang="cs-CZ" sz="1200" dirty="0"/>
              <a:t>Dostupný na WWW: http://commons.wikimedia.org/wiki/File:Acer_Aspire_5600_series_open.jpg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36512" y="1064741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</a:t>
            </a:r>
            <a:r>
              <a:rPr lang="cs-CZ" sz="1200" dirty="0" smtClean="0"/>
              <a:t>MY </a:t>
            </a:r>
            <a:r>
              <a:rPr lang="cs-CZ" sz="1200" dirty="0"/>
              <a:t>DNA FRAGRANCE. </a:t>
            </a:r>
            <a:r>
              <a:rPr lang="cs-CZ" sz="1200" i="1" dirty="0"/>
              <a:t>Soubor: Můj dna vůně exkluzivní parfém-2.jpg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23.4.2013]. </a:t>
            </a:r>
            <a:r>
              <a:rPr lang="cs-CZ" sz="1200" dirty="0"/>
              <a:t>Dostupný na WWW: http://commons.wikimedia.org/wiki/File:My_dna_fragrance_exclusive_perfume-2.jpg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cs-CZ" sz="1200" dirty="0" smtClean="0"/>
              <a:t>ARZ</a:t>
            </a:r>
            <a:r>
              <a:rPr lang="cs-CZ" sz="1200" dirty="0"/>
              <a:t>. </a:t>
            </a:r>
            <a:r>
              <a:rPr lang="cs-CZ" sz="1200" i="1" dirty="0"/>
              <a:t>Soubor: Chanel č. 5 parfum.jpg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23.4.2013]. </a:t>
            </a:r>
            <a:r>
              <a:rPr lang="cs-CZ" sz="1200" dirty="0"/>
              <a:t>Dostupný na WWW: http://commons.wikimedia.org/wiki/File:CHANEL_No5_parfum.jpg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  </a:t>
            </a:r>
            <a:r>
              <a:rPr lang="cs-CZ" sz="1200" dirty="0" smtClean="0"/>
              <a:t>PETAHOLMES</a:t>
            </a:r>
            <a:r>
              <a:rPr lang="cs-CZ" sz="1200" dirty="0"/>
              <a:t>. </a:t>
            </a:r>
            <a:r>
              <a:rPr lang="cs-CZ" sz="1200" i="1" dirty="0"/>
              <a:t>Soubor: Otevřít černá Kiwi.JPG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23.4.2013]. </a:t>
            </a:r>
            <a:r>
              <a:rPr lang="cs-CZ" sz="1200" dirty="0"/>
              <a:t>Dostupný na WWW: http://commons.wikimedia.org/wiki/File:Open_black_Kiwi.JPG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1444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  </a:t>
            </a:r>
            <a:r>
              <a:rPr lang="cs-CZ" sz="1200" dirty="0" smtClean="0"/>
              <a:t>LASTHERO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Soldat</a:t>
            </a:r>
            <a:r>
              <a:rPr lang="cs-CZ" sz="1200" i="1" dirty="0"/>
              <a:t> </a:t>
            </a:r>
            <a:r>
              <a:rPr lang="cs-CZ" sz="1200" i="1" dirty="0" err="1"/>
              <a:t>Schuhpflege</a:t>
            </a:r>
            <a:r>
              <a:rPr lang="cs-CZ" sz="1200" i="1" dirty="0"/>
              <a:t> 1982.jpg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23.4.2013]. </a:t>
            </a:r>
            <a:r>
              <a:rPr lang="cs-CZ" sz="1200" dirty="0"/>
              <a:t>Dostupný na WWW: http://commons.wikimedia.org/wiki/File:Soldat_Schuhpflege_1982.jpg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7455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Obr.20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Soubor:GHS-pictogram-explos.svg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cs.wikipedia.org/wiki/Soubor:GHS-pictogram-explos.svg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3621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Obr.21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Soubor:GHS-pictogram-pollu.svg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cs.wikipedia.org/wiki/Soubor:GHS-pictogram-pollu.svg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19954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Obr.22  </a:t>
            </a:r>
            <a:r>
              <a:rPr lang="cs-CZ" sz="1200" dirty="0" smtClean="0"/>
              <a:t>MARTEVAX </a:t>
            </a:r>
            <a:r>
              <a:rPr lang="cs-CZ" sz="1200" dirty="0"/>
              <a:t>SRO. </a:t>
            </a:r>
            <a:r>
              <a:rPr lang="cs-CZ" sz="1200" i="1" dirty="0"/>
              <a:t>Soubor: Ecig-ecigareta.JPG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29.4.2013]. </a:t>
            </a:r>
            <a:r>
              <a:rPr lang="cs-CZ" sz="1200" dirty="0"/>
              <a:t>Dostupný na WWW: http://commons.wikimedia.org/wiki/File:Ecig-ecigareta.JPG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565965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Obr.23  </a:t>
            </a:r>
            <a:r>
              <a:rPr lang="cs-CZ" sz="1200" dirty="0" smtClean="0"/>
              <a:t>SHATTONBURY</a:t>
            </a:r>
            <a:r>
              <a:rPr lang="cs-CZ" sz="1200" dirty="0"/>
              <a:t>. </a:t>
            </a:r>
            <a:r>
              <a:rPr lang="cs-CZ" sz="1200" i="1" dirty="0"/>
              <a:t>Soubor: Glycerin suppositories.jpg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29.4.2013]. </a:t>
            </a:r>
            <a:r>
              <a:rPr lang="cs-CZ" sz="1200" dirty="0"/>
              <a:t>Dostupný na WWW: http://commons.wikimedia.org/wiki/File:Glycerin_suppositories.jpg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612132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Obr.24  </a:t>
            </a:r>
            <a:r>
              <a:rPr lang="en-US" sz="1200" dirty="0" smtClean="0"/>
              <a:t>JPLON</a:t>
            </a:r>
            <a:r>
              <a:rPr lang="en-US" sz="1200" dirty="0"/>
              <a:t>. </a:t>
            </a:r>
            <a:r>
              <a:rPr lang="en-US" sz="1200" i="1" dirty="0" err="1"/>
              <a:t>Soubor</a:t>
            </a:r>
            <a:r>
              <a:rPr lang="en-US" sz="1200" i="1" dirty="0"/>
              <a:t>: </a:t>
            </a:r>
            <a:r>
              <a:rPr lang="en-US" sz="1200" i="1" dirty="0" err="1"/>
              <a:t>Hrušky-mýdlo</a:t>
            </a:r>
            <a:r>
              <a:rPr lang="en-US" sz="1200" i="1" dirty="0"/>
              <a:t> barbox.jpg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29.4.2013].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http://commons.wikimedia.org/wiki/File:Pears-Soap-barbox.jpg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91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Obr.27  </a:t>
            </a:r>
            <a:r>
              <a:rPr lang="cs-CZ" sz="1200" dirty="0" smtClean="0"/>
              <a:t>MILENAFOTO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Zvykacky</a:t>
            </a:r>
            <a:r>
              <a:rPr lang="cs-CZ" sz="1200" i="1" dirty="0"/>
              <a:t> </a:t>
            </a:r>
            <a:r>
              <a:rPr lang="cs-CZ" sz="1200" i="1" dirty="0" err="1"/>
              <a:t>Orbit.tif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29.4.2013]. </a:t>
            </a:r>
            <a:r>
              <a:rPr lang="cs-CZ" sz="1200" dirty="0"/>
              <a:t>Dostupný na WWW: http://commons.wikimedia.org/wiki/File:Zvykacky_Orbit.tif?uselang=cs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Obr.28  </a:t>
            </a:r>
            <a:r>
              <a:rPr lang="cs-CZ" sz="1200" dirty="0" smtClean="0"/>
              <a:t>FLORMAN</a:t>
            </a:r>
            <a:r>
              <a:rPr lang="cs-CZ" sz="1200" dirty="0"/>
              <a:t>, </a:t>
            </a:r>
            <a:r>
              <a:rPr lang="cs-CZ" sz="1200" dirty="0" err="1"/>
              <a:t>Gösta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AlfredNobel</a:t>
            </a:r>
            <a:r>
              <a:rPr lang="cs-CZ" sz="1200" i="1" dirty="0"/>
              <a:t> adjusted.jpg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</a:t>
            </a:r>
            <a:r>
              <a:rPr lang="cs-CZ" sz="1200" dirty="0" smtClean="0"/>
              <a:t>commons.wikimedia.org/wiki/File:AlfredNobel_adjusted.jpg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Obr.29 </a:t>
            </a:r>
            <a:r>
              <a:rPr lang="cs-CZ" sz="1200" dirty="0" smtClean="0"/>
              <a:t> </a:t>
            </a:r>
            <a:r>
              <a:rPr lang="cs-CZ" sz="1200" dirty="0"/>
              <a:t>PBROKS13. </a:t>
            </a:r>
            <a:r>
              <a:rPr lang="cs-CZ" sz="1200" i="1" dirty="0"/>
              <a:t>Soubor: Dynamite-3.svg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http://commons.wikimedia.org/wiki/File:Dynamite-3.svg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36512" y="106474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Obr.25  </a:t>
            </a:r>
            <a:r>
              <a:rPr lang="cs-CZ" sz="1200" dirty="0" smtClean="0"/>
              <a:t>GMHOFMANN</a:t>
            </a:r>
            <a:r>
              <a:rPr lang="cs-CZ" sz="1200" dirty="0"/>
              <a:t>. </a:t>
            </a:r>
            <a:r>
              <a:rPr lang="cs-CZ" sz="1200" i="1" dirty="0"/>
              <a:t>Soubor: Zahncremes.jpg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29.4.2013]. </a:t>
            </a:r>
            <a:r>
              <a:rPr lang="cs-CZ" sz="1200" dirty="0"/>
              <a:t>Dostupný na WWW: http://commons.wikimedia.org/wiki/File:Zahncremes.jpg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Obr.26  </a:t>
            </a:r>
            <a:r>
              <a:rPr lang="cs-CZ" sz="1200" dirty="0" smtClean="0"/>
              <a:t>JONIK</a:t>
            </a:r>
            <a:r>
              <a:rPr lang="cs-CZ" sz="1200" dirty="0"/>
              <a:t>. </a:t>
            </a:r>
            <a:r>
              <a:rPr lang="cs-CZ" sz="1200" i="1" dirty="0"/>
              <a:t>Soubor: Horká čokoláda se šlehačkou hrnek cream.jpg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29.4.2013]. </a:t>
            </a:r>
            <a:r>
              <a:rPr lang="cs-CZ" sz="1200" dirty="0"/>
              <a:t>Dostupný na WWW: http://commons.wikimedia.org/wiki/File:Hot_chocolate_mug_with_whipped_cream.jpg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Obr.30  </a:t>
            </a:r>
            <a:r>
              <a:rPr lang="cs-CZ" sz="1200" dirty="0" smtClean="0"/>
              <a:t>PBROKS13</a:t>
            </a:r>
            <a:r>
              <a:rPr lang="cs-CZ" sz="1200" dirty="0"/>
              <a:t>. </a:t>
            </a:r>
            <a:r>
              <a:rPr lang="cs-CZ" sz="1200" i="1" dirty="0" err="1"/>
              <a:t>Dynamite.svg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</a:t>
            </a:r>
            <a:r>
              <a:rPr lang="cs-CZ" sz="1200" dirty="0" smtClean="0"/>
              <a:t>commons.wikimedia.org/wiki/File:Dynamite.svg?uselang=cs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1444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Obr.31 </a:t>
            </a:r>
            <a:r>
              <a:rPr lang="cs-CZ" sz="1200" dirty="0" smtClean="0"/>
              <a:t> </a:t>
            </a:r>
            <a:r>
              <a:rPr lang="cs-CZ" sz="1200" dirty="0"/>
              <a:t>LINDBERG, Erik; JONATHUNDER. </a:t>
            </a:r>
            <a:r>
              <a:rPr lang="cs-CZ" sz="1200" i="1" dirty="0"/>
              <a:t>Soubor: Nobel Prize.png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http://en.wikipedia.org/wiki/File:Nobel_Prize.png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74553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Obr.32</a:t>
            </a:r>
            <a:r>
              <a:rPr lang="cs-CZ" sz="1200" dirty="0"/>
              <a:t> ARCHIV ÚFCH J.HEYROVSKÉHO AV ČR, VVI. </a:t>
            </a:r>
            <a:r>
              <a:rPr lang="cs-CZ" sz="1200" i="1" dirty="0"/>
              <a:t>Soubor: Heyrovského Jaroslav.jpg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29.4.2013]. </a:t>
            </a:r>
            <a:r>
              <a:rPr lang="cs-CZ" sz="1200" dirty="0"/>
              <a:t>Dostupný na WWW: http://commons.wikimedia.org/wiki/File:Heyrovsky_Jaroslav.jpg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3621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Obr.33  </a:t>
            </a:r>
            <a:r>
              <a:rPr lang="cs-CZ" sz="1200" dirty="0" smtClean="0"/>
              <a:t> </a:t>
            </a:r>
            <a:r>
              <a:rPr lang="cs-CZ" sz="1200" dirty="0"/>
              <a:t>AUTOR NEUVEDEN. </a:t>
            </a:r>
            <a:r>
              <a:rPr lang="cs-CZ" sz="1200" i="1" dirty="0"/>
              <a:t>Soubor: Jaroslav Seifert 1931.jpg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29.4.2013]. </a:t>
            </a:r>
            <a:r>
              <a:rPr lang="cs-CZ" sz="1200" dirty="0"/>
              <a:t>Dostupný na WWW: http://commons.wikimedia.org/wiki/File:Jaroslav_Seifert_1931.jpg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19954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Obr.34  </a:t>
            </a:r>
            <a:r>
              <a:rPr lang="cs-CZ" sz="1200" dirty="0" smtClean="0"/>
              <a:t>PIETZNER</a:t>
            </a:r>
            <a:r>
              <a:rPr lang="cs-CZ" sz="1200" dirty="0"/>
              <a:t>, Karl. </a:t>
            </a:r>
            <a:r>
              <a:rPr lang="cs-CZ" sz="1200" i="1" dirty="0"/>
              <a:t>Soubor: Bertha-von-Suttner-1906.jpg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29.4.2013]. </a:t>
            </a:r>
            <a:r>
              <a:rPr lang="cs-CZ" sz="1200" dirty="0"/>
              <a:t>Dostupný na WWW: http://commons.wikimedia.org/wiki/File:Bertha-von-Suttner-1906.jpg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5659659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Obr.35</a:t>
            </a:r>
            <a:r>
              <a:rPr lang="cs-CZ" sz="1200" dirty="0"/>
              <a:t>NOBELOVA NADACE. </a:t>
            </a:r>
            <a:r>
              <a:rPr lang="cs-CZ" sz="1200" i="1" dirty="0"/>
              <a:t>Soubor: Carl Ferdinand Cori.jpg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29.4.2013]. </a:t>
            </a:r>
            <a:r>
              <a:rPr lang="cs-CZ" sz="1200" dirty="0"/>
              <a:t>Dostupný na WWW: http://commons.wikimedia.org/wiki/File:Carl_Ferdinand_Cori.jpg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612132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Obr.36  </a:t>
            </a:r>
            <a:r>
              <a:rPr lang="cs-CZ" sz="1200" dirty="0" smtClean="0"/>
              <a:t>NÁRODNÍ </a:t>
            </a:r>
            <a:r>
              <a:rPr lang="cs-CZ" sz="1200" dirty="0"/>
              <a:t>KNIHOVNA MEDICÍNY. </a:t>
            </a:r>
            <a:r>
              <a:rPr lang="cs-CZ" sz="1200" i="1" dirty="0"/>
              <a:t>Soubor: Gerty Theresa Cori.jpg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29.4.2013]. </a:t>
            </a:r>
            <a:r>
              <a:rPr lang="cs-CZ" sz="1200" dirty="0"/>
              <a:t>Dostupný na WWW: http://commons.wikimedia.org/wiki/File:Gerty_Theresa_Cori.jpg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49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220213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Obr.39</a:t>
            </a:r>
            <a:r>
              <a:rPr lang="en-US" sz="1200" dirty="0"/>
              <a:t> </a:t>
            </a:r>
            <a:r>
              <a:rPr lang="cs-CZ" sz="1200" dirty="0" smtClean="0"/>
              <a:t>  </a:t>
            </a:r>
            <a:r>
              <a:rPr lang="en-US" sz="1200" dirty="0" smtClean="0"/>
              <a:t>THYSSEN</a:t>
            </a:r>
            <a:r>
              <a:rPr lang="en-US" sz="1200" dirty="0"/>
              <a:t>, </a:t>
            </a:r>
            <a:r>
              <a:rPr lang="en-US" sz="1200" dirty="0" err="1"/>
              <a:t>Malene</a:t>
            </a:r>
            <a:r>
              <a:rPr lang="en-US" sz="1200" dirty="0"/>
              <a:t>. </a:t>
            </a:r>
            <a:r>
              <a:rPr lang="en-US" sz="1200" i="1" dirty="0" err="1"/>
              <a:t>Soubor</a:t>
            </a:r>
            <a:r>
              <a:rPr lang="en-US" sz="1200" i="1" dirty="0"/>
              <a:t>: </a:t>
            </a:r>
            <a:r>
              <a:rPr lang="en-US" sz="1200" i="1" dirty="0" err="1"/>
              <a:t>Ruční</a:t>
            </a:r>
            <a:r>
              <a:rPr lang="en-US" sz="1200" i="1" dirty="0"/>
              <a:t> soap.jpg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2.5.2013].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http://commons.wikimedia.org/wiki/File:Handmade_soap.jpg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266225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Obr.40  </a:t>
            </a:r>
            <a:r>
              <a:rPr lang="cs-CZ" sz="1200" dirty="0" smtClean="0"/>
              <a:t>PINGSTONE</a:t>
            </a:r>
            <a:r>
              <a:rPr lang="cs-CZ" sz="1200" dirty="0"/>
              <a:t>, Adrian. </a:t>
            </a:r>
            <a:r>
              <a:rPr lang="cs-CZ" sz="1200" i="1" dirty="0"/>
              <a:t>Soubor: Parfémy police 536pix.jpg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2.5.2013]. </a:t>
            </a:r>
            <a:r>
              <a:rPr lang="cs-CZ" sz="1200" dirty="0"/>
              <a:t>Dostupný na WWW: http://commons.wikimedia.org/wiki/File:Perfume_shelf_536pix.jpg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123916"/>
            <a:ext cx="918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Obr.41  </a:t>
            </a:r>
            <a:r>
              <a:rPr lang="cs-CZ" sz="1200" dirty="0" smtClean="0"/>
              <a:t>ELEKTRONOVÁ </a:t>
            </a:r>
            <a:r>
              <a:rPr lang="cs-CZ" sz="1200" dirty="0"/>
              <a:t>MIKROSKOPIE ZAŘÍZENÍ NA NATIONAL CANCER INSTITUTE FREDERICK. </a:t>
            </a:r>
            <a:r>
              <a:rPr lang="cs-CZ" sz="1200" i="1" dirty="0"/>
              <a:t>Soubor: </a:t>
            </a:r>
            <a:r>
              <a:rPr lang="cs-CZ" sz="1200" i="1" dirty="0" err="1"/>
              <a:t>Red</a:t>
            </a:r>
            <a:r>
              <a:rPr lang="cs-CZ" sz="1200" i="1" dirty="0"/>
              <a:t> </a:t>
            </a:r>
            <a:r>
              <a:rPr lang="cs-CZ" sz="1200" i="1" dirty="0" err="1"/>
              <a:t>White</a:t>
            </a:r>
            <a:r>
              <a:rPr lang="cs-CZ" sz="1200" i="1" dirty="0"/>
              <a:t> </a:t>
            </a:r>
            <a:r>
              <a:rPr lang="cs-CZ" sz="1200" i="1" dirty="0" err="1"/>
              <a:t>Blood</a:t>
            </a:r>
            <a:r>
              <a:rPr lang="cs-CZ" sz="1200" i="1" dirty="0"/>
              <a:t> cells.jpg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2.5.2013]. </a:t>
            </a:r>
            <a:r>
              <a:rPr lang="cs-CZ" sz="1200" dirty="0"/>
              <a:t>Dostupný na WWW: http://commons.wikimedia.org/wiki/File:Red_White_Blood_cells.jpg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1064741"/>
            <a:ext cx="918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Obr.37  </a:t>
            </a:r>
            <a:r>
              <a:rPr lang="cs-CZ" sz="1200" dirty="0" smtClean="0"/>
              <a:t>SMITHSONIAN </a:t>
            </a:r>
            <a:r>
              <a:rPr lang="cs-CZ" sz="1200" dirty="0"/>
              <a:t>INSTITUTION. </a:t>
            </a:r>
            <a:r>
              <a:rPr lang="cs-CZ" sz="1200" i="1" dirty="0"/>
              <a:t>Soubor: Gerty Theresa </a:t>
            </a:r>
            <a:r>
              <a:rPr lang="cs-CZ" sz="1200" i="1" dirty="0" err="1"/>
              <a:t>Cori</a:t>
            </a:r>
            <a:r>
              <a:rPr lang="cs-CZ" sz="1200" i="1" dirty="0"/>
              <a:t> </a:t>
            </a:r>
            <a:r>
              <a:rPr lang="cs-CZ" sz="1200" i="1" dirty="0" err="1"/>
              <a:t>Radnitz</a:t>
            </a:r>
            <a:r>
              <a:rPr lang="cs-CZ" sz="1200" i="1" dirty="0"/>
              <a:t> (1896-1957) a Carl Ferdinand </a:t>
            </a:r>
            <a:r>
              <a:rPr lang="cs-CZ" sz="1200" i="1" dirty="0" err="1"/>
              <a:t>Cori</a:t>
            </a:r>
            <a:r>
              <a:rPr lang="cs-CZ" sz="1200" i="1" dirty="0"/>
              <a:t> (1896-1984) </a:t>
            </a:r>
            <a:r>
              <a:rPr lang="cs-CZ" sz="1200" i="1" dirty="0" err="1"/>
              <a:t>jpg</a:t>
            </a:r>
            <a:r>
              <a:rPr lang="cs-CZ" sz="1200" i="1" dirty="0"/>
              <a:t>.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29.4.2013]. </a:t>
            </a:r>
            <a:r>
              <a:rPr lang="cs-CZ" sz="1200" dirty="0"/>
              <a:t>Dostupný na WWW: http://commons.wikimedia.org/wiki/File:Gerty_Theresa_Radnitz_Cori_(1896-1957)_and_Carl_Ferdinand_Cori_(1896-1984).jpg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1740473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Obr.38  </a:t>
            </a:r>
            <a:r>
              <a:rPr lang="cs-CZ" sz="1200" dirty="0" smtClean="0"/>
              <a:t>FORSCHUNGSZENTRUM </a:t>
            </a:r>
            <a:r>
              <a:rPr lang="cs-CZ" sz="1200" dirty="0"/>
              <a:t>JÜLICH. </a:t>
            </a:r>
            <a:r>
              <a:rPr lang="cs-CZ" sz="1200" i="1" dirty="0"/>
              <a:t>Soubor: Peter Grünberg.jpg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29.4.2013]. </a:t>
            </a:r>
            <a:r>
              <a:rPr lang="cs-CZ" sz="1200" dirty="0"/>
              <a:t>Dostupný na WWW: http://commons.wikimedia.org/wiki/File:Peter_Gr%C3%BCnberg.jpg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34126" y="4915799"/>
            <a:ext cx="787574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Honza, J.; Mareček, A</a:t>
            </a:r>
            <a:r>
              <a:rPr lang="cs-CZ" sz="1200" dirty="0" smtClean="0"/>
              <a:t>.     </a:t>
            </a:r>
            <a:r>
              <a:rPr lang="cs-CZ" sz="1200" dirty="0"/>
              <a:t>Chemie pro čtyřletá gymnázia (3.díl). Brno: </a:t>
            </a:r>
            <a:r>
              <a:rPr lang="cs-CZ" sz="1200" dirty="0" err="1"/>
              <a:t>DaTaPrint</a:t>
            </a:r>
            <a:r>
              <a:rPr lang="cs-CZ" sz="1200" dirty="0"/>
              <a:t>, 2000;ISBN 80-7182-057-1</a:t>
            </a:r>
          </a:p>
        </p:txBody>
      </p:sp>
      <p:sp>
        <p:nvSpPr>
          <p:cNvPr id="29" name="TextovéPole 2"/>
          <p:cNvSpPr txBox="1"/>
          <p:nvPr/>
        </p:nvSpPr>
        <p:spPr>
          <a:xfrm>
            <a:off x="1677733" y="4479503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634126" y="5227931"/>
            <a:ext cx="62915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Pacák, J</a:t>
            </a:r>
            <a:r>
              <a:rPr lang="cs-CZ" sz="1200" dirty="0" smtClean="0"/>
              <a:t>.                             Chemie </a:t>
            </a:r>
            <a:r>
              <a:rPr lang="cs-CZ" sz="1200" dirty="0"/>
              <a:t>pro 2. ročník gymnázií. Praha: SPN, </a:t>
            </a:r>
            <a:r>
              <a:rPr lang="cs-CZ" sz="1200" dirty="0" smtClean="0"/>
              <a:t>1985</a:t>
            </a:r>
            <a:endParaRPr lang="cs-CZ" sz="1200" dirty="0"/>
          </a:p>
        </p:txBody>
      </p:sp>
      <p:sp>
        <p:nvSpPr>
          <p:cNvPr id="31" name="Obdélník 30"/>
          <p:cNvSpPr/>
          <p:nvPr/>
        </p:nvSpPr>
        <p:spPr>
          <a:xfrm>
            <a:off x="634126" y="5562570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32" name="Obdélník 31"/>
          <p:cNvSpPr/>
          <p:nvPr/>
        </p:nvSpPr>
        <p:spPr>
          <a:xfrm>
            <a:off x="611904" y="5877304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71309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5" y="2103239"/>
            <a:ext cx="41404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prstClr val="black"/>
                </a:solidFill>
              </a:rPr>
              <a:t>c</a:t>
            </a:r>
            <a:r>
              <a:rPr lang="cs-CZ" sz="2400" b="1" dirty="0" smtClean="0">
                <a:solidFill>
                  <a:prstClr val="black"/>
                </a:solidFill>
              </a:rPr>
              <a:t>harakteristická skupina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7" y="212447"/>
            <a:ext cx="272473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Alkoholy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75858" y="2634969"/>
            <a:ext cx="93610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–OH</a:t>
            </a:r>
            <a:endParaRPr lang="cs-CZ" baseline="-250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5" y="3174067"/>
            <a:ext cx="525658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d</a:t>
            </a:r>
            <a:r>
              <a:rPr lang="cs-CZ" dirty="0" smtClean="0">
                <a:solidFill>
                  <a:prstClr val="black"/>
                </a:solidFill>
              </a:rPr>
              <a:t>ělíme dle </a:t>
            </a:r>
            <a:r>
              <a:rPr lang="cs-CZ" dirty="0">
                <a:solidFill>
                  <a:prstClr val="black"/>
                </a:solidFill>
              </a:rPr>
              <a:t>jejich struktury na primární, sekundární </a:t>
            </a:r>
            <a:r>
              <a:rPr lang="cs-CZ" dirty="0" smtClean="0">
                <a:solidFill>
                  <a:prstClr val="black"/>
                </a:solidFill>
              </a:rPr>
              <a:t>, terciární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07505" y="788511"/>
            <a:ext cx="7927956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Alkoholy jsou nearomatické hydroxylové </a:t>
            </a:r>
            <a:r>
              <a:rPr lang="cs-CZ" sz="2400" b="1" dirty="0" smtClean="0"/>
              <a:t>deriváty uhlovodíků - skupina </a:t>
            </a:r>
            <a:r>
              <a:rPr lang="cs-CZ" sz="2400" dirty="0" smtClean="0"/>
              <a:t>–</a:t>
            </a:r>
            <a:r>
              <a:rPr lang="cs-CZ" sz="2400" b="1" dirty="0" smtClean="0"/>
              <a:t>OH na C, který není součástí benzenového jádra.</a:t>
            </a:r>
            <a:endParaRPr lang="cs-CZ" sz="2400" b="1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76" y="5445368"/>
            <a:ext cx="1172756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70" y="5445368"/>
            <a:ext cx="1129749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465" y="5445368"/>
            <a:ext cx="1171674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Soubor:Alcool primaire.gif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41" y="4971611"/>
            <a:ext cx="1734027" cy="3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oubor:Alcool-secondaire.gif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82" y="4625426"/>
            <a:ext cx="1688926" cy="72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oubor:Alcool tertiaire.gif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145" y="4121370"/>
            <a:ext cx="1436315" cy="124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3791477" y="212446"/>
            <a:ext cx="272473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Hydroxyderiváty</a:t>
            </a:r>
            <a:endParaRPr lang="cs-CZ" sz="2400" b="1" dirty="0">
              <a:solidFill>
                <a:prstClr val="black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346" r="92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82" y="1988840"/>
            <a:ext cx="20383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se zářezem 15">
            <a:hlinkClick r:id="rId1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688066" y="4490709"/>
            <a:ext cx="15661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dirty="0" smtClean="0"/>
              <a:t>RCH</a:t>
            </a:r>
            <a:r>
              <a:rPr lang="cs-CZ" baseline="-25000" dirty="0" smtClean="0"/>
              <a:t>2</a:t>
            </a:r>
            <a:r>
              <a:rPr lang="cs-CZ" dirty="0">
                <a:solidFill>
                  <a:srgbClr val="FF0000"/>
                </a:solidFill>
              </a:rPr>
              <a:t>OH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462256" y="4149225"/>
            <a:ext cx="15661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dirty="0" smtClean="0"/>
              <a:t>R</a:t>
            </a:r>
            <a:r>
              <a:rPr lang="cs-CZ" baseline="-25000" dirty="0" smtClean="0"/>
              <a:t>2</a:t>
            </a:r>
            <a:r>
              <a:rPr lang="cs-CZ" dirty="0" smtClean="0"/>
              <a:t>CH</a:t>
            </a:r>
            <a:r>
              <a:rPr lang="cs-CZ" dirty="0">
                <a:solidFill>
                  <a:srgbClr val="FF0000"/>
                </a:solidFill>
              </a:rPr>
              <a:t>OH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534214" y="3629407"/>
            <a:ext cx="15661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dirty="0" smtClean="0"/>
              <a:t>R</a:t>
            </a:r>
            <a:r>
              <a:rPr lang="cs-CZ" baseline="-25000" dirty="0" smtClean="0"/>
              <a:t>3</a:t>
            </a:r>
            <a:r>
              <a:rPr lang="cs-CZ" dirty="0" smtClean="0"/>
              <a:t>C</a:t>
            </a:r>
            <a:r>
              <a:rPr lang="cs-CZ" dirty="0" smtClean="0">
                <a:solidFill>
                  <a:srgbClr val="FF0000"/>
                </a:solidFill>
              </a:rPr>
              <a:t>OH</a:t>
            </a:r>
            <a:r>
              <a:rPr lang="cs-CZ" dirty="0">
                <a:solidFill>
                  <a:srgbClr val="FF0000"/>
                </a:solidFill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449417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21" grpId="0" animBg="1"/>
      <p:bldP spid="29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31639" y="44624"/>
            <a:ext cx="272473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Alkoholy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7544" y="548680"/>
            <a:ext cx="453650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Příprava a výroba </a:t>
            </a:r>
            <a:r>
              <a:rPr lang="cs-CZ" dirty="0" smtClean="0">
                <a:solidFill>
                  <a:prstClr val="black"/>
                </a:solidFill>
              </a:rPr>
              <a:t>alkoholů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63590" y="1154361"/>
            <a:ext cx="46085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kvašení cukerných roztoků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63590" y="2260029"/>
            <a:ext cx="309634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hydrolýza škrobu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63590" y="5331412"/>
            <a:ext cx="676874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působením </a:t>
            </a:r>
            <a:r>
              <a:rPr lang="cs-CZ" dirty="0" smtClean="0">
                <a:solidFill>
                  <a:prstClr val="black"/>
                </a:solidFill>
              </a:rPr>
              <a:t>roztoků alkalických uhličitanů </a:t>
            </a:r>
            <a:r>
              <a:rPr lang="cs-CZ" dirty="0">
                <a:solidFill>
                  <a:prstClr val="black"/>
                </a:solidFill>
              </a:rPr>
              <a:t>na </a:t>
            </a:r>
            <a:r>
              <a:rPr lang="cs-CZ" dirty="0" err="1">
                <a:solidFill>
                  <a:prstClr val="black"/>
                </a:solidFill>
              </a:rPr>
              <a:t>halogenderiváty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63590" y="3864530"/>
            <a:ext cx="655272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působením zředěných roztoků hydroxidů na </a:t>
            </a:r>
            <a:r>
              <a:rPr lang="cs-CZ" dirty="0" err="1" smtClean="0">
                <a:solidFill>
                  <a:prstClr val="black"/>
                </a:solidFill>
              </a:rPr>
              <a:t>halogenderiváty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63589" y="2793702"/>
            <a:ext cx="594065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adice vody na nenasycené uhlovodíky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63587" y="6279703"/>
            <a:ext cx="450050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redukce aldehydů a ketonů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827944" y="1688034"/>
            <a:ext cx="426397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t-BR" dirty="0"/>
              <a:t>C</a:t>
            </a:r>
            <a:r>
              <a:rPr lang="pt-BR" baseline="-25000" dirty="0"/>
              <a:t>6</a:t>
            </a:r>
            <a:r>
              <a:rPr lang="pt-BR" dirty="0"/>
              <a:t>H</a:t>
            </a:r>
            <a:r>
              <a:rPr lang="pt-BR" baseline="-25000" dirty="0"/>
              <a:t>12</a:t>
            </a:r>
            <a:r>
              <a:rPr lang="pt-BR" dirty="0"/>
              <a:t>O</a:t>
            </a:r>
            <a:r>
              <a:rPr lang="pt-BR" baseline="-25000" dirty="0"/>
              <a:t>6</a:t>
            </a:r>
            <a:r>
              <a:rPr lang="pt-BR" dirty="0"/>
              <a:t> → 2 C</a:t>
            </a:r>
            <a:r>
              <a:rPr lang="pt-BR" baseline="-25000" dirty="0"/>
              <a:t>2</a:t>
            </a:r>
            <a:r>
              <a:rPr lang="pt-BR" dirty="0"/>
              <a:t>H</a:t>
            </a:r>
            <a:r>
              <a:rPr lang="pt-BR" baseline="-25000" dirty="0"/>
              <a:t>5</a:t>
            </a:r>
            <a:r>
              <a:rPr lang="pt-BR" dirty="0"/>
              <a:t>OH + </a:t>
            </a:r>
            <a:r>
              <a:rPr lang="pt-BR" dirty="0" smtClean="0"/>
              <a:t>2CO</a:t>
            </a:r>
            <a:r>
              <a:rPr lang="pt-BR" baseline="-25000" dirty="0" smtClean="0"/>
              <a:t>2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863947" y="3327375"/>
            <a:ext cx="455200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=CH</a:t>
            </a:r>
            <a:r>
              <a:rPr lang="cs-CZ" baseline="-25000" dirty="0"/>
              <a:t>2</a:t>
            </a:r>
            <a:r>
              <a:rPr lang="cs-CZ" dirty="0"/>
              <a:t> + H</a:t>
            </a:r>
            <a:r>
              <a:rPr lang="cs-CZ" baseline="-25000" dirty="0"/>
              <a:t>2</a:t>
            </a:r>
            <a:r>
              <a:rPr lang="cs-CZ" dirty="0"/>
              <a:t>O → CH</a:t>
            </a:r>
            <a:r>
              <a:rPr lang="cs-CZ" baseline="-25000" dirty="0"/>
              <a:t>3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OH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971958" y="4767535"/>
            <a:ext cx="455200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CH</a:t>
            </a:r>
            <a:r>
              <a:rPr lang="cs-CZ" baseline="-25000" dirty="0"/>
              <a:t>3</a:t>
            </a:r>
            <a:r>
              <a:rPr lang="cs-CZ" dirty="0"/>
              <a:t>I + </a:t>
            </a:r>
            <a:r>
              <a:rPr lang="cs-CZ" dirty="0" err="1"/>
              <a:t>NaOH</a:t>
            </a:r>
            <a:r>
              <a:rPr lang="cs-CZ" dirty="0"/>
              <a:t> → CH</a:t>
            </a:r>
            <a:r>
              <a:rPr lang="cs-CZ" baseline="-25000" dirty="0"/>
              <a:t>3</a:t>
            </a:r>
            <a:r>
              <a:rPr lang="cs-CZ" dirty="0"/>
              <a:t>OH + </a:t>
            </a:r>
            <a:r>
              <a:rPr lang="cs-CZ" dirty="0" err="1"/>
              <a:t>NaI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Šipka doprava se zářezem 20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421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10" grpId="0" animBg="1"/>
      <p:bldP spid="12" grpId="0" animBg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48494" y="188640"/>
            <a:ext cx="342470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Názvosloví </a:t>
            </a:r>
            <a:r>
              <a:rPr lang="cs-CZ" dirty="0" smtClean="0">
                <a:solidFill>
                  <a:prstClr val="black"/>
                </a:solidFill>
              </a:rPr>
              <a:t>alkoholů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315024" y="5046042"/>
            <a:ext cx="339014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dirty="0">
                <a:solidFill>
                  <a:srgbClr val="7030A0"/>
                </a:solidFill>
              </a:rPr>
              <a:t>2-methyl</a:t>
            </a:r>
            <a:r>
              <a:rPr lang="cs-CZ" sz="2200" dirty="0">
                <a:solidFill>
                  <a:srgbClr val="FF9900"/>
                </a:solidFill>
              </a:rPr>
              <a:t>prop-2-en-</a:t>
            </a:r>
            <a:r>
              <a:rPr lang="cs-CZ" sz="2200" dirty="0">
                <a:solidFill>
                  <a:schemeClr val="accent5">
                    <a:lumMod val="50000"/>
                  </a:schemeClr>
                </a:solidFill>
              </a:rPr>
              <a:t>1-ol</a:t>
            </a:r>
            <a:r>
              <a:rPr lang="cs-CZ" dirty="0"/>
              <a:t> </a:t>
            </a:r>
            <a:r>
              <a:rPr lang="cs-CZ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588721" y="5733256"/>
            <a:ext cx="3564000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dirty="0">
                <a:solidFill>
                  <a:srgbClr val="7030A0"/>
                </a:solidFill>
              </a:rPr>
              <a:t>2-methyl</a:t>
            </a:r>
            <a:r>
              <a:rPr lang="cs-CZ" sz="2200" dirty="0">
                <a:solidFill>
                  <a:srgbClr val="FF9900"/>
                </a:solidFill>
              </a:rPr>
              <a:t>cyklohexan-</a:t>
            </a:r>
            <a:r>
              <a:rPr lang="cs-CZ" sz="2200" dirty="0">
                <a:solidFill>
                  <a:srgbClr val="002060"/>
                </a:solidFill>
              </a:rPr>
              <a:t>1-ol</a:t>
            </a:r>
            <a:r>
              <a:rPr lang="cs-CZ" sz="2200" dirty="0"/>
              <a:t> 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  <a:endParaRPr lang="cs-CZ" sz="2200" dirty="0">
              <a:solidFill>
                <a:srgbClr val="7CCA62">
                  <a:lumMod val="50000"/>
                </a:srgb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5016130"/>
            <a:ext cx="3242696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b="0" dirty="0">
                <a:solidFill>
                  <a:prstClr val="black"/>
                </a:solidFill>
              </a:rPr>
              <a:t> </a:t>
            </a:r>
            <a:r>
              <a:rPr lang="cs-CZ" sz="2200" dirty="0"/>
              <a:t> </a:t>
            </a:r>
            <a:r>
              <a:rPr lang="cs-CZ" sz="2200" dirty="0">
                <a:solidFill>
                  <a:srgbClr val="7030A0"/>
                </a:solidFill>
              </a:rPr>
              <a:t>4-methyl</a:t>
            </a:r>
            <a:r>
              <a:rPr lang="cs-CZ" sz="2200" dirty="0">
                <a:solidFill>
                  <a:srgbClr val="FF9900"/>
                </a:solidFill>
              </a:rPr>
              <a:t>pentan-</a:t>
            </a:r>
            <a:r>
              <a:rPr lang="cs-CZ" sz="2200" dirty="0">
                <a:solidFill>
                  <a:schemeClr val="accent5">
                    <a:lumMod val="50000"/>
                  </a:schemeClr>
                </a:solidFill>
              </a:rPr>
              <a:t>2-ol</a:t>
            </a:r>
            <a:r>
              <a:rPr lang="cs-CZ" sz="2200" dirty="0"/>
              <a:t> 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  <a:r>
              <a:rPr lang="cs-CZ" sz="2200" dirty="0">
                <a:solidFill>
                  <a:srgbClr val="00CC00"/>
                </a:solidFill>
              </a:rPr>
              <a:t> 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996433" y="6355353"/>
            <a:ext cx="2958309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dirty="0">
                <a:solidFill>
                  <a:srgbClr val="7030A0"/>
                </a:solidFill>
              </a:rPr>
              <a:t>2-nitro</a:t>
            </a:r>
            <a:r>
              <a:rPr lang="cs-CZ" sz="2200" dirty="0">
                <a:solidFill>
                  <a:srgbClr val="FF9900"/>
                </a:solidFill>
              </a:rPr>
              <a:t>but-3-yn-</a:t>
            </a:r>
            <a:r>
              <a:rPr lang="cs-CZ" sz="2200" dirty="0">
                <a:solidFill>
                  <a:srgbClr val="002060"/>
                </a:solidFill>
              </a:rPr>
              <a:t>1-ol</a:t>
            </a:r>
            <a:r>
              <a:rPr lang="cs-CZ" sz="2200" dirty="0"/>
              <a:t> 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07222" y="879103"/>
            <a:ext cx="844986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složením názvu základního uhlovodíku s příponou </a:t>
            </a:r>
            <a:r>
              <a:rPr lang="cs-CZ" dirty="0">
                <a:solidFill>
                  <a:srgbClr val="FF0000"/>
                </a:solidFill>
              </a:rPr>
              <a:t>–</a:t>
            </a:r>
            <a:r>
              <a:rPr lang="cs-CZ" dirty="0" err="1">
                <a:solidFill>
                  <a:srgbClr val="FF0000"/>
                </a:solidFill>
              </a:rPr>
              <a:t>ol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07222" y="1484784"/>
            <a:ext cx="796517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složením </a:t>
            </a:r>
            <a:r>
              <a:rPr lang="cs-CZ" dirty="0" smtClean="0"/>
              <a:t>názvu </a:t>
            </a:r>
            <a:r>
              <a:rPr lang="cs-CZ" dirty="0"/>
              <a:t>uhlovodíkového zbytku s </a:t>
            </a:r>
            <a:r>
              <a:rPr lang="cs-CZ" dirty="0" smtClean="0"/>
              <a:t>příponou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–alkohol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42718" y="2463868"/>
            <a:ext cx="890128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Charakteristická skupina –OH má při číslování uhlovodíkového řetězce přednost před alkylem, násobnou vazbou, halogenem, nitroskupinou a aminoskupinou.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5496" y="6124521"/>
            <a:ext cx="2961949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b="0" dirty="0">
                <a:solidFill>
                  <a:srgbClr val="7030A0"/>
                </a:solidFill>
              </a:rPr>
              <a:t> </a:t>
            </a:r>
            <a:r>
              <a:rPr lang="cs-CZ" sz="2200" dirty="0">
                <a:solidFill>
                  <a:srgbClr val="7030A0"/>
                </a:solidFill>
              </a:rPr>
              <a:t>3-brom</a:t>
            </a:r>
            <a:r>
              <a:rPr lang="cs-CZ" sz="2200" dirty="0">
                <a:solidFill>
                  <a:srgbClr val="FF9900"/>
                </a:solidFill>
              </a:rPr>
              <a:t>propan-</a:t>
            </a:r>
            <a:r>
              <a:rPr lang="cs-CZ" sz="2200" dirty="0">
                <a:solidFill>
                  <a:srgbClr val="002060"/>
                </a:solidFill>
              </a:rPr>
              <a:t>1-ol</a:t>
            </a:r>
            <a:r>
              <a:rPr lang="cs-CZ" sz="2200" dirty="0"/>
              <a:t> 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42718" y="3773278"/>
            <a:ext cx="884470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Vyšší prioritu však mají karboxylové a sulfonové kyseliny.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e-chembook.eu/wp-content/uploads/4-methylpentan-2-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8" y="4234943"/>
            <a:ext cx="2612932" cy="7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e-chembook.eu/wp-content/uploads/2-methylprop-2-en-1-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249242"/>
            <a:ext cx="2292662" cy="80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-chembook.eu/wp-content/uploads/3-brompropan-1-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3" y="5713606"/>
            <a:ext cx="2520280" cy="41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e-chembook.eu/wp-content/uploads/2-nitrobut-3-yn-1-o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326" y="5545261"/>
            <a:ext cx="2509953" cy="81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-chembook.eu/wp-content/uploads/2-methylcyklohexan-1-o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50" y="4501220"/>
            <a:ext cx="1494334" cy="121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Šipka doprava se zářezem 21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700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13" grpId="0" animBg="1"/>
      <p:bldP spid="19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620688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Fyzikální vlastnosti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496" y="1836504"/>
            <a:ext cx="85689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alkoholy s počtem atomů uhlíku </a:t>
            </a:r>
            <a:r>
              <a:rPr lang="cs-CZ" dirty="0" smtClean="0"/>
              <a:t>12 více jsou</a:t>
            </a:r>
            <a:r>
              <a:rPr lang="cs-CZ" dirty="0"/>
              <a:t> pevné látky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497" y="1196752"/>
            <a:ext cx="763284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</a:t>
            </a:r>
            <a:r>
              <a:rPr lang="cs-CZ" dirty="0" smtClean="0"/>
              <a:t>rvních dvanáct </a:t>
            </a:r>
            <a:r>
              <a:rPr lang="cs-CZ" dirty="0"/>
              <a:t>homologické řady </a:t>
            </a:r>
            <a:r>
              <a:rPr lang="cs-CZ" dirty="0" smtClean="0"/>
              <a:t> </a:t>
            </a:r>
            <a:r>
              <a:rPr lang="cs-CZ" dirty="0"/>
              <a:t>jsou kapaliny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496" y="2499618"/>
            <a:ext cx="885698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 smtClean="0"/>
              <a:t>methanol</a:t>
            </a:r>
            <a:r>
              <a:rPr lang="cs-CZ" dirty="0"/>
              <a:t>, </a:t>
            </a:r>
            <a:r>
              <a:rPr lang="cs-CZ" dirty="0" err="1"/>
              <a:t>ethanol</a:t>
            </a:r>
            <a:r>
              <a:rPr lang="cs-CZ" dirty="0"/>
              <a:t> a propanol </a:t>
            </a:r>
            <a:r>
              <a:rPr lang="cs-CZ" dirty="0" smtClean="0"/>
              <a:t>se</a:t>
            </a:r>
            <a:r>
              <a:rPr lang="cs-CZ" dirty="0"/>
              <a:t> neomezeně mísí s vodou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497" y="4168324"/>
            <a:ext cx="856895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 </a:t>
            </a:r>
            <a:r>
              <a:rPr lang="cs-CZ" dirty="0"/>
              <a:t>klesající rozpustností ve vodě se zvyšuje rozpustnost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nepolárních </a:t>
            </a:r>
            <a:r>
              <a:rPr lang="cs-CZ" dirty="0" smtClean="0"/>
              <a:t>rozpouštědlech (cyklohexan, chloroform)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5497" y="5199583"/>
            <a:ext cx="705678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s</a:t>
            </a:r>
            <a:r>
              <a:rPr lang="cs-CZ" dirty="0" smtClean="0"/>
              <a:t>amotné </a:t>
            </a:r>
            <a:r>
              <a:rPr lang="cs-CZ" dirty="0"/>
              <a:t>alkoholy </a:t>
            </a:r>
            <a:r>
              <a:rPr lang="cs-CZ" dirty="0" smtClean="0"/>
              <a:t>jsou </a:t>
            </a:r>
            <a:r>
              <a:rPr lang="cs-CZ" dirty="0"/>
              <a:t>dobrými rozpouštědly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5852" y="3143676"/>
            <a:ext cx="871261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s </a:t>
            </a:r>
            <a:r>
              <a:rPr lang="cs-CZ" dirty="0" smtClean="0"/>
              <a:t>rostoucím </a:t>
            </a:r>
            <a:r>
              <a:rPr lang="cs-CZ" dirty="0"/>
              <a:t>počtu atomů </a:t>
            </a:r>
            <a:r>
              <a:rPr lang="cs-CZ" dirty="0" smtClean="0"/>
              <a:t>C </a:t>
            </a:r>
            <a:r>
              <a:rPr lang="cs-CZ" dirty="0"/>
              <a:t>v jejich molekule, v ní čím dál méně rozpouštějí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852" y="5847655"/>
            <a:ext cx="856859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alkoholy mají,</a:t>
            </a:r>
            <a:r>
              <a:rPr lang="cs-CZ" dirty="0"/>
              <a:t> </a:t>
            </a:r>
            <a:r>
              <a:rPr lang="cs-CZ" dirty="0" smtClean="0"/>
              <a:t>oproti </a:t>
            </a:r>
            <a:r>
              <a:rPr lang="cs-CZ" dirty="0"/>
              <a:t>uhlovodíkům </a:t>
            </a:r>
            <a:r>
              <a:rPr lang="cs-CZ" dirty="0" smtClean="0"/>
              <a:t>o stejném počtem C, vyšší </a:t>
            </a:r>
            <a:r>
              <a:rPr lang="cs-CZ" dirty="0"/>
              <a:t>body tání i varu, a to </a:t>
            </a:r>
            <a:r>
              <a:rPr lang="cs-CZ" dirty="0" smtClean="0"/>
              <a:t>díky</a:t>
            </a:r>
            <a:r>
              <a:rPr lang="cs-CZ" dirty="0"/>
              <a:t> </a:t>
            </a:r>
            <a:r>
              <a:rPr lang="cs-CZ" dirty="0" smtClean="0"/>
              <a:t>vodíkovým</a:t>
            </a:r>
            <a:r>
              <a:rPr lang="cs-CZ" dirty="0"/>
              <a:t> </a:t>
            </a:r>
            <a:r>
              <a:rPr lang="cs-CZ" dirty="0" smtClean="0"/>
              <a:t>můstkům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Šipka doprava se zářezem 13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287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116632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07504" y="5190293"/>
            <a:ext cx="77768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primární a sekundární alkoholy se snadno oxidují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15532" y="5766355"/>
            <a:ext cx="856092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k oxidaci alkoholů terciárních vzhledem k jejich vysoké stabilitě nedochází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39552" y="2843837"/>
            <a:ext cx="475288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CH</a:t>
            </a:r>
            <a:r>
              <a:rPr lang="cs-CZ" baseline="-25000" dirty="0" smtClean="0"/>
              <a:t>3</a:t>
            </a:r>
            <a:r>
              <a:rPr lang="cs-CZ" dirty="0" smtClean="0"/>
              <a:t>OH</a:t>
            </a:r>
            <a:r>
              <a:rPr lang="cs-CZ" dirty="0"/>
              <a:t> + </a:t>
            </a:r>
            <a:r>
              <a:rPr lang="cs-CZ" dirty="0" err="1" smtClean="0"/>
              <a:t>HCl</a:t>
            </a:r>
            <a:r>
              <a:rPr lang="cs-CZ" dirty="0"/>
              <a:t> </a:t>
            </a:r>
            <a:r>
              <a:rPr lang="cs-CZ" dirty="0" smtClean="0"/>
              <a:t>→ CH</a:t>
            </a:r>
            <a:r>
              <a:rPr lang="cs-CZ" baseline="-25000" dirty="0" smtClean="0"/>
              <a:t>3</a:t>
            </a:r>
            <a:r>
              <a:rPr lang="cs-CZ" dirty="0" smtClean="0"/>
              <a:t>O</a:t>
            </a:r>
            <a:r>
              <a:rPr lang="cs-CZ" baseline="30000" dirty="0" smtClean="0"/>
              <a:t>-</a:t>
            </a:r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baseline="30000" dirty="0" smtClean="0"/>
              <a:t>+ </a:t>
            </a:r>
            <a:r>
              <a:rPr lang="cs-CZ" dirty="0" smtClean="0"/>
              <a:t>+ Cl</a:t>
            </a:r>
            <a:r>
              <a:rPr lang="cs-CZ" baseline="30000" dirty="0" smtClean="0"/>
              <a:t>-</a:t>
            </a:r>
            <a:r>
              <a:rPr lang="cs-CZ" dirty="0" smtClean="0"/>
              <a:t> </a:t>
            </a:r>
            <a:r>
              <a:rPr lang="pt-BR" dirty="0">
                <a:solidFill>
                  <a:prstClr val="black"/>
                </a:solidFill>
              </a:rPr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4576" y="682577"/>
            <a:ext cx="892899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a</a:t>
            </a:r>
            <a:r>
              <a:rPr lang="cs-CZ" dirty="0" smtClean="0"/>
              <a:t>lkoholy </a:t>
            </a:r>
            <a:r>
              <a:rPr lang="cs-CZ" dirty="0"/>
              <a:t>jsou slabé kyseliny mající schopnost odštěpovat proton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9552" y="1628800"/>
            <a:ext cx="604867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CH</a:t>
            </a:r>
            <a:r>
              <a:rPr lang="cs-CZ" baseline="-25000" dirty="0"/>
              <a:t>3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OH + KOH → CH</a:t>
            </a:r>
            <a:r>
              <a:rPr lang="cs-CZ" baseline="-25000" dirty="0"/>
              <a:t>3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30000" dirty="0"/>
              <a:t>-</a:t>
            </a:r>
            <a:r>
              <a:rPr lang="cs-CZ" dirty="0"/>
              <a:t>K</a:t>
            </a:r>
            <a:r>
              <a:rPr lang="cs-CZ" baseline="30000" dirty="0"/>
              <a:t>+</a:t>
            </a:r>
            <a:r>
              <a:rPr lang="cs-CZ" dirty="0"/>
              <a:t> + 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7504" y="2276872"/>
            <a:ext cx="75608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mohou </a:t>
            </a:r>
            <a:r>
              <a:rPr lang="cs-CZ" dirty="0" smtClean="0"/>
              <a:t>reagovat </a:t>
            </a:r>
            <a:r>
              <a:rPr lang="cs-CZ" dirty="0"/>
              <a:t>rovněž </a:t>
            </a:r>
            <a:r>
              <a:rPr lang="cs-CZ" dirty="0" smtClean="0"/>
              <a:t>se silnějšími </a:t>
            </a:r>
            <a:r>
              <a:rPr lang="cs-CZ" dirty="0"/>
              <a:t>kyselinami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39552" y="4509120"/>
            <a:ext cx="583264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roto </a:t>
            </a:r>
            <a:r>
              <a:rPr lang="cs-CZ" dirty="0"/>
              <a:t>je řadíme mezi amfoterní látky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3543399"/>
            <a:ext cx="741682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r</a:t>
            </a:r>
            <a:r>
              <a:rPr lang="cs-CZ" dirty="0" smtClean="0"/>
              <a:t>eakcí </a:t>
            </a:r>
            <a:r>
              <a:rPr lang="cs-CZ" dirty="0"/>
              <a:t>alkoholu se silnějšími </a:t>
            </a:r>
            <a:r>
              <a:rPr lang="cs-CZ" dirty="0" smtClean="0"/>
              <a:t>kyselinami vzniká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alkoxoniová</a:t>
            </a:r>
            <a:r>
              <a:rPr lang="cs-CZ" dirty="0" smtClean="0"/>
              <a:t> </a:t>
            </a:r>
            <a:r>
              <a:rPr lang="cs-CZ" dirty="0"/>
              <a:t>sůl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Šipka doprava se zářezem 12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987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7" grpId="0" animBg="1"/>
      <p:bldP spid="14" grpId="0" animBg="1"/>
      <p:bldP spid="8" grpId="0" animBg="1"/>
      <p:bldP spid="9" grpId="0" animBg="1"/>
      <p:bldP spid="10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234513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15532" y="810577"/>
            <a:ext cx="848891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o</a:t>
            </a:r>
            <a:r>
              <a:rPr lang="cs-CZ" dirty="0" smtClean="0"/>
              <a:t>xidací </a:t>
            </a:r>
            <a:r>
              <a:rPr lang="cs-CZ" dirty="0"/>
              <a:t>primárních alkoholů vznikají nejprve </a:t>
            </a:r>
            <a:r>
              <a:rPr lang="cs-CZ" dirty="0" smtClean="0">
                <a:solidFill>
                  <a:srgbClr val="FF0000"/>
                </a:solidFill>
              </a:rPr>
              <a:t>aldehydy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3568" y="1363557"/>
            <a:ext cx="5544616" cy="50783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CH</a:t>
            </a:r>
            <a:r>
              <a:rPr lang="cs-CZ" baseline="-25000" dirty="0"/>
              <a:t>3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OH + </a:t>
            </a:r>
            <a:r>
              <a:rPr lang="cs-CZ" dirty="0" smtClean="0"/>
              <a:t>1/2O</a:t>
            </a:r>
            <a:r>
              <a:rPr lang="cs-CZ" baseline="-25000" dirty="0" smtClean="0"/>
              <a:t>2</a:t>
            </a:r>
            <a:r>
              <a:rPr lang="cs-CZ" dirty="0"/>
              <a:t> → CH</a:t>
            </a:r>
            <a:r>
              <a:rPr lang="cs-CZ" baseline="-25000" dirty="0"/>
              <a:t>3</a:t>
            </a:r>
            <a:r>
              <a:rPr lang="cs-CZ" dirty="0"/>
              <a:t>CHO + 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27720" y="1992322"/>
            <a:ext cx="797267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aldehydy</a:t>
            </a:r>
            <a:r>
              <a:rPr lang="cs-CZ" dirty="0"/>
              <a:t> </a:t>
            </a:r>
            <a:r>
              <a:rPr lang="cs-CZ" dirty="0" smtClean="0"/>
              <a:t>se </a:t>
            </a:r>
            <a:r>
              <a:rPr lang="cs-CZ" dirty="0"/>
              <a:t>mohou dále oxidovat až na </a:t>
            </a:r>
            <a:r>
              <a:rPr lang="cs-CZ" dirty="0">
                <a:solidFill>
                  <a:srgbClr val="FF0000"/>
                </a:solidFill>
              </a:rPr>
              <a:t>karboxylové kyseliny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83568" y="2944251"/>
            <a:ext cx="4536504" cy="50783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CH</a:t>
            </a:r>
            <a:r>
              <a:rPr lang="cs-CZ" baseline="-25000" dirty="0"/>
              <a:t>3</a:t>
            </a:r>
            <a:r>
              <a:rPr lang="cs-CZ" dirty="0"/>
              <a:t>CHO + </a:t>
            </a:r>
            <a:r>
              <a:rPr lang="cs-CZ" dirty="0" smtClean="0"/>
              <a:t>1/2O</a:t>
            </a:r>
            <a:r>
              <a:rPr lang="cs-CZ" baseline="-25000" dirty="0" smtClean="0"/>
              <a:t>2</a:t>
            </a:r>
            <a:r>
              <a:rPr lang="cs-CZ" dirty="0"/>
              <a:t> → CH</a:t>
            </a:r>
            <a:r>
              <a:rPr lang="cs-CZ" baseline="-25000" dirty="0"/>
              <a:t>3</a:t>
            </a:r>
            <a:r>
              <a:rPr lang="cs-CZ" dirty="0"/>
              <a:t>COOH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27720" y="3573016"/>
            <a:ext cx="746861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o</a:t>
            </a:r>
            <a:r>
              <a:rPr lang="cs-CZ" dirty="0" smtClean="0"/>
              <a:t>xidací </a:t>
            </a:r>
            <a:r>
              <a:rPr lang="cs-CZ" dirty="0"/>
              <a:t>sekundárních alkoholů vznikají </a:t>
            </a:r>
            <a:r>
              <a:rPr lang="cs-CZ" dirty="0">
                <a:solidFill>
                  <a:srgbClr val="FF0000"/>
                </a:solidFill>
              </a:rPr>
              <a:t>ketony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95756" y="4168387"/>
            <a:ext cx="5892468" cy="50783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l-PL" dirty="0"/>
              <a:t>(CH</a:t>
            </a:r>
            <a:r>
              <a:rPr lang="pl-PL" baseline="-25000" dirty="0"/>
              <a:t>3</a:t>
            </a:r>
            <a:r>
              <a:rPr lang="pl-PL" dirty="0"/>
              <a:t>)</a:t>
            </a:r>
            <a:r>
              <a:rPr lang="pl-PL" baseline="-25000" dirty="0"/>
              <a:t>2</a:t>
            </a:r>
            <a:r>
              <a:rPr lang="pl-PL" dirty="0"/>
              <a:t>CHOH + </a:t>
            </a:r>
            <a:r>
              <a:rPr lang="pl-PL" dirty="0" smtClean="0"/>
              <a:t>1/2O</a:t>
            </a:r>
            <a:r>
              <a:rPr lang="pl-PL" baseline="-25000" dirty="0" smtClean="0"/>
              <a:t>2</a:t>
            </a:r>
            <a:r>
              <a:rPr lang="pl-PL" dirty="0"/>
              <a:t> → (CH</a:t>
            </a:r>
            <a:r>
              <a:rPr lang="pl-PL" baseline="-25000" dirty="0"/>
              <a:t>3</a:t>
            </a:r>
            <a:r>
              <a:rPr lang="pl-PL" dirty="0"/>
              <a:t>)</a:t>
            </a:r>
            <a:r>
              <a:rPr lang="pl-PL" baseline="-25000" dirty="0"/>
              <a:t>2</a:t>
            </a:r>
            <a:r>
              <a:rPr lang="pl-PL" dirty="0"/>
              <a:t>CO + H</a:t>
            </a:r>
            <a:r>
              <a:rPr lang="pl-PL" baseline="-25000" dirty="0"/>
              <a:t>2</a:t>
            </a:r>
            <a:r>
              <a:rPr lang="pl-PL" dirty="0"/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2" name="Obrázek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54" y="4727029"/>
            <a:ext cx="6890892" cy="208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Šipka doprava se zářezem 13">
            <a:hlinkClick r:id="rId3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705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1" grpId="0" animBg="1"/>
      <p:bldP spid="12" grpId="0" animBg="1"/>
      <p:bldP spid="16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6596</TotalTime>
  <Words>1764</Words>
  <Application>Microsoft Office PowerPoint</Application>
  <PresentationFormat>Předvádění na obrazovce (4:3)</PresentationFormat>
  <Paragraphs>484</Paragraphs>
  <Slides>39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39</vt:i4>
      </vt:variant>
    </vt:vector>
  </HeadingPairs>
  <TitlesOfParts>
    <vt:vector size="50" baseType="lpstr">
      <vt:lpstr>Tok</vt:lpstr>
      <vt:lpstr>1_Tok</vt:lpstr>
      <vt:lpstr>2_Tok</vt:lpstr>
      <vt:lpstr>3_Tok</vt:lpstr>
      <vt:lpstr>4_Tok</vt:lpstr>
      <vt:lpstr>5_Tok</vt:lpstr>
      <vt:lpstr>6_Tok</vt:lpstr>
      <vt:lpstr>7_Tok</vt:lpstr>
      <vt:lpstr>8_Tok</vt:lpstr>
      <vt:lpstr>9_Tok</vt:lpstr>
      <vt:lpstr>10_Tok</vt:lpstr>
      <vt:lpstr>Prezentace aplikace PowerPoint</vt:lpstr>
      <vt:lpstr>ALKOHOLY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Směsi</dc:title>
  <dc:creator>Lenovo</dc:creator>
  <cp:lastModifiedBy>Lenovo</cp:lastModifiedBy>
  <cp:revision>216</cp:revision>
  <dcterms:created xsi:type="dcterms:W3CDTF">2013-01-14T11:05:52Z</dcterms:created>
  <dcterms:modified xsi:type="dcterms:W3CDTF">2013-10-22T04:18:34Z</dcterms:modified>
</cp:coreProperties>
</file>