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5"/>
  </p:notesMasterIdLst>
  <p:sldIdLst>
    <p:sldId id="283" r:id="rId3"/>
    <p:sldId id="256" r:id="rId4"/>
    <p:sldId id="262" r:id="rId5"/>
    <p:sldId id="261" r:id="rId6"/>
    <p:sldId id="264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63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EC1CEC"/>
    <a:srgbClr val="06509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5" d="100"/>
          <a:sy n="75" d="100"/>
        </p:scale>
        <p:origin x="-12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2BE99-8C6B-4C16-8951-9297CCB42798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0564C-A2CC-4B4A-BD27-247D70500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Poklepem na příslušnou položku přejde prezentace na příslušnou stránku.</a:t>
            </a:r>
            <a:r>
              <a:rPr lang="cs-CZ" baseline="0" dirty="0" smtClean="0"/>
              <a:t> Poklepem na šipku, vpravo nahoře, se vrací na str. </a:t>
            </a:r>
            <a:r>
              <a:rPr lang="cs-CZ" baseline="0" smtClean="0"/>
              <a:t>– přehled</a:t>
            </a:r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564C-A2CC-4B4A-BD27-247D705006F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250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564C-A2CC-4B4A-BD27-247D705006F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499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36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39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302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318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018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855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6035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56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07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732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4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5799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5.png"/><Relationship Id="rId9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microsoft.com/office/2007/relationships/hdphoto" Target="../media/hdphoto3.wdp"/><Relationship Id="rId10" Type="http://schemas.openxmlformats.org/officeDocument/2006/relationships/image" Target="../media/image10.jpeg"/><Relationship Id="rId4" Type="http://schemas.openxmlformats.org/officeDocument/2006/relationships/image" Target="../media/image5.png"/><Relationship Id="rId9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4.jpeg"/><Relationship Id="rId5" Type="http://schemas.microsoft.com/office/2007/relationships/hdphoto" Target="../media/hdphoto3.wdp"/><Relationship Id="rId10" Type="http://schemas.openxmlformats.org/officeDocument/2006/relationships/image" Target="../media/image13.emf"/><Relationship Id="rId4" Type="http://schemas.openxmlformats.org/officeDocument/2006/relationships/image" Target="../media/image5.png"/><Relationship Id="rId9" Type="http://schemas.openxmlformats.org/officeDocument/2006/relationships/image" Target="../media/image12.emf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17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microsoft.com/office/2007/relationships/hdphoto" Target="../media/hdphoto2.wdp"/><Relationship Id="rId10" Type="http://schemas.openxmlformats.org/officeDocument/2006/relationships/image" Target="../media/image14.jpe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microsoft.com/office/2007/relationships/hdphoto" Target="../media/hdphoto2.wdp"/><Relationship Id="rId4" Type="http://schemas.openxmlformats.org/officeDocument/2006/relationships/image" Target="../media/image4.png"/><Relationship Id="rId9" Type="http://schemas.openxmlformats.org/officeDocument/2006/relationships/image" Target="../media/image17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image" Target="../media/image3.png"/><Relationship Id="rId7" Type="http://schemas.openxmlformats.org/officeDocument/2006/relationships/slide" Target="slide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4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Relationship Id="rId9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microsoft.com/office/2007/relationships/hdphoto" Target="../media/hdphoto3.wdp"/><Relationship Id="rId5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5.png"/><Relationship Id="rId9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  <p:sp>
        <p:nvSpPr>
          <p:cNvPr id="32" name="Podnadpis 2"/>
          <p:cNvSpPr txBox="1">
            <a:spLocks/>
          </p:cNvSpPr>
          <p:nvPr/>
        </p:nvSpPr>
        <p:spPr>
          <a:xfrm>
            <a:off x="468313" y="2420938"/>
            <a:ext cx="8207375" cy="4032250"/>
          </a:xfrm>
          <a:prstGeom prst="rect">
            <a:avLst/>
          </a:prstGeom>
        </p:spPr>
        <p:txBody>
          <a:bodyPr vert="horz" lIns="182880" tIns="0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 smtClean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15.03.2013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VY_32_INOVACE_11_Ch_OB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Obecná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</a:t>
            </a:r>
            <a:r>
              <a:rPr lang="cs-CZ" sz="1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Chemická reakce </a:t>
            </a:r>
            <a:r>
              <a:rPr lang="cs-CZ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Prezentace slouží k úvodu, procvičení  nebo zopakování tématu „chemická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vazba“.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Cvičení mohou být využita k dílčímu zkoušení.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Pojmy: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termodynamika, termochemie, soustava, stavové veličiny, endotermické a exotermické reakce, termochemické zákony, chemická kinetika, faktory ovlivňující rychlost chemické reakce, katalyzátor, chemická rovnováha.</a:t>
            </a:r>
            <a:endParaRPr lang="cs-CZ" sz="1800" dirty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967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159000"/>
            <a:ext cx="3708412" cy="461665"/>
          </a:xfrm>
          <a:prstGeom prst="rect">
            <a:avLst/>
          </a:prstGeom>
          <a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Endotermická </a:t>
            </a:r>
            <a:r>
              <a:rPr lang="cs-CZ" sz="2400" b="1" dirty="0">
                <a:solidFill>
                  <a:srgbClr val="FF0000"/>
                </a:solidFill>
              </a:rPr>
              <a:t>reakce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1438920"/>
            <a:ext cx="5760640" cy="584775"/>
          </a:xfrm>
          <a:prstGeom prst="rect">
            <a:avLst/>
          </a:prstGeom>
          <a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Základy termochemie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737385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Reakce</a:t>
            </a:r>
            <a:r>
              <a:rPr lang="cs-CZ" dirty="0"/>
              <a:t>, při které se teplo </a:t>
            </a:r>
            <a:r>
              <a:rPr lang="cs-CZ" dirty="0" smtClean="0"/>
              <a:t>spotřebovává.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2482" y="3199050"/>
            <a:ext cx="8494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000" dirty="0"/>
              <a:t>znaménko hodnoty ΔH kladné   (ΔH </a:t>
            </a:r>
            <a:r>
              <a:rPr lang="pl-PL" sz="2000" dirty="0"/>
              <a:t>&gt;</a:t>
            </a:r>
            <a:r>
              <a:rPr lang="cs-CZ" sz="2000" dirty="0"/>
              <a:t> 0)</a:t>
            </a:r>
            <a:endParaRPr lang="cs-CZ" sz="2000" baseline="-250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67545" y="3599160"/>
            <a:ext cx="82089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reaktanty </a:t>
            </a:r>
            <a:r>
              <a:rPr lang="cs-CZ" sz="2200" dirty="0"/>
              <a:t>mají </a:t>
            </a:r>
            <a:r>
              <a:rPr lang="cs-CZ" sz="2200" dirty="0" smtClean="0"/>
              <a:t>menší energii </a:t>
            </a:r>
            <a:r>
              <a:rPr lang="cs-CZ" sz="2200" dirty="0"/>
              <a:t>než </a:t>
            </a:r>
            <a:r>
              <a:rPr lang="cs-CZ" sz="2200" dirty="0" smtClean="0"/>
              <a:t>produkty</a:t>
            </a:r>
            <a:endParaRPr lang="cs-CZ" sz="2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7545" y="4366265"/>
            <a:ext cx="100811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FF0000"/>
                </a:solidFill>
              </a:rPr>
              <a:t>Q</a:t>
            </a:r>
            <a:r>
              <a:rPr lang="cs-CZ" sz="2000" baseline="-25000" dirty="0" smtClean="0">
                <a:solidFill>
                  <a:srgbClr val="FF0000"/>
                </a:solidFill>
              </a:rPr>
              <a:t>m</a:t>
            </a:r>
            <a:r>
              <a:rPr lang="cs-CZ" sz="2200" dirty="0" smtClean="0"/>
              <a:t> </a:t>
            </a:r>
            <a:r>
              <a:rPr lang="cs-CZ" sz="2200" dirty="0"/>
              <a:t>= </a:t>
            </a:r>
            <a:r>
              <a:rPr lang="cs-CZ" sz="2200" dirty="0" smtClean="0"/>
              <a:t>+ kJ . </a:t>
            </a:r>
            <a:r>
              <a:rPr lang="cs-CZ" sz="2200" dirty="0"/>
              <a:t>m</a:t>
            </a:r>
            <a:r>
              <a:rPr lang="cs-CZ" sz="2200" dirty="0" smtClean="0"/>
              <a:t>ol</a:t>
            </a:r>
            <a:r>
              <a:rPr lang="cs-CZ" sz="2200" baseline="30000" dirty="0" smtClean="0"/>
              <a:t>-1</a:t>
            </a:r>
            <a:endParaRPr lang="cs-CZ" sz="2200" baseline="30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5" y="4037002"/>
            <a:ext cx="8208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pl-PL" sz="2000" dirty="0">
                <a:solidFill>
                  <a:srgbClr val="FF0000"/>
                </a:solidFill>
              </a:rPr>
              <a:t>reaktantům je třeba energii dodat, aby reakce proběhla</a:t>
            </a:r>
            <a:endParaRPr lang="cs-CZ" sz="2200" baseline="30000" dirty="0"/>
          </a:p>
        </p:txBody>
      </p:sp>
      <p:grpSp>
        <p:nvGrpSpPr>
          <p:cNvPr id="3" name="Skupina 2"/>
          <p:cNvGrpSpPr/>
          <p:nvPr/>
        </p:nvGrpSpPr>
        <p:grpSpPr>
          <a:xfrm>
            <a:off x="3995624" y="4437112"/>
            <a:ext cx="4392800" cy="2329583"/>
            <a:chOff x="3995624" y="4437112"/>
            <a:chExt cx="4392800" cy="2329583"/>
          </a:xfrm>
        </p:grpSpPr>
        <p:sp>
          <p:nvSpPr>
            <p:cNvPr id="9" name="Zaoblený obdélník 8"/>
            <p:cNvSpPr/>
            <p:nvPr/>
          </p:nvSpPr>
          <p:spPr>
            <a:xfrm>
              <a:off x="4355976" y="4437112"/>
              <a:ext cx="4032448" cy="2321278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15" name="Obrázek 1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624" y="4495472"/>
              <a:ext cx="3974400" cy="22712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Šipka doprava se zářezem 17">
            <a:hlinkClick r:id="rId9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256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10" grpId="0"/>
      <p:bldP spid="16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620688"/>
            <a:ext cx="8568952" cy="6207696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772816"/>
            <a:ext cx="4392488" cy="461665"/>
          </a:xfrm>
          <a:prstGeom prst="rect">
            <a:avLst/>
          </a:prstGeom>
          <a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Termochemické zákony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052736"/>
            <a:ext cx="5760640" cy="584775"/>
          </a:xfrm>
          <a:prstGeom prst="rect">
            <a:avLst/>
          </a:prstGeom>
          <a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Základy termochemie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351201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pPr marL="0" indent="0">
              <a:buNone/>
            </a:pPr>
            <a:r>
              <a:rPr lang="cs-CZ" dirty="0"/>
              <a:t>I. termochemický zákon (Lavoisierův-Laplaceův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2482" y="2812866"/>
            <a:ext cx="8494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000" dirty="0"/>
              <a:t>Reakční teplo přímé a protisměrné chemické reakce je až na znaménko stejné.</a:t>
            </a:r>
            <a:endParaRPr lang="cs-CZ" sz="2000" baseline="-250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67545" y="5025370"/>
            <a:ext cx="8208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000" dirty="0"/>
              <a:t>Výsledné reakční teplo chemické reakce nezávisí na </a:t>
            </a:r>
            <a:endParaRPr lang="cs-CZ" sz="2000" dirty="0" smtClean="0"/>
          </a:p>
          <a:p>
            <a:r>
              <a:rPr lang="cs-CZ" sz="2000" dirty="0" smtClean="0"/>
              <a:t>jejím </a:t>
            </a:r>
            <a:r>
              <a:rPr lang="cs-CZ" sz="2000" dirty="0"/>
              <a:t>průběhu, ale pouze </a:t>
            </a:r>
            <a:r>
              <a:rPr lang="cs-CZ" sz="2000" dirty="0" smtClean="0"/>
              <a:t>na </a:t>
            </a:r>
            <a:r>
              <a:rPr lang="cs-CZ" sz="2000" dirty="0"/>
              <a:t>počátečním a konečném stavu. </a:t>
            </a:r>
            <a:endParaRPr lang="cs-CZ" sz="2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5" y="4554413"/>
            <a:ext cx="8208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indent="0">
              <a:buFont typeface="Wingdings" pitchFamily="2" charset="2"/>
              <a:buNone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II. termochemický zákon (Hessův</a:t>
            </a:r>
            <a:r>
              <a:rPr lang="cs-CZ" dirty="0" smtClean="0"/>
              <a:t>)</a:t>
            </a:r>
            <a:endParaRPr lang="cs-CZ" dirty="0"/>
          </a:p>
        </p:txBody>
      </p:sp>
      <p:grpSp>
        <p:nvGrpSpPr>
          <p:cNvPr id="3" name="Skupina 2"/>
          <p:cNvGrpSpPr/>
          <p:nvPr/>
        </p:nvGrpSpPr>
        <p:grpSpPr>
          <a:xfrm>
            <a:off x="481190" y="3389208"/>
            <a:ext cx="9275386" cy="769441"/>
            <a:chOff x="481190" y="3389208"/>
            <a:chExt cx="9275386" cy="769441"/>
          </a:xfrm>
        </p:grpSpPr>
        <p:sp>
          <p:nvSpPr>
            <p:cNvPr id="11" name="TextovéPole 10"/>
            <p:cNvSpPr txBox="1"/>
            <p:nvPr/>
          </p:nvSpPr>
          <p:spPr>
            <a:xfrm>
              <a:off x="481190" y="3389208"/>
              <a:ext cx="927538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>
                <a:defRPr sz="2400" b="1">
                  <a:solidFill>
                    <a:srgbClr val="0000FF"/>
                  </a:solidFill>
                </a:defRPr>
              </a:lvl1pPr>
            </a:lstStyle>
            <a:p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CO(g) 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+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H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O(g)          CO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(g)+ H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(g)     Q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m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= −39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kJ . mol</a:t>
              </a:r>
              <a:r>
                <a:rPr lang="cs-CZ" sz="2200" baseline="30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-1</a:t>
              </a:r>
              <a:endParaRPr lang="cs-CZ" sz="2200" baseline="30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(g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)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+ H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(g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)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          CO(g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)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+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H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O(g)  Q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m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= 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+39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kJ . mol</a:t>
              </a:r>
              <a:r>
                <a:rPr lang="cs-CZ" sz="2200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-1</a:t>
              </a:r>
            </a:p>
          </p:txBody>
        </p:sp>
        <p:cxnSp>
          <p:nvCxnSpPr>
            <p:cNvPr id="21" name="Přímá spojnice se šipkou 20"/>
            <p:cNvCxnSpPr/>
            <p:nvPr/>
          </p:nvCxnSpPr>
          <p:spPr>
            <a:xfrm>
              <a:off x="2843808" y="3623816"/>
              <a:ext cx="576064" cy="0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/>
            <p:nvPr/>
          </p:nvCxnSpPr>
          <p:spPr>
            <a:xfrm>
              <a:off x="2843808" y="3945756"/>
              <a:ext cx="576064" cy="0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Skupina 33"/>
          <p:cNvGrpSpPr/>
          <p:nvPr/>
        </p:nvGrpSpPr>
        <p:grpSpPr>
          <a:xfrm>
            <a:off x="553198" y="5633372"/>
            <a:ext cx="8339282" cy="1107996"/>
            <a:chOff x="553198" y="5431328"/>
            <a:chExt cx="8339282" cy="1107996"/>
          </a:xfrm>
        </p:grpSpPr>
        <p:sp>
          <p:nvSpPr>
            <p:cNvPr id="29" name="TextovéPole 28"/>
            <p:cNvSpPr txBox="1"/>
            <p:nvPr/>
          </p:nvSpPr>
          <p:spPr>
            <a:xfrm>
              <a:off x="553198" y="5431328"/>
              <a:ext cx="833928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>
                <a:defRPr sz="2400" b="1">
                  <a:solidFill>
                    <a:srgbClr val="0000FF"/>
                  </a:solidFill>
                </a:defRPr>
              </a:lvl1pPr>
            </a:lstStyle>
            <a:p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C(s</a:t>
              </a:r>
              <a:r>
                <a:rPr lang="cs-CZ" sz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, grafit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) 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+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(g)                CO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(g)       Q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m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= −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395 kJ . mol</a:t>
              </a:r>
              <a:r>
                <a:rPr lang="cs-CZ" sz="2200" baseline="30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-1</a:t>
              </a:r>
              <a:endParaRPr lang="cs-CZ" sz="2200" baseline="30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(s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, </a:t>
              </a:r>
              <a:r>
                <a:rPr lang="cs-CZ" sz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grafit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)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+ </a:t>
              </a:r>
              <a:r>
                <a:rPr lang="cs-CZ" sz="2800" baseline="30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/</a:t>
              </a:r>
              <a:r>
                <a:rPr lang="cs-CZ" sz="28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(g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)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         CO(g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)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       Q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m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= 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−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111 kJ . mol</a:t>
              </a:r>
              <a:r>
                <a:rPr lang="cs-CZ" sz="2200" baseline="30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-1</a:t>
              </a:r>
            </a:p>
            <a:p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CO(g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) + </a:t>
              </a:r>
              <a:r>
                <a:rPr lang="cs-CZ" sz="2800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/</a:t>
              </a:r>
              <a:r>
                <a:rPr lang="cs-CZ" sz="2800" baseline="-25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</a:t>
              </a:r>
              <a:r>
                <a:rPr lang="cs-CZ" sz="2200" baseline="-25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(g)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             CO</a:t>
              </a:r>
              <a:r>
                <a:rPr lang="cs-CZ" sz="2200" baseline="-25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(g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) 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     </a:t>
              </a:r>
              <a:r>
                <a:rPr lang="cs-CZ" sz="22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Q</a:t>
              </a:r>
              <a:r>
                <a:rPr lang="cs-CZ" sz="2200" baseline="-25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m</a:t>
              </a:r>
              <a:r>
                <a:rPr lang="cs-CZ" sz="2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= −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284 </a:t>
              </a:r>
              <a:r>
                <a:rPr lang="cs-CZ" sz="2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kJ . </a:t>
              </a:r>
              <a:r>
                <a:rPr lang="cs-CZ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mol</a:t>
              </a:r>
              <a:r>
                <a:rPr lang="cs-CZ" sz="2200" baseline="30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-1</a:t>
              </a:r>
              <a:endParaRPr lang="cs-CZ" sz="2200" baseline="30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cxnSp>
          <p:nvCxnSpPr>
            <p:cNvPr id="30" name="Přímá spojnice se šipkou 29"/>
            <p:cNvCxnSpPr/>
            <p:nvPr/>
          </p:nvCxnSpPr>
          <p:spPr>
            <a:xfrm>
              <a:off x="3347864" y="5656492"/>
              <a:ext cx="576064" cy="0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se šipkou 30"/>
            <p:cNvCxnSpPr/>
            <p:nvPr/>
          </p:nvCxnSpPr>
          <p:spPr>
            <a:xfrm>
              <a:off x="3347864" y="5998180"/>
              <a:ext cx="576064" cy="0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>
              <a:off x="3347864" y="6330528"/>
              <a:ext cx="576064" cy="0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81" name="Picture 9" descr="Soubor: Antoine Lavoisier color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781756"/>
            <a:ext cx="1125506" cy="1658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ovéPole 37"/>
          <p:cNvSpPr txBox="1"/>
          <p:nvPr/>
        </p:nvSpPr>
        <p:spPr>
          <a:xfrm>
            <a:off x="6894759" y="729129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Obr.2</a:t>
            </a:r>
            <a:endParaRPr lang="cs-CZ" sz="1200" dirty="0"/>
          </a:p>
        </p:txBody>
      </p:sp>
      <p:sp>
        <p:nvSpPr>
          <p:cNvPr id="39" name="Šipka doprava se zářezem 38">
            <a:hlinkClick r:id="rId9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83" name="Picture 11" descr="Soubor:Pierre-Simon Laplac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781756"/>
            <a:ext cx="1243017" cy="165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ovéPole 40"/>
          <p:cNvSpPr txBox="1"/>
          <p:nvPr/>
        </p:nvSpPr>
        <p:spPr>
          <a:xfrm>
            <a:off x="7389838" y="728215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</a:rPr>
              <a:t>Obr.3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986364" y="919753"/>
            <a:ext cx="100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Fran</a:t>
            </a:r>
            <a:r>
              <a:rPr lang="cs-CZ" sz="1200" b="1" dirty="0" smtClean="0">
                <a:solidFill>
                  <a:schemeClr val="bg1"/>
                </a:solidFill>
              </a:rPr>
              <a:t>couzi</a:t>
            </a:r>
            <a:endParaRPr lang="cs-CZ" sz="1200" b="1" dirty="0">
              <a:solidFill>
                <a:schemeClr val="bg1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6302444" y="2149857"/>
            <a:ext cx="133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(</a:t>
            </a:r>
            <a:r>
              <a:rPr lang="cs-CZ" sz="1400" b="1" dirty="0" smtClean="0"/>
              <a:t>1743-1794</a:t>
            </a:r>
            <a:r>
              <a:rPr lang="cs-CZ" sz="1200" dirty="0" smtClean="0"/>
              <a:t>)</a:t>
            </a:r>
            <a:endParaRPr lang="cs-CZ" sz="12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7473527" y="2149718"/>
            <a:ext cx="1363916" cy="409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1"/>
                </a:solidFill>
              </a:rPr>
              <a:t>(</a:t>
            </a:r>
            <a:r>
              <a:rPr lang="cs-CZ" sz="1400" b="1" dirty="0" smtClean="0">
                <a:solidFill>
                  <a:schemeClr val="bg1"/>
                </a:solidFill>
              </a:rPr>
              <a:t>1749-1827</a:t>
            </a:r>
            <a:r>
              <a:rPr lang="cs-CZ" sz="1400" dirty="0" smtClean="0">
                <a:solidFill>
                  <a:schemeClr val="bg1"/>
                </a:solidFill>
              </a:rPr>
              <a:t>)</a:t>
            </a:r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264344" y="4263479"/>
            <a:ext cx="140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err="1"/>
              <a:t>Germain</a:t>
            </a:r>
            <a:r>
              <a:rPr lang="cs-CZ" sz="1200" b="1" dirty="0"/>
              <a:t> </a:t>
            </a:r>
            <a:r>
              <a:rPr lang="cs-CZ" sz="1200" b="1" dirty="0" err="1"/>
              <a:t>Henri</a:t>
            </a:r>
            <a:r>
              <a:rPr lang="cs-CZ" sz="1200" b="1" dirty="0"/>
              <a:t> Hess</a:t>
            </a:r>
            <a:endParaRPr lang="cs-CZ" sz="12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6264344" y="4612878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err="1" smtClean="0"/>
              <a:t>švýcarsko</a:t>
            </a:r>
            <a:r>
              <a:rPr lang="cs-CZ" sz="1200" b="1" dirty="0" smtClean="0"/>
              <a:t> ruský chemik</a:t>
            </a:r>
            <a:endParaRPr lang="cs-CZ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777" y="4063801"/>
            <a:ext cx="1183874" cy="1365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ovéPole 34"/>
          <p:cNvSpPr txBox="1"/>
          <p:nvPr/>
        </p:nvSpPr>
        <p:spPr>
          <a:xfrm>
            <a:off x="7054180" y="4077104"/>
            <a:ext cx="72008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/>
              <a:t>Obr.4</a:t>
            </a:r>
            <a:endParaRPr lang="cs-CZ" sz="1200" dirty="0"/>
          </a:p>
          <a:p>
            <a:endParaRPr lang="cs-CZ" sz="12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7596336" y="5161736"/>
            <a:ext cx="1452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1"/>
                </a:solidFill>
              </a:rPr>
              <a:t>(</a:t>
            </a:r>
            <a:r>
              <a:rPr lang="cs-CZ" sz="1400" b="1" dirty="0" smtClean="0">
                <a:solidFill>
                  <a:schemeClr val="bg1"/>
                </a:solidFill>
              </a:rPr>
              <a:t>1802-1850</a:t>
            </a:r>
            <a:r>
              <a:rPr lang="cs-CZ" sz="1200" dirty="0" smtClean="0">
                <a:solidFill>
                  <a:schemeClr val="bg1"/>
                </a:solidFill>
              </a:rPr>
              <a:t>)</a:t>
            </a:r>
            <a:endParaRPr lang="cs-CZ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01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10" grpId="0"/>
      <p:bldP spid="16" grpId="0"/>
      <p:bldP spid="12" grpId="0"/>
      <p:bldP spid="38" grpId="0"/>
      <p:bldP spid="41" grpId="0"/>
      <p:bldP spid="7" grpId="0"/>
      <p:bldP spid="26" grpId="0"/>
      <p:bldP spid="28" grpId="0"/>
      <p:bldP spid="8" grpId="0"/>
      <p:bldP spid="36" grpId="0"/>
      <p:bldP spid="35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438920"/>
            <a:ext cx="5328592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Chemická kinetika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465020"/>
            <a:ext cx="82809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O</a:t>
            </a:r>
            <a:r>
              <a:rPr lang="cs-CZ" dirty="0" smtClean="0"/>
              <a:t>bor</a:t>
            </a:r>
            <a:r>
              <a:rPr lang="cs-CZ" dirty="0"/>
              <a:t>, který studuje rychlost chemických reakcí a její závislost na reakčních </a:t>
            </a:r>
            <a:r>
              <a:rPr lang="cs-CZ" dirty="0" smtClean="0"/>
              <a:t>podmínkách.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2482" y="3729466"/>
            <a:ext cx="8494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Rychlost chemické reakce.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67544" y="4265220"/>
            <a:ext cx="80649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/>
              <a:t>Ú</a:t>
            </a:r>
            <a:r>
              <a:rPr lang="cs-CZ" sz="2200" dirty="0" smtClean="0"/>
              <a:t>bytek </a:t>
            </a:r>
            <a:r>
              <a:rPr lang="cs-CZ" sz="2200" dirty="0"/>
              <a:t>(přírůstek) látkové koncentrace </a:t>
            </a:r>
            <a:r>
              <a:rPr lang="cs-CZ" sz="2200" dirty="0" smtClean="0"/>
              <a:t>(c) </a:t>
            </a:r>
            <a:r>
              <a:rPr lang="cs-CZ" sz="2200" dirty="0"/>
              <a:t>některého z reaktantů (produktů) dělený </a:t>
            </a:r>
            <a:r>
              <a:rPr lang="cs-CZ" sz="2200" dirty="0" smtClean="0"/>
              <a:t>jeho stechiometrickým koeficientem za jednotku času.</a:t>
            </a:r>
            <a:endParaRPr lang="cs-CZ" sz="2200" dirty="0"/>
          </a:p>
        </p:txBody>
      </p:sp>
      <p:sp>
        <p:nvSpPr>
          <p:cNvPr id="14" name="Šipka doprava se zářezem 13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402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/>
      <p:bldP spid="10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438920"/>
            <a:ext cx="5328592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Chemická kinetika</a:t>
            </a:r>
            <a:endParaRPr lang="cs-CZ" sz="32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5536" y="22768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Podmínky </a:t>
            </a:r>
            <a:r>
              <a:rPr lang="cs-CZ" dirty="0"/>
              <a:t>pro průběh chemické </a:t>
            </a:r>
            <a:r>
              <a:rPr lang="cs-CZ" dirty="0" smtClean="0"/>
              <a:t>reakce:</a:t>
            </a:r>
            <a:endParaRPr lang="cs-CZ" baseline="-25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39552" y="2777431"/>
            <a:ext cx="84277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 smtClean="0"/>
              <a:t>Mezi částicemi reagujících látek </a:t>
            </a:r>
            <a:r>
              <a:rPr lang="cs-CZ" dirty="0"/>
              <a:t>musí </a:t>
            </a:r>
            <a:r>
              <a:rPr lang="cs-CZ" dirty="0" smtClean="0"/>
              <a:t>docházet ke vzájemným srážkám.</a:t>
            </a:r>
            <a:endParaRPr lang="cs-CZ" dirty="0"/>
          </a:p>
        </p:txBody>
      </p:sp>
      <p:sp>
        <p:nvSpPr>
          <p:cNvPr id="14" name="Šipka doprava se zářezem 13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536648" y="3533676"/>
            <a:ext cx="87158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 smtClean="0"/>
              <a:t>Srážka </a:t>
            </a:r>
            <a:r>
              <a:rPr lang="cs-CZ" dirty="0"/>
              <a:t>musí být energeticky účinná (energie musí narušit původní vazbu částice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36648" y="4303117"/>
            <a:ext cx="87158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 smtClean="0"/>
              <a:t>Srážka </a:t>
            </a:r>
            <a:r>
              <a:rPr lang="cs-CZ" dirty="0"/>
              <a:t>musí být geometricky účinná (reagující částice musí mít při srážce vhodnou </a:t>
            </a:r>
            <a:r>
              <a:rPr lang="cs-CZ" dirty="0" smtClean="0"/>
              <a:t>prostorovou orientaci).</a:t>
            </a:r>
            <a:endParaRPr lang="cs-CZ" dirty="0"/>
          </a:p>
        </p:txBody>
      </p:sp>
      <p:grpSp>
        <p:nvGrpSpPr>
          <p:cNvPr id="41" name="Skupina 40"/>
          <p:cNvGrpSpPr/>
          <p:nvPr/>
        </p:nvGrpSpPr>
        <p:grpSpPr>
          <a:xfrm>
            <a:off x="3866205" y="5569508"/>
            <a:ext cx="777803" cy="891654"/>
            <a:chOff x="3434157" y="5813568"/>
            <a:chExt cx="777803" cy="891654"/>
          </a:xfrm>
        </p:grpSpPr>
        <p:grpSp>
          <p:nvGrpSpPr>
            <p:cNvPr id="20" name="Skupina 19"/>
            <p:cNvGrpSpPr/>
            <p:nvPr/>
          </p:nvGrpSpPr>
          <p:grpSpPr>
            <a:xfrm rot="16200000">
              <a:off x="3540979" y="6044196"/>
              <a:ext cx="216024" cy="429667"/>
              <a:chOff x="1187624" y="5661248"/>
              <a:chExt cx="216024" cy="429667"/>
            </a:xfrm>
          </p:grpSpPr>
          <p:sp>
            <p:nvSpPr>
              <p:cNvPr id="21" name="Vývojový diagram: spojnice 20"/>
              <p:cNvSpPr/>
              <p:nvPr/>
            </p:nvSpPr>
            <p:spPr>
              <a:xfrm>
                <a:off x="1187624" y="5661248"/>
                <a:ext cx="216024" cy="216024"/>
              </a:xfrm>
              <a:prstGeom prst="flowChartConnector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" name="Vývojový diagram: spojnice 21"/>
              <p:cNvSpPr/>
              <p:nvPr/>
            </p:nvSpPr>
            <p:spPr>
              <a:xfrm>
                <a:off x="1187624" y="5874891"/>
                <a:ext cx="216024" cy="216024"/>
              </a:xfrm>
              <a:prstGeom prst="flowChartConnector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3" name="Skupina 22"/>
            <p:cNvGrpSpPr/>
            <p:nvPr/>
          </p:nvGrpSpPr>
          <p:grpSpPr>
            <a:xfrm>
              <a:off x="3779912" y="5813568"/>
              <a:ext cx="432048" cy="891654"/>
              <a:chOff x="2339752" y="5661248"/>
              <a:chExt cx="432048" cy="891654"/>
            </a:xfrm>
          </p:grpSpPr>
          <p:sp>
            <p:nvSpPr>
              <p:cNvPr id="24" name="Vývojový diagram: spojnice 23"/>
              <p:cNvSpPr/>
              <p:nvPr/>
            </p:nvSpPr>
            <p:spPr>
              <a:xfrm>
                <a:off x="2339752" y="5661248"/>
                <a:ext cx="432048" cy="448208"/>
              </a:xfrm>
              <a:prstGeom prst="flowChartConnector">
                <a:avLst/>
              </a:prstGeom>
              <a:solidFill>
                <a:srgbClr val="EC1C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" name="Vývojový diagram: spojnice 24"/>
              <p:cNvSpPr/>
              <p:nvPr/>
            </p:nvSpPr>
            <p:spPr>
              <a:xfrm>
                <a:off x="2339752" y="6104694"/>
                <a:ext cx="432048" cy="448208"/>
              </a:xfrm>
              <a:prstGeom prst="flowChartConnector">
                <a:avLst/>
              </a:prstGeom>
              <a:solidFill>
                <a:srgbClr val="EC1C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42" name="Skupina 41"/>
          <p:cNvGrpSpPr/>
          <p:nvPr/>
        </p:nvGrpSpPr>
        <p:grpSpPr>
          <a:xfrm>
            <a:off x="2123728" y="5157192"/>
            <a:ext cx="432048" cy="1321321"/>
            <a:chOff x="2339752" y="5401252"/>
            <a:chExt cx="432048" cy="1321321"/>
          </a:xfrm>
        </p:grpSpPr>
        <p:grpSp>
          <p:nvGrpSpPr>
            <p:cNvPr id="19" name="Skupina 18"/>
            <p:cNvGrpSpPr/>
            <p:nvPr/>
          </p:nvGrpSpPr>
          <p:grpSpPr>
            <a:xfrm>
              <a:off x="2339752" y="5830919"/>
              <a:ext cx="432048" cy="891654"/>
              <a:chOff x="2339752" y="5661248"/>
              <a:chExt cx="432048" cy="891654"/>
            </a:xfrm>
          </p:grpSpPr>
          <p:sp>
            <p:nvSpPr>
              <p:cNvPr id="4" name="Vývojový diagram: spojnice 3"/>
              <p:cNvSpPr/>
              <p:nvPr/>
            </p:nvSpPr>
            <p:spPr>
              <a:xfrm>
                <a:off x="2339752" y="5661248"/>
                <a:ext cx="432048" cy="448208"/>
              </a:xfrm>
              <a:prstGeom prst="flowChartConnector">
                <a:avLst/>
              </a:prstGeom>
              <a:solidFill>
                <a:srgbClr val="EC1C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8" name="Vývojový diagram: spojnice 17"/>
              <p:cNvSpPr/>
              <p:nvPr/>
            </p:nvSpPr>
            <p:spPr>
              <a:xfrm>
                <a:off x="2339752" y="6104694"/>
                <a:ext cx="432048" cy="448208"/>
              </a:xfrm>
              <a:prstGeom prst="flowChartConnector">
                <a:avLst/>
              </a:prstGeom>
              <a:solidFill>
                <a:srgbClr val="EC1C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9" name="Skupina 28"/>
            <p:cNvGrpSpPr/>
            <p:nvPr/>
          </p:nvGrpSpPr>
          <p:grpSpPr>
            <a:xfrm>
              <a:off x="2447764" y="5401252"/>
              <a:ext cx="216024" cy="429667"/>
              <a:chOff x="1187624" y="5661248"/>
              <a:chExt cx="216024" cy="429667"/>
            </a:xfrm>
          </p:grpSpPr>
          <p:sp>
            <p:nvSpPr>
              <p:cNvPr id="30" name="Vývojový diagram: spojnice 29"/>
              <p:cNvSpPr/>
              <p:nvPr/>
            </p:nvSpPr>
            <p:spPr>
              <a:xfrm>
                <a:off x="1187624" y="5661248"/>
                <a:ext cx="216024" cy="216024"/>
              </a:xfrm>
              <a:prstGeom prst="flowChartConnector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" name="Vývojový diagram: spojnice 30"/>
              <p:cNvSpPr/>
              <p:nvPr/>
            </p:nvSpPr>
            <p:spPr>
              <a:xfrm>
                <a:off x="1187624" y="5874891"/>
                <a:ext cx="216024" cy="216024"/>
              </a:xfrm>
              <a:prstGeom prst="flowChartConnector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40" name="Skupina 39"/>
          <p:cNvGrpSpPr/>
          <p:nvPr/>
        </p:nvGrpSpPr>
        <p:grpSpPr>
          <a:xfrm>
            <a:off x="6102956" y="5605654"/>
            <a:ext cx="629284" cy="891654"/>
            <a:chOff x="5117111" y="5849714"/>
            <a:chExt cx="629284" cy="891654"/>
          </a:xfrm>
        </p:grpSpPr>
        <p:grpSp>
          <p:nvGrpSpPr>
            <p:cNvPr id="39" name="Skupina 38"/>
            <p:cNvGrpSpPr/>
            <p:nvPr/>
          </p:nvGrpSpPr>
          <p:grpSpPr>
            <a:xfrm>
              <a:off x="5117111" y="6071867"/>
              <a:ext cx="220786" cy="429667"/>
              <a:chOff x="5117111" y="6071867"/>
              <a:chExt cx="220786" cy="429667"/>
            </a:xfrm>
          </p:grpSpPr>
          <p:sp>
            <p:nvSpPr>
              <p:cNvPr id="27" name="Vývojový diagram: spojnice 26"/>
              <p:cNvSpPr/>
              <p:nvPr/>
            </p:nvSpPr>
            <p:spPr>
              <a:xfrm>
                <a:off x="5117111" y="6071867"/>
                <a:ext cx="216024" cy="216024"/>
              </a:xfrm>
              <a:prstGeom prst="flowChartConnector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Vývojový diagram: spojnice 27"/>
              <p:cNvSpPr/>
              <p:nvPr/>
            </p:nvSpPr>
            <p:spPr>
              <a:xfrm>
                <a:off x="5121873" y="6285510"/>
                <a:ext cx="216024" cy="216024"/>
              </a:xfrm>
              <a:prstGeom prst="flowChartConnector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8" name="Skupina 37"/>
            <p:cNvGrpSpPr/>
            <p:nvPr/>
          </p:nvGrpSpPr>
          <p:grpSpPr>
            <a:xfrm>
              <a:off x="5314347" y="5849714"/>
              <a:ext cx="432048" cy="891654"/>
              <a:chOff x="5314347" y="5849714"/>
              <a:chExt cx="432048" cy="891654"/>
            </a:xfrm>
          </p:grpSpPr>
          <p:sp>
            <p:nvSpPr>
              <p:cNvPr id="33" name="Vývojový diagram: spojnice 32"/>
              <p:cNvSpPr/>
              <p:nvPr/>
            </p:nvSpPr>
            <p:spPr>
              <a:xfrm>
                <a:off x="5314347" y="5849714"/>
                <a:ext cx="432048" cy="448208"/>
              </a:xfrm>
              <a:prstGeom prst="flowChartConnector">
                <a:avLst/>
              </a:prstGeom>
              <a:solidFill>
                <a:srgbClr val="EC1C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4" name="Vývojový diagram: spojnice 33"/>
              <p:cNvSpPr/>
              <p:nvPr/>
            </p:nvSpPr>
            <p:spPr>
              <a:xfrm>
                <a:off x="5314347" y="6293160"/>
                <a:ext cx="432048" cy="448208"/>
              </a:xfrm>
              <a:prstGeom prst="flowChartConnector">
                <a:avLst/>
              </a:prstGeom>
              <a:solidFill>
                <a:srgbClr val="EC1C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43" name="TextovéPole 42"/>
          <p:cNvSpPr txBox="1"/>
          <p:nvPr/>
        </p:nvSpPr>
        <p:spPr>
          <a:xfrm>
            <a:off x="2483768" y="581096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neúčinné</a:t>
            </a:r>
            <a:endParaRPr lang="cs-CZ" b="1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4572000" y="581096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neúčinné</a:t>
            </a:r>
            <a:endParaRPr lang="cs-CZ" b="1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6660232" y="581096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účinné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100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3" grpId="0"/>
      <p:bldP spid="15" grpId="0"/>
      <p:bldP spid="11" grpId="0"/>
      <p:bldP spid="12" grpId="0"/>
      <p:bldP spid="43" grpId="0"/>
      <p:bldP spid="44" grpId="0"/>
      <p:bldP spid="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79513" y="908720"/>
            <a:ext cx="8825544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1" y="2159000"/>
            <a:ext cx="7344817" cy="461665"/>
          </a:xfrm>
          <a:prstGeom prst="rect">
            <a:avLst/>
          </a:prstGeom>
          <a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Faktory ovlivňující rychlost chemické reakce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9592" y="1438920"/>
            <a:ext cx="5760640" cy="584775"/>
          </a:xfrm>
          <a:prstGeom prst="rect">
            <a:avLst/>
          </a:prstGeom>
          <a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Chemická kinetika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921" y="2823319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v</a:t>
            </a:r>
            <a:r>
              <a:rPr lang="cs-CZ" dirty="0" smtClean="0"/>
              <a:t>zájemná reaktivnost látek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83490" y="3336010"/>
            <a:ext cx="84948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Dána počtem a uspořádáním </a:t>
            </a:r>
            <a:r>
              <a:rPr lang="cs-CZ" sz="2200" dirty="0"/>
              <a:t>valenčních </a:t>
            </a:r>
            <a:r>
              <a:rPr lang="cs-CZ" sz="2200" dirty="0" smtClean="0"/>
              <a:t>elektronů.</a:t>
            </a:r>
            <a:endParaRPr lang="cs-CZ" sz="2200" baseline="-250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51520" y="5251847"/>
            <a:ext cx="8892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Rychlost </a:t>
            </a:r>
            <a:r>
              <a:rPr lang="cs-CZ" sz="2200" dirty="0"/>
              <a:t>reakce je přímo úměrná součinu koncentrací dosud nezreagovaných látek (</a:t>
            </a:r>
            <a:r>
              <a:rPr lang="cs-CZ" sz="2200" dirty="0" smtClean="0"/>
              <a:t>Guldberg-Waageův zákon).</a:t>
            </a:r>
            <a:endParaRPr lang="cs-CZ" sz="2200" dirty="0"/>
          </a:p>
        </p:txBody>
      </p:sp>
      <p:sp>
        <p:nvSpPr>
          <p:cNvPr id="18" name="Šipka doprava se zářezem 17">
            <a:hlinkClick r:id="rId8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3954542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látková koncentrace reaktantů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251520" y="4490536"/>
            <a:ext cx="8494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Zvýšením látkových koncentrací reaktantů se většinou zvyšuje i rychlost chemické reakce.</a:t>
            </a:r>
            <a:endParaRPr lang="cs-CZ" sz="2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064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10" grpId="0"/>
      <p:bldP spid="16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1" y="1844824"/>
            <a:ext cx="7344817" cy="461665"/>
          </a:xfrm>
          <a:prstGeom prst="rect">
            <a:avLst/>
          </a:prstGeom>
          <a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Faktory ovlivňující rychlost chemické reakce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9592" y="1124744"/>
            <a:ext cx="5760640" cy="584775"/>
          </a:xfrm>
          <a:prstGeom prst="rect">
            <a:avLst/>
          </a:prstGeom>
          <a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Chemická kinetika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19742" y="2361580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teplota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7734" y="2823245"/>
            <a:ext cx="84948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Se </a:t>
            </a:r>
            <a:r>
              <a:rPr lang="cs-CZ" sz="2200" dirty="0"/>
              <a:t>vzrůstem teploty o 10˚C se zvýší rychlost 2 – 4 </a:t>
            </a:r>
            <a:r>
              <a:rPr lang="cs-CZ" sz="2200" dirty="0" smtClean="0"/>
              <a:t>krát.</a:t>
            </a:r>
            <a:endParaRPr lang="cs-CZ" sz="2200" baseline="-250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32049" y="4675783"/>
            <a:ext cx="86764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Zvyšuje </a:t>
            </a:r>
            <a:r>
              <a:rPr lang="cs-CZ" sz="2200" dirty="0"/>
              <a:t>se kinetická energie </a:t>
            </a:r>
            <a:r>
              <a:rPr lang="cs-CZ" sz="2200" dirty="0" smtClean="0"/>
              <a:t>- </a:t>
            </a:r>
            <a:r>
              <a:rPr lang="cs-CZ" sz="2200" dirty="0"/>
              <a:t>zvýší se pravděpodobnost </a:t>
            </a:r>
            <a:r>
              <a:rPr lang="cs-CZ" sz="2200" dirty="0" smtClean="0"/>
              <a:t>srážky.</a:t>
            </a:r>
            <a:endParaRPr lang="cs-CZ" sz="2200" dirty="0"/>
          </a:p>
        </p:txBody>
      </p:sp>
      <p:sp>
        <p:nvSpPr>
          <p:cNvPr id="18" name="Šipka doprava se zářezem 17">
            <a:hlinkClick r:id="rId8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24816" y="3361561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tlak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33837" y="4256664"/>
            <a:ext cx="64038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Zvýšením </a:t>
            </a:r>
            <a:r>
              <a:rPr lang="cs-CZ" sz="2200" dirty="0"/>
              <a:t>tlaku se zrychlí pohyb </a:t>
            </a:r>
            <a:r>
              <a:rPr lang="cs-CZ" sz="2200" dirty="0" smtClean="0"/>
              <a:t>částic.</a:t>
            </a:r>
            <a:endParaRPr lang="cs-CZ" sz="2200" baseline="-25000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98904" y="5373216"/>
            <a:ext cx="8489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velikost povrchu reagujících látek 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22845" y="5805264"/>
            <a:ext cx="84948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Rychlost vzrůstá se zvyšujícím se rozptýlením částic.</a:t>
            </a:r>
            <a:endParaRPr lang="cs-CZ" sz="2200" baseline="-25000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22845" y="6284598"/>
            <a:ext cx="84948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Rychlá </a:t>
            </a:r>
            <a:r>
              <a:rPr lang="cs-CZ" sz="2200" dirty="0"/>
              <a:t>reakce u prachových částic, iontů a </a:t>
            </a:r>
            <a:r>
              <a:rPr lang="cs-CZ" sz="2200" dirty="0" smtClean="0"/>
              <a:t>plynů.</a:t>
            </a:r>
            <a:endParaRPr lang="cs-CZ" sz="2200" baseline="-250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21137" y="3850264"/>
            <a:ext cx="64038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Reakce především plynů.</a:t>
            </a:r>
            <a:endParaRPr lang="cs-CZ" sz="2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64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10" grpId="0"/>
      <p:bldP spid="16" grpId="0"/>
      <p:bldP spid="21" grpId="0"/>
      <p:bldP spid="22" grpId="0"/>
      <p:bldP spid="15" grpId="0"/>
      <p:bldP spid="17" grpId="0"/>
      <p:bldP spid="19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1" y="2159000"/>
            <a:ext cx="7344817" cy="461665"/>
          </a:xfrm>
          <a:prstGeom prst="rect">
            <a:avLst/>
          </a:prstGeom>
          <a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Faktory ovlivňující rychlost chemické reakce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9592" y="1438920"/>
            <a:ext cx="5760640" cy="584775"/>
          </a:xfrm>
          <a:prstGeom prst="rect">
            <a:avLst/>
          </a:prstGeom>
          <a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Chemická kinetika</a:t>
            </a:r>
          </a:p>
        </p:txBody>
      </p:sp>
      <p:sp>
        <p:nvSpPr>
          <p:cNvPr id="18" name="Šipka doprava se zářezem 17">
            <a:hlinkClick r:id="rId8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474698" y="2780928"/>
            <a:ext cx="8489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přítomnost katalyzátorů a inhibitorů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98639" y="3225676"/>
            <a:ext cx="8494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Katalyzátory jsou látky</a:t>
            </a:r>
            <a:r>
              <a:rPr lang="cs-CZ" sz="2200" dirty="0"/>
              <a:t>, které svou </a:t>
            </a:r>
            <a:r>
              <a:rPr lang="cs-CZ" sz="2200" dirty="0" smtClean="0"/>
              <a:t>přítomností výrazně </a:t>
            </a:r>
            <a:r>
              <a:rPr lang="cs-CZ" sz="2200" dirty="0"/>
              <a:t>ovlivňují rychlost </a:t>
            </a:r>
            <a:r>
              <a:rPr lang="cs-CZ" sz="2200" dirty="0" smtClean="0"/>
              <a:t>reakce.</a:t>
            </a:r>
            <a:endParaRPr lang="cs-CZ" sz="2200" baseline="-25000" dirty="0">
              <a:solidFill>
                <a:srgbClr val="FF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98639" y="4027711"/>
            <a:ext cx="7197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Po ukončení reakce zůstávají nezměněny a nespotřebovány.</a:t>
            </a:r>
            <a:endParaRPr lang="cs-CZ" sz="2200" baseline="-25000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13702" y="4806428"/>
            <a:ext cx="84938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Jejich </a:t>
            </a:r>
            <a:r>
              <a:rPr lang="cs-CZ" sz="2200" dirty="0"/>
              <a:t>účinek je specifický – ovlivňují jen určité reakce</a:t>
            </a:r>
            <a:endParaRPr lang="cs-CZ" sz="2200" baseline="-25000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12286" y="5238110"/>
            <a:ext cx="8493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Katalyzátor </a:t>
            </a:r>
            <a:r>
              <a:rPr lang="cs-CZ" sz="2200" dirty="0"/>
              <a:t>zvyšuje rychlost reakce nebo umožní její „rozběhnutí</a:t>
            </a:r>
            <a:r>
              <a:rPr lang="cs-CZ" sz="2200" dirty="0" smtClean="0"/>
              <a:t>“.</a:t>
            </a:r>
            <a:endParaRPr lang="cs-CZ" sz="2200" baseline="-25000" dirty="0">
              <a:solidFill>
                <a:srgbClr val="FF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98638" y="6007551"/>
            <a:ext cx="8493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Inhibitor </a:t>
            </a:r>
            <a:r>
              <a:rPr lang="cs-CZ" sz="2200" dirty="0"/>
              <a:t>(„negativní katalyzátor“) zpomaluje rychlost </a:t>
            </a:r>
            <a:r>
              <a:rPr lang="cs-CZ" sz="2200" dirty="0" smtClean="0"/>
              <a:t>reakce </a:t>
            </a:r>
            <a:r>
              <a:rPr lang="cs-CZ" sz="2200" dirty="0"/>
              <a:t>(např. stabilizátory v </a:t>
            </a:r>
            <a:r>
              <a:rPr lang="cs-CZ" sz="2200" dirty="0" smtClean="0"/>
              <a:t>potravinách).</a:t>
            </a:r>
            <a:endParaRPr lang="cs-CZ" sz="2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4036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23" grpId="0"/>
      <p:bldP spid="24" grpId="0"/>
      <p:bldP spid="25" grpId="0"/>
      <p:bldP spid="15" grpId="0"/>
      <p:bldP spid="17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1" y="2159000"/>
            <a:ext cx="7344817" cy="461665"/>
          </a:xfrm>
          <a:prstGeom prst="rect">
            <a:avLst/>
          </a:prstGeom>
          <a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Faktory ovlivňující rychlost chemické reakce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9592" y="1438920"/>
            <a:ext cx="5760640" cy="584775"/>
          </a:xfrm>
          <a:prstGeom prst="rect">
            <a:avLst/>
          </a:prstGeom>
          <a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Chemická kinetika</a:t>
            </a:r>
          </a:p>
        </p:txBody>
      </p:sp>
      <p:sp>
        <p:nvSpPr>
          <p:cNvPr id="18" name="Šipka doprava se zářezem 17">
            <a:hlinkClick r:id="rId8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474698" y="2636912"/>
            <a:ext cx="8489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přítomnost katalyzátorů </a:t>
            </a:r>
          </a:p>
        </p:txBody>
      </p:sp>
      <p:pic>
        <p:nvPicPr>
          <p:cNvPr id="13" name="Obrázek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15803"/>
            <a:ext cx="3343275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Obrázek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986" y="3526110"/>
            <a:ext cx="4064454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403648" y="3140968"/>
            <a:ext cx="2376264" cy="369332"/>
          </a:xfrm>
          <a:prstGeom prst="rect">
            <a:avLst/>
          </a:prstGeom>
          <a:blipFill>
            <a:blip r:embed="rId11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cs-CZ" b="1" dirty="0" smtClean="0"/>
              <a:t>bez katalyzátoru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292080" y="3140968"/>
            <a:ext cx="2376264" cy="369332"/>
          </a:xfrm>
          <a:prstGeom prst="rect">
            <a:avLst/>
          </a:prstGeom>
          <a:blipFill>
            <a:blip r:embed="rId11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b="1"/>
            </a:lvl1pPr>
          </a:lstStyle>
          <a:p>
            <a:r>
              <a:rPr lang="cs-CZ" dirty="0"/>
              <a:t>s </a:t>
            </a:r>
            <a:r>
              <a:rPr lang="cs-CZ" dirty="0" smtClean="0"/>
              <a:t>katalyzátorem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056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23" grpId="0"/>
      <p:bldP spid="3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438920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Chemická </a:t>
            </a:r>
            <a:r>
              <a:rPr lang="cs-CZ" sz="3200" b="1" dirty="0" smtClean="0"/>
              <a:t>rovnováha</a:t>
            </a:r>
            <a:endParaRPr lang="cs-CZ" sz="3200" b="1" dirty="0"/>
          </a:p>
        </p:txBody>
      </p:sp>
      <p:sp>
        <p:nvSpPr>
          <p:cNvPr id="18" name="Šipka doprava se zářezem 17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395536" y="2060848"/>
            <a:ext cx="84897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§"/>
              <a:defRPr sz="2200" b="1">
                <a:solidFill>
                  <a:srgbClr val="0000FF"/>
                </a:solidFill>
              </a:defRPr>
            </a:lvl1pPr>
          </a:lstStyle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N</a:t>
            </a:r>
            <a:r>
              <a:rPr lang="cs-CZ" dirty="0" smtClean="0">
                <a:solidFill>
                  <a:schemeClr val="tx1"/>
                </a:solidFill>
              </a:rPr>
              <a:t>ázor </a:t>
            </a:r>
            <a:r>
              <a:rPr lang="cs-CZ" dirty="0">
                <a:solidFill>
                  <a:schemeClr val="tx1"/>
                </a:solidFill>
              </a:rPr>
              <a:t>z minulosti: „každá reakce probíhá jedním směrem tak dlouho, dokud se reaktanty úplně nepřemění na </a:t>
            </a:r>
            <a:r>
              <a:rPr lang="cs-CZ" dirty="0" smtClean="0">
                <a:solidFill>
                  <a:schemeClr val="tx1"/>
                </a:solidFill>
              </a:rPr>
              <a:t>produkty.“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4698" y="3168844"/>
            <a:ext cx="84897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§"/>
              <a:defRPr sz="2200" b="1">
                <a:solidFill>
                  <a:srgbClr val="0000FF"/>
                </a:solidFill>
              </a:defRPr>
            </a:lvl1pPr>
          </a:lstStyle>
          <a:p>
            <a:r>
              <a:rPr lang="cs-CZ" dirty="0"/>
              <a:t>V</a:t>
            </a:r>
            <a:r>
              <a:rPr lang="cs-CZ" dirty="0" smtClean="0"/>
              <a:t>ětšina </a:t>
            </a:r>
            <a:r>
              <a:rPr lang="cs-CZ" dirty="0"/>
              <a:t>reakcí probíhá obousměrně (→ i ←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74698" y="3607761"/>
            <a:ext cx="84897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§"/>
              <a:defRPr sz="2200" b="1">
                <a:solidFill>
                  <a:srgbClr val="0000FF"/>
                </a:solidFill>
              </a:defRPr>
            </a:lvl1pPr>
          </a:lstStyle>
          <a:p>
            <a:r>
              <a:rPr lang="cs-CZ" dirty="0"/>
              <a:t>P</a:t>
            </a:r>
            <a:r>
              <a:rPr lang="cs-CZ" dirty="0" smtClean="0"/>
              <a:t>rodukty </a:t>
            </a:r>
            <a:r>
              <a:rPr lang="cs-CZ" dirty="0"/>
              <a:t>spolu </a:t>
            </a:r>
            <a:r>
              <a:rPr lang="cs-CZ" dirty="0" smtClean="0"/>
              <a:t>reagují a zároveň </a:t>
            </a:r>
            <a:r>
              <a:rPr lang="cs-CZ" dirty="0"/>
              <a:t>vznikají opět původní </a:t>
            </a:r>
            <a:r>
              <a:rPr lang="cs-CZ" dirty="0" smtClean="0"/>
              <a:t>látky … </a:t>
            </a:r>
            <a:r>
              <a:rPr lang="cs-CZ" dirty="0"/>
              <a:t>až se postupně ustaví </a:t>
            </a:r>
            <a:r>
              <a:rPr lang="cs-CZ" dirty="0" smtClean="0"/>
              <a:t>rovnováha.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74653" y="5473100"/>
            <a:ext cx="8489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§"/>
              <a:defRPr sz="2200" b="1">
                <a:solidFill>
                  <a:srgbClr val="0000FF"/>
                </a:solidFill>
              </a:defRPr>
            </a:lvl1pPr>
          </a:lstStyle>
          <a:p>
            <a:r>
              <a:rPr lang="cs-CZ" sz="2000" dirty="0" smtClean="0"/>
              <a:t>Látkové koncentrace reaktantů i produktů jsou konstantní rychlost přímé reakce </a:t>
            </a:r>
            <a:r>
              <a:rPr lang="cs-CZ" sz="2000" dirty="0"/>
              <a:t>→ = </a:t>
            </a:r>
            <a:r>
              <a:rPr lang="cs-CZ" sz="2000" dirty="0" smtClean="0"/>
              <a:t>rychlosti protisměrné </a:t>
            </a:r>
            <a:r>
              <a:rPr lang="cs-CZ" sz="2000" dirty="0"/>
              <a:t>reakce </a:t>
            </a:r>
            <a:r>
              <a:rPr lang="cs-CZ" sz="2000" dirty="0" smtClean="0"/>
              <a:t>←.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90722" y="4365104"/>
            <a:ext cx="79137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§"/>
              <a:defRPr sz="2200" b="1">
                <a:solidFill>
                  <a:srgbClr val="0000FF"/>
                </a:solidFill>
              </a:defRPr>
            </a:lvl1pPr>
          </a:lstStyle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Chemická rovnováha je dynamický stav, při němž soustava reagujících látek již dále nemění své složení, pokud se nezmění vnější podmínky.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75856" y="5805264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>
                <a:solidFill>
                  <a:srgbClr val="FF0000"/>
                </a:solidFill>
              </a:rPr>
              <a:t>v</a:t>
            </a:r>
            <a:r>
              <a:rPr lang="cs-CZ" sz="5400" b="1" baseline="-25000" dirty="0">
                <a:solidFill>
                  <a:srgbClr val="FF0000"/>
                </a:solidFill>
              </a:rPr>
              <a:t>1</a:t>
            </a:r>
            <a:r>
              <a:rPr lang="cs-CZ" sz="5400" b="1" dirty="0">
                <a:solidFill>
                  <a:srgbClr val="FF0000"/>
                </a:solidFill>
              </a:rPr>
              <a:t> = </a:t>
            </a:r>
            <a:r>
              <a:rPr lang="cs-CZ" sz="5400" b="1" dirty="0" smtClean="0">
                <a:solidFill>
                  <a:srgbClr val="FF0000"/>
                </a:solidFill>
              </a:rPr>
              <a:t>v</a:t>
            </a:r>
            <a:r>
              <a:rPr lang="cs-CZ" sz="5400" b="1" baseline="-25000" dirty="0" smtClean="0">
                <a:solidFill>
                  <a:srgbClr val="FF0000"/>
                </a:solidFill>
              </a:rPr>
              <a:t>2</a:t>
            </a:r>
            <a:endParaRPr lang="cs-CZ" sz="5400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868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23" grpId="0"/>
      <p:bldP spid="12" grpId="0"/>
      <p:bldP spid="15" grpId="0"/>
      <p:bldP spid="17" grpId="0"/>
      <p:bldP spid="19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052736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Chemická </a:t>
            </a:r>
            <a:r>
              <a:rPr lang="cs-CZ" sz="3200" b="1" dirty="0" smtClean="0"/>
              <a:t>rovnováha</a:t>
            </a:r>
            <a:endParaRPr lang="cs-CZ" sz="3200" b="1" dirty="0"/>
          </a:p>
        </p:txBody>
      </p:sp>
      <p:sp>
        <p:nvSpPr>
          <p:cNvPr id="18" name="Šipka doprava se zářezem 17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323528" y="5179839"/>
            <a:ext cx="8489790" cy="154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§"/>
              <a:defRPr sz="2200" b="1">
                <a:solidFill>
                  <a:srgbClr val="0000FF"/>
                </a:solidFill>
              </a:defRPr>
            </a:lvl1pPr>
          </a:lstStyle>
          <a:p>
            <a:pPr marL="0" indent="0">
              <a:buNone/>
            </a:pPr>
            <a:r>
              <a:rPr lang="cs-CZ" sz="2360" dirty="0" smtClean="0">
                <a:solidFill>
                  <a:srgbClr val="FF0000"/>
                </a:solidFill>
              </a:rPr>
              <a:t>Součin rovnovážných látkových koncentrací produktů reakce dělený součinem </a:t>
            </a:r>
            <a:r>
              <a:rPr lang="cs-CZ" sz="2360" dirty="0">
                <a:solidFill>
                  <a:srgbClr val="FF0000"/>
                </a:solidFill>
              </a:rPr>
              <a:t>rovnovážných látkových </a:t>
            </a:r>
            <a:r>
              <a:rPr lang="cs-CZ" sz="2360" dirty="0" smtClean="0">
                <a:solidFill>
                  <a:srgbClr val="FF0000"/>
                </a:solidFill>
              </a:rPr>
              <a:t>koncentrací reaktantů je při dané teplotě konstantní   –  rovná se rovnovážné konstantě reakce </a:t>
            </a:r>
            <a:r>
              <a:rPr lang="cs-CZ" sz="2360" dirty="0" err="1" smtClean="0">
                <a:solidFill>
                  <a:srgbClr val="FF0000"/>
                </a:solidFill>
              </a:rPr>
              <a:t>K</a:t>
            </a:r>
            <a:r>
              <a:rPr lang="cs-CZ" sz="2360" baseline="-25000" dirty="0" err="1" smtClean="0">
                <a:solidFill>
                  <a:srgbClr val="FF0000"/>
                </a:solidFill>
              </a:rPr>
              <a:t>c</a:t>
            </a:r>
            <a:r>
              <a:rPr lang="cs-CZ" sz="2360" baseline="-25000" dirty="0" smtClean="0">
                <a:solidFill>
                  <a:srgbClr val="FF0000"/>
                </a:solidFill>
              </a:rPr>
              <a:t>.</a:t>
            </a:r>
            <a:endParaRPr lang="cs-CZ" sz="2360" baseline="-25000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90722" y="1772816"/>
            <a:ext cx="4241318" cy="461665"/>
          </a:xfrm>
          <a:prstGeom prst="rect">
            <a:avLst/>
          </a:prstGeom>
          <a:blipFill>
            <a:blip r:embed="rId7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Guldberg-Waageův zákon</a:t>
            </a:r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9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204" y="1387416"/>
            <a:ext cx="1499104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Skupina 11"/>
          <p:cNvGrpSpPr/>
          <p:nvPr/>
        </p:nvGrpSpPr>
        <p:grpSpPr>
          <a:xfrm>
            <a:off x="1403648" y="2247255"/>
            <a:ext cx="2160240" cy="461665"/>
            <a:chOff x="1403648" y="3140968"/>
            <a:chExt cx="2160240" cy="461665"/>
          </a:xfrm>
        </p:grpSpPr>
        <p:sp>
          <p:nvSpPr>
            <p:cNvPr id="3" name="TextovéPole 2"/>
            <p:cNvSpPr txBox="1"/>
            <p:nvPr/>
          </p:nvSpPr>
          <p:spPr>
            <a:xfrm>
              <a:off x="1403648" y="3140968"/>
              <a:ext cx="216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/>
                <a:t>A + B        AB</a:t>
              </a:r>
              <a:endParaRPr lang="cs-CZ" sz="2400" b="1" dirty="0"/>
            </a:p>
          </p:txBody>
        </p:sp>
        <p:grpSp>
          <p:nvGrpSpPr>
            <p:cNvPr id="11" name="Skupina 10"/>
            <p:cNvGrpSpPr/>
            <p:nvPr/>
          </p:nvGrpSpPr>
          <p:grpSpPr>
            <a:xfrm>
              <a:off x="2452704" y="3322148"/>
              <a:ext cx="360040" cy="99304"/>
              <a:chOff x="2411760" y="3322148"/>
              <a:chExt cx="360040" cy="99304"/>
            </a:xfrm>
          </p:grpSpPr>
          <p:cxnSp>
            <p:nvCxnSpPr>
              <p:cNvPr id="9" name="Přímá spojnice se šipkou 8"/>
              <p:cNvCxnSpPr/>
              <p:nvPr/>
            </p:nvCxnSpPr>
            <p:spPr>
              <a:xfrm>
                <a:off x="2411760" y="3322148"/>
                <a:ext cx="36004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se šipkou 16"/>
              <p:cNvCxnSpPr/>
              <p:nvPr/>
            </p:nvCxnSpPr>
            <p:spPr>
              <a:xfrm rot="10800000">
                <a:off x="2411760" y="3421452"/>
                <a:ext cx="36004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" name="TextovéPole 22"/>
          <p:cNvSpPr txBox="1"/>
          <p:nvPr/>
        </p:nvSpPr>
        <p:spPr>
          <a:xfrm>
            <a:off x="539552" y="2668973"/>
            <a:ext cx="530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</a:t>
            </a:r>
            <a:r>
              <a:rPr lang="cs-CZ" sz="2400" b="1" baseline="-25000" dirty="0" smtClean="0"/>
              <a:t>1</a:t>
            </a:r>
            <a:r>
              <a:rPr lang="cs-CZ" sz="2400" b="1" dirty="0" smtClean="0"/>
              <a:t> = k</a:t>
            </a:r>
            <a:r>
              <a:rPr lang="cs-CZ" sz="2400" b="1" baseline="-25000" dirty="0" smtClean="0"/>
              <a:t>1</a:t>
            </a:r>
            <a:r>
              <a:rPr lang="cs-CZ" sz="2400" b="1" dirty="0" smtClean="0"/>
              <a:t> . c(A) . c(B) </a:t>
            </a:r>
            <a:endParaRPr lang="cs-CZ" sz="24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39552" y="308840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 </a:t>
            </a:r>
            <a:r>
              <a:rPr lang="cs-CZ" sz="2400" b="1" dirty="0"/>
              <a:t>= k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 </a:t>
            </a:r>
            <a:r>
              <a:rPr lang="cs-CZ" sz="2400" b="1" dirty="0"/>
              <a:t>. </a:t>
            </a:r>
            <a:r>
              <a:rPr lang="cs-CZ" sz="2400" b="1" dirty="0" smtClean="0"/>
              <a:t>c(AB)  </a:t>
            </a:r>
            <a:endParaRPr lang="cs-CZ" sz="2400" b="1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58264" y="3645024"/>
            <a:ext cx="530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k</a:t>
            </a:r>
            <a:r>
              <a:rPr lang="cs-CZ" sz="2400" b="1" baseline="-25000" dirty="0"/>
              <a:t>1</a:t>
            </a:r>
            <a:r>
              <a:rPr lang="cs-CZ" sz="2400" b="1" dirty="0"/>
              <a:t> . </a:t>
            </a:r>
            <a:r>
              <a:rPr lang="cs-CZ" sz="2400" b="1" dirty="0" smtClean="0"/>
              <a:t>c(A) </a:t>
            </a:r>
            <a:r>
              <a:rPr lang="cs-CZ" sz="2400" b="1" dirty="0"/>
              <a:t>. </a:t>
            </a:r>
            <a:r>
              <a:rPr lang="cs-CZ" sz="2400" b="1" dirty="0" smtClean="0"/>
              <a:t>c(B) = </a:t>
            </a:r>
            <a:r>
              <a:rPr lang="cs-CZ" sz="2400" b="1" dirty="0"/>
              <a:t>k</a:t>
            </a:r>
            <a:r>
              <a:rPr lang="cs-CZ" sz="2400" b="1" baseline="-25000" dirty="0"/>
              <a:t>2</a:t>
            </a:r>
            <a:r>
              <a:rPr lang="cs-CZ" sz="2400" b="1" dirty="0"/>
              <a:t> . </a:t>
            </a:r>
            <a:r>
              <a:rPr lang="cs-CZ" sz="2400" b="1" dirty="0" smtClean="0"/>
              <a:t>c(AB) </a:t>
            </a:r>
            <a:endParaRPr lang="cs-CZ" sz="2400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3593886" y="3060798"/>
            <a:ext cx="1554178" cy="523220"/>
          </a:xfrm>
          <a:prstGeom prst="rect">
            <a:avLst/>
          </a:prstGeom>
          <a:blipFill>
            <a:blip r:embed="rId10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v</a:t>
            </a:r>
            <a:r>
              <a:rPr lang="cs-CZ" sz="2800" b="1" baseline="-25000" dirty="0">
                <a:solidFill>
                  <a:srgbClr val="FF0000"/>
                </a:solidFill>
              </a:rPr>
              <a:t>1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= </a:t>
            </a:r>
            <a:r>
              <a:rPr lang="cs-CZ" sz="2800" b="1" dirty="0">
                <a:solidFill>
                  <a:srgbClr val="FF0000"/>
                </a:solidFill>
              </a:rPr>
              <a:t>v</a:t>
            </a:r>
            <a:r>
              <a:rPr lang="cs-CZ" sz="2800" b="1" baseline="-25000" dirty="0">
                <a:solidFill>
                  <a:srgbClr val="FF0000"/>
                </a:solidFill>
              </a:rPr>
              <a:t>2</a:t>
            </a:r>
            <a:endParaRPr lang="cs-CZ" sz="2800" b="1" dirty="0">
              <a:solidFill>
                <a:srgbClr val="FF0000"/>
              </a:solidFill>
            </a:endParaRPr>
          </a:p>
        </p:txBody>
      </p:sp>
      <p:grpSp>
        <p:nvGrpSpPr>
          <p:cNvPr id="20" name="Skupina 19"/>
          <p:cNvGrpSpPr/>
          <p:nvPr/>
        </p:nvGrpSpPr>
        <p:grpSpPr>
          <a:xfrm>
            <a:off x="683568" y="4221088"/>
            <a:ext cx="4608512" cy="900746"/>
            <a:chOff x="683568" y="4221088"/>
            <a:chExt cx="4608512" cy="900746"/>
          </a:xfrm>
        </p:grpSpPr>
        <p:sp>
          <p:nvSpPr>
            <p:cNvPr id="16" name="Zaoblený obdélník 15"/>
            <p:cNvSpPr/>
            <p:nvPr/>
          </p:nvSpPr>
          <p:spPr>
            <a:xfrm>
              <a:off x="683568" y="4239413"/>
              <a:ext cx="4464496" cy="882421"/>
            </a:xfrm>
            <a:prstGeom prst="roundRect">
              <a:avLst/>
            </a:prstGeom>
            <a:blipFill>
              <a:blip r:embed="rId10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ovéPole 3"/>
                <p:cNvSpPr txBox="1"/>
                <p:nvPr/>
              </p:nvSpPr>
              <p:spPr>
                <a:xfrm>
                  <a:off x="971600" y="4221088"/>
                  <a:ext cx="4320480" cy="8824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cs-CZ" sz="2800" b="1" dirty="0"/>
                            <m:t>k</m:t>
                          </m:r>
                          <m:r>
                            <m:rPr>
                              <m:nor/>
                            </m:rPr>
                            <a:rPr lang="cs-CZ" sz="2800" b="1" baseline="-25000" dirty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cs-CZ" sz="2800" b="1" dirty="0"/>
                            <m:t>k</m:t>
                          </m:r>
                          <m:r>
                            <m:rPr>
                              <m:nor/>
                            </m:rPr>
                            <a:rPr lang="cs-CZ" sz="2800" b="1" baseline="-25000" dirty="0"/>
                            <m:t>2</m:t>
                          </m:r>
                        </m:den>
                      </m:f>
                    </m:oMath>
                  </a14:m>
                  <a:r>
                    <a:rPr lang="cs-CZ" sz="2800" b="1" dirty="0" smtClean="0"/>
                    <a:t>  =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cs-CZ" sz="2800" b="1" dirty="0"/>
                            <m:t>c</m:t>
                          </m:r>
                          <m:r>
                            <m:rPr>
                              <m:nor/>
                            </m:rPr>
                            <a:rPr lang="cs-CZ" sz="2800" b="1" dirty="0"/>
                            <m:t>( </m:t>
                          </m:r>
                          <m:r>
                            <m:rPr>
                              <m:nor/>
                            </m:rPr>
                            <a:rPr lang="cs-CZ" sz="2800" b="1" dirty="0"/>
                            <m:t>AB</m:t>
                          </m:r>
                          <m:r>
                            <m:rPr>
                              <m:nor/>
                            </m:rPr>
                            <a:rPr lang="cs-CZ" sz="2800" b="1" dirty="0"/>
                            <m:t>)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cs-CZ" sz="2800" b="1" dirty="0"/>
                            <m:t>c</m:t>
                          </m:r>
                          <m:r>
                            <m:rPr>
                              <m:nor/>
                            </m:rPr>
                            <a:rPr lang="cs-CZ" sz="2800" b="1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800" b="1" dirty="0"/>
                            <m:t>A</m:t>
                          </m:r>
                          <m:r>
                            <m:rPr>
                              <m:nor/>
                            </m:rPr>
                            <a:rPr lang="cs-CZ" sz="2800" b="1" dirty="0"/>
                            <m:t>) . </m:t>
                          </m:r>
                          <m:r>
                            <m:rPr>
                              <m:nor/>
                            </m:rPr>
                            <a:rPr lang="cs-CZ" sz="2800" b="1" dirty="0"/>
                            <m:t>c</m:t>
                          </m:r>
                          <m:r>
                            <m:rPr>
                              <m:nor/>
                            </m:rPr>
                            <a:rPr lang="cs-CZ" sz="2800" b="1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800" b="1" dirty="0"/>
                            <m:t>B</m:t>
                          </m:r>
                          <m:r>
                            <m:rPr>
                              <m:nor/>
                            </m:rPr>
                            <a:rPr lang="cs-CZ" sz="2800" b="1" dirty="0"/>
                            <m:t>)</m:t>
                          </m:r>
                        </m:den>
                      </m:f>
                    </m:oMath>
                  </a14:m>
                  <a:r>
                    <a:rPr lang="cs-CZ" sz="2800" b="1" dirty="0" smtClean="0"/>
                    <a:t>  =  </a:t>
                  </a:r>
                  <a:r>
                    <a:rPr lang="cs-CZ" sz="2800" b="1" dirty="0" err="1" smtClean="0"/>
                    <a:t>K</a:t>
                  </a:r>
                  <a:r>
                    <a:rPr lang="cs-CZ" sz="2800" b="1" baseline="-25000" dirty="0" err="1" smtClean="0"/>
                    <a:t>c</a:t>
                  </a:r>
                  <a:endParaRPr lang="cs-CZ" sz="2800" b="1" baseline="-25000" dirty="0"/>
                </a:p>
              </p:txBody>
            </p:sp>
          </mc:Choice>
          <mc:Fallback xmlns="">
            <p:sp>
              <p:nvSpPr>
                <p:cNvPr id="4" name="TextovéPole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1600" y="4221088"/>
                  <a:ext cx="4320480" cy="882421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" name="TextovéPole 29"/>
          <p:cNvSpPr txBox="1"/>
          <p:nvPr/>
        </p:nvSpPr>
        <p:spPr>
          <a:xfrm>
            <a:off x="8134300" y="153139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Obr.5</a:t>
            </a:r>
            <a:endParaRPr lang="cs-CZ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810" y="1772816"/>
            <a:ext cx="3420654" cy="2688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ovéPole 21"/>
          <p:cNvSpPr txBox="1"/>
          <p:nvPr/>
        </p:nvSpPr>
        <p:spPr>
          <a:xfrm>
            <a:off x="8134300" y="1747416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</a:rPr>
              <a:t>Obr.5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27810" y="4153647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>
                <a:solidFill>
                  <a:schemeClr val="bg1"/>
                </a:solidFill>
              </a:rPr>
              <a:t>Cato</a:t>
            </a:r>
            <a:r>
              <a:rPr lang="cs-CZ" sz="1400" b="1" dirty="0">
                <a:solidFill>
                  <a:schemeClr val="bg1"/>
                </a:solidFill>
              </a:rPr>
              <a:t> </a:t>
            </a:r>
            <a:r>
              <a:rPr lang="cs-CZ" sz="1400" b="1" dirty="0" err="1" smtClean="0">
                <a:solidFill>
                  <a:schemeClr val="bg1"/>
                </a:solidFill>
              </a:rPr>
              <a:t>Guldberg</a:t>
            </a:r>
            <a:endParaRPr lang="cs-CZ" sz="1400" b="1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7370638" y="4153646"/>
            <a:ext cx="1377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bg1"/>
                </a:solidFill>
              </a:rPr>
              <a:t>Peter </a:t>
            </a:r>
            <a:r>
              <a:rPr lang="cs-CZ" sz="1400" b="1" dirty="0" err="1">
                <a:solidFill>
                  <a:schemeClr val="bg1"/>
                </a:solidFill>
              </a:rPr>
              <a:t>Waage</a:t>
            </a:r>
            <a:endParaRPr lang="cs-CZ" sz="1400" b="1" dirty="0">
              <a:solidFill>
                <a:schemeClr val="bg1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451806" y="4424413"/>
            <a:ext cx="133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(</a:t>
            </a:r>
            <a:r>
              <a:rPr lang="cs-CZ" sz="1400" b="1" dirty="0" smtClean="0"/>
              <a:t>1836-1902</a:t>
            </a:r>
            <a:r>
              <a:rPr lang="cs-CZ" sz="1200" b="1" dirty="0" smtClean="0"/>
              <a:t>)</a:t>
            </a:r>
            <a:endParaRPr lang="cs-CZ" sz="1200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7484288" y="4424412"/>
            <a:ext cx="133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(</a:t>
            </a:r>
            <a:r>
              <a:rPr lang="cs-CZ" sz="1400" b="1" dirty="0"/>
              <a:t>1864-1877</a:t>
            </a:r>
            <a:r>
              <a:rPr lang="cs-CZ" sz="1200" b="1" dirty="0" smtClean="0"/>
              <a:t>)</a:t>
            </a:r>
            <a:endParaRPr lang="cs-CZ" sz="1200" b="1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5364088" y="4653136"/>
            <a:ext cx="1918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Norský matematik a chemik</a:t>
            </a:r>
            <a:endParaRPr lang="cs-CZ" sz="1400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7236296" y="4651375"/>
            <a:ext cx="1918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Norský chemik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3924072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4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4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4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5" grpId="0"/>
      <p:bldP spid="19" grpId="0" animBg="1"/>
      <p:bldP spid="23" grpId="0"/>
      <p:bldP spid="24" grpId="0"/>
      <p:bldP spid="25" grpId="0"/>
      <p:bldP spid="26" grpId="0" animBg="1"/>
      <p:bldP spid="30" grpId="0"/>
      <p:bldP spid="22" grpId="0"/>
      <p:bldP spid="7" grpId="0"/>
      <p:bldP spid="21" grpId="0"/>
      <p:bldP spid="27" grpId="0"/>
      <p:bldP spid="28" grpId="0"/>
      <p:bldP spid="29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23528" y="2420888"/>
            <a:ext cx="8424936" cy="237626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vert="horz" lIns="0" tIns="0" rIns="18288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CHEMICKÁ REAKCE</a:t>
            </a:r>
            <a:br>
              <a:rPr lang="cs-CZ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</a:br>
            <a:r>
              <a:rPr lang="cs-CZ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II.</a:t>
            </a:r>
            <a:endParaRPr lang="cs-CZ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74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052736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Chemická </a:t>
            </a:r>
            <a:r>
              <a:rPr lang="cs-CZ" sz="3200" b="1" dirty="0" smtClean="0"/>
              <a:t>rovnováha</a:t>
            </a:r>
            <a:endParaRPr lang="cs-CZ" sz="3200" b="1" dirty="0"/>
          </a:p>
        </p:txBody>
      </p:sp>
      <p:sp>
        <p:nvSpPr>
          <p:cNvPr id="18" name="Šipka doprava se zářezem 17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690722" y="1711246"/>
            <a:ext cx="5537462" cy="461665"/>
          </a:xfrm>
          <a:prstGeom prst="rect">
            <a:avLst/>
          </a:prstGeom>
          <a:blipFill>
            <a:blip r:embed="rId7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rovnovážná konstanta </a:t>
            </a:r>
            <a:r>
              <a:rPr lang="cs-CZ" dirty="0"/>
              <a:t>reakce </a:t>
            </a:r>
            <a:r>
              <a:rPr lang="cs-CZ" dirty="0" err="1"/>
              <a:t>K</a:t>
            </a:r>
            <a:r>
              <a:rPr lang="cs-CZ" baseline="-25000" dirty="0" err="1"/>
              <a:t>c</a:t>
            </a:r>
            <a:endParaRPr lang="cs-CZ" baseline="-25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66034" y="2899544"/>
            <a:ext cx="70567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§"/>
              <a:defRPr sz="2200" b="1">
                <a:solidFill>
                  <a:srgbClr val="0000FF"/>
                </a:solidFill>
              </a:defRPr>
            </a:lvl1pPr>
          </a:lstStyle>
          <a:p>
            <a:r>
              <a:rPr lang="cs-CZ" dirty="0" err="1">
                <a:solidFill>
                  <a:srgbClr val="FF0000"/>
                </a:solidFill>
              </a:rPr>
              <a:t>Kc</a:t>
            </a:r>
            <a:r>
              <a:rPr lang="cs-CZ" dirty="0"/>
              <a:t> je ovlivnitelná změnami tlaku a </a:t>
            </a:r>
            <a:r>
              <a:rPr lang="cs-CZ" dirty="0" smtClean="0"/>
              <a:t>teploty.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58880" y="2155503"/>
            <a:ext cx="7223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§"/>
              <a:defRPr sz="2200" b="1">
                <a:solidFill>
                  <a:srgbClr val="0000FF"/>
                </a:solidFill>
              </a:defRPr>
            </a:lvl1pPr>
          </a:lstStyle>
          <a:p>
            <a:r>
              <a:rPr lang="cs-CZ" dirty="0" smtClean="0"/>
              <a:t>Udává </a:t>
            </a:r>
            <a:r>
              <a:rPr lang="cs-CZ" dirty="0"/>
              <a:t>rozsah, ve kterém určitá reakce může za daných podmínek </a:t>
            </a:r>
            <a:r>
              <a:rPr lang="cs-CZ" dirty="0" smtClean="0"/>
              <a:t>proběhnout.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66033" y="3245644"/>
            <a:ext cx="78417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§"/>
              <a:defRPr sz="2200" b="1">
                <a:solidFill>
                  <a:srgbClr val="0000FF"/>
                </a:solidFill>
              </a:defRPr>
            </a:lvl1pPr>
          </a:lstStyle>
          <a:p>
            <a:r>
              <a:rPr lang="cs-CZ" dirty="0" err="1">
                <a:solidFill>
                  <a:srgbClr val="FF0000"/>
                </a:solidFill>
              </a:rPr>
              <a:t>Kc</a:t>
            </a:r>
            <a:r>
              <a:rPr lang="cs-CZ" dirty="0">
                <a:solidFill>
                  <a:srgbClr val="FF0000"/>
                </a:solidFill>
              </a:rPr>
              <a:t> &gt; 1 </a:t>
            </a:r>
            <a:r>
              <a:rPr lang="cs-CZ" dirty="0"/>
              <a:t>⇒ reakcí vzniká víc produktů než vstupuje </a:t>
            </a:r>
            <a:r>
              <a:rPr lang="cs-CZ" dirty="0" smtClean="0"/>
              <a:t>reaktantů.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52876" y="3834487"/>
            <a:ext cx="7943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§"/>
              <a:defRPr sz="2200" b="1">
                <a:solidFill>
                  <a:srgbClr val="0000FF"/>
                </a:solidFill>
              </a:defRPr>
            </a:lvl1pPr>
          </a:lstStyle>
          <a:p>
            <a:r>
              <a:rPr lang="cs-CZ" dirty="0" err="1">
                <a:solidFill>
                  <a:srgbClr val="FF0000"/>
                </a:solidFill>
              </a:rPr>
              <a:t>Kc</a:t>
            </a:r>
            <a:r>
              <a:rPr lang="cs-CZ" dirty="0">
                <a:solidFill>
                  <a:srgbClr val="FF0000"/>
                </a:solidFill>
              </a:rPr>
              <a:t> &lt; 1 </a:t>
            </a:r>
            <a:r>
              <a:rPr lang="cs-CZ" dirty="0"/>
              <a:t>⇒ do reakce vstupuje více reaktantů než vzniká </a:t>
            </a:r>
            <a:r>
              <a:rPr lang="cs-CZ" dirty="0" smtClean="0"/>
              <a:t>produktů.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23528" y="4653136"/>
            <a:ext cx="7943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§"/>
              <a:defRPr sz="2200" b="1">
                <a:solidFill>
                  <a:srgbClr val="0000FF"/>
                </a:solidFill>
              </a:defRPr>
            </a:lvl1pPr>
          </a:lstStyle>
          <a:p>
            <a:r>
              <a:rPr lang="cs-CZ" dirty="0" smtClean="0"/>
              <a:t>Chemická rovnováha snižuje efektivitu chemické výroby – získat co nejvíce produktů ze surovin.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3528" y="5731376"/>
            <a:ext cx="81002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§"/>
              <a:defRPr sz="2200" b="1">
                <a:solidFill>
                  <a:srgbClr val="0000FF"/>
                </a:solidFill>
              </a:defRPr>
            </a:lvl1pPr>
          </a:lstStyle>
          <a:p>
            <a:r>
              <a:rPr lang="cs-CZ" dirty="0"/>
              <a:t>Chemickou rovnováha se porušuje změnou vnějších podmínek tak, aby reakce probíhala v jednom požadovaném směru.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5374377"/>
            <a:ext cx="8676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§"/>
              <a:defRPr sz="2200" b="1">
                <a:solidFill>
                  <a:srgbClr val="0000FF"/>
                </a:solidFill>
              </a:defRPr>
            </a:lvl1pPr>
          </a:lstStyle>
          <a:p>
            <a:r>
              <a:rPr lang="cs-CZ" dirty="0" smtClean="0"/>
              <a:t>Z toho důvodu je </a:t>
            </a:r>
            <a:r>
              <a:rPr lang="cs-CZ" dirty="0"/>
              <a:t>nutné potlačit či omezit zpětné reakce.</a:t>
            </a:r>
          </a:p>
        </p:txBody>
      </p:sp>
    </p:spTree>
    <p:extLst>
      <p:ext uri="{BB962C8B-B14F-4D97-AF65-F5344CB8AC3E}">
        <p14:creationId xmlns:p14="http://schemas.microsoft.com/office/powerpoint/2010/main" val="787994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9" grpId="0" animBg="1"/>
      <p:bldP spid="3" grpId="0"/>
      <p:bldP spid="13" grpId="0"/>
      <p:bldP spid="17" grpId="0"/>
      <p:bldP spid="22" grpId="0"/>
      <p:bldP spid="23" grpId="0"/>
      <p:bldP spid="4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438920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Chemická </a:t>
            </a:r>
            <a:r>
              <a:rPr lang="cs-CZ" sz="3200" b="1" dirty="0" smtClean="0"/>
              <a:t>rovnováha</a:t>
            </a:r>
            <a:endParaRPr lang="cs-CZ" sz="3200" b="1" dirty="0"/>
          </a:p>
        </p:txBody>
      </p:sp>
      <p:sp>
        <p:nvSpPr>
          <p:cNvPr id="18" name="Šipka doprava se zářezem 17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690722" y="2276872"/>
            <a:ext cx="7481678" cy="461665"/>
          </a:xfrm>
          <a:prstGeom prst="rect">
            <a:avLst/>
          </a:prstGeom>
          <a:blipFill>
            <a:blip r:embed="rId7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Stanovte rovnovážnou konstantu pro rovnici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03648" y="3645024"/>
            <a:ext cx="3204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</a:t>
            </a:r>
            <a:r>
              <a:rPr lang="cs-CZ" sz="2400" b="1" baseline="-25000" dirty="0" smtClean="0"/>
              <a:t>1</a:t>
            </a:r>
            <a:r>
              <a:rPr lang="cs-CZ" sz="2400" b="1" dirty="0" smtClean="0"/>
              <a:t> = k</a:t>
            </a:r>
            <a:r>
              <a:rPr lang="cs-CZ" sz="2400" b="1" baseline="-25000" dirty="0" smtClean="0"/>
              <a:t>1</a:t>
            </a:r>
            <a:r>
              <a:rPr lang="cs-CZ" sz="2400" b="1" dirty="0" smtClean="0"/>
              <a:t> . </a:t>
            </a:r>
            <a:r>
              <a:rPr lang="cs-CZ" sz="2400" b="1" dirty="0"/>
              <a:t>c(H</a:t>
            </a:r>
            <a:r>
              <a:rPr lang="cs-CZ" sz="2400" b="1" baseline="-25000" dirty="0"/>
              <a:t>2</a:t>
            </a:r>
            <a:r>
              <a:rPr lang="cs-CZ" sz="2400" b="1" dirty="0" smtClean="0"/>
              <a:t>) . </a:t>
            </a:r>
            <a:r>
              <a:rPr lang="cs-CZ" sz="2400" b="1" dirty="0"/>
              <a:t>c(I</a:t>
            </a:r>
            <a:r>
              <a:rPr lang="cs-CZ" sz="2400" b="1" baseline="-25000" dirty="0"/>
              <a:t>2</a:t>
            </a:r>
            <a:r>
              <a:rPr lang="cs-CZ" sz="2400" b="1" dirty="0" smtClean="0"/>
              <a:t>) </a:t>
            </a:r>
            <a:endParaRPr lang="cs-CZ" sz="2400" b="1" dirty="0"/>
          </a:p>
        </p:txBody>
      </p:sp>
      <p:grpSp>
        <p:nvGrpSpPr>
          <p:cNvPr id="11" name="Skupina 10"/>
          <p:cNvGrpSpPr/>
          <p:nvPr/>
        </p:nvGrpSpPr>
        <p:grpSpPr>
          <a:xfrm>
            <a:off x="1403648" y="2924944"/>
            <a:ext cx="6552728" cy="646331"/>
            <a:chOff x="1403648" y="3140968"/>
            <a:chExt cx="6552728" cy="646331"/>
          </a:xfrm>
        </p:grpSpPr>
        <p:sp>
          <p:nvSpPr>
            <p:cNvPr id="17" name="TextovéPole 16"/>
            <p:cNvSpPr txBox="1"/>
            <p:nvPr/>
          </p:nvSpPr>
          <p:spPr>
            <a:xfrm>
              <a:off x="1403648" y="3140968"/>
              <a:ext cx="65527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600" b="1" dirty="0" smtClean="0"/>
                <a:t>H</a:t>
              </a:r>
              <a:r>
                <a:rPr lang="cs-CZ" sz="3600" b="1" baseline="-25000" dirty="0" smtClean="0"/>
                <a:t>2</a:t>
              </a:r>
              <a:r>
                <a:rPr lang="cs-CZ" sz="3600" b="1" dirty="0" smtClean="0"/>
                <a:t>(g) </a:t>
              </a:r>
              <a:r>
                <a:rPr lang="cs-CZ" sz="3600" b="1" dirty="0"/>
                <a:t>+ </a:t>
              </a:r>
              <a:r>
                <a:rPr lang="cs-CZ" sz="3600" b="1" dirty="0" smtClean="0"/>
                <a:t>I</a:t>
              </a:r>
              <a:r>
                <a:rPr lang="cs-CZ" sz="3600" b="1" baseline="-25000" dirty="0" smtClean="0"/>
                <a:t>2</a:t>
              </a:r>
              <a:r>
                <a:rPr lang="cs-CZ" sz="3600" b="1" dirty="0" smtClean="0"/>
                <a:t>(g</a:t>
              </a:r>
              <a:r>
                <a:rPr lang="cs-CZ" sz="3600" b="1" dirty="0"/>
                <a:t>)       </a:t>
              </a:r>
              <a:r>
                <a:rPr lang="cs-CZ" sz="3600" b="1" dirty="0" smtClean="0"/>
                <a:t>   2HI(g)</a:t>
              </a:r>
              <a:endParaRPr lang="cs-CZ" sz="3600" b="1" dirty="0"/>
            </a:p>
          </p:txBody>
        </p:sp>
        <p:grpSp>
          <p:nvGrpSpPr>
            <p:cNvPr id="20" name="Skupina 19"/>
            <p:cNvGrpSpPr/>
            <p:nvPr/>
          </p:nvGrpSpPr>
          <p:grpSpPr>
            <a:xfrm>
              <a:off x="4804420" y="3414481"/>
              <a:ext cx="360040" cy="99304"/>
              <a:chOff x="2411760" y="3322148"/>
              <a:chExt cx="360040" cy="99304"/>
            </a:xfrm>
          </p:grpSpPr>
          <p:cxnSp>
            <p:nvCxnSpPr>
              <p:cNvPr id="22" name="Přímá spojnice se šipkou 21"/>
              <p:cNvCxnSpPr/>
              <p:nvPr/>
            </p:nvCxnSpPr>
            <p:spPr>
              <a:xfrm>
                <a:off x="2411760" y="3322148"/>
                <a:ext cx="36004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se šipkou 22"/>
              <p:cNvCxnSpPr/>
              <p:nvPr/>
            </p:nvCxnSpPr>
            <p:spPr>
              <a:xfrm rot="10800000">
                <a:off x="2411760" y="3421452"/>
                <a:ext cx="36004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" name="TextovéPole 23"/>
          <p:cNvSpPr txBox="1"/>
          <p:nvPr/>
        </p:nvSpPr>
        <p:spPr>
          <a:xfrm>
            <a:off x="1403648" y="4064459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 </a:t>
            </a:r>
            <a:r>
              <a:rPr lang="cs-CZ" sz="2400" b="1" dirty="0"/>
              <a:t>= k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 </a:t>
            </a:r>
            <a:r>
              <a:rPr lang="cs-CZ" sz="2400" b="1" dirty="0"/>
              <a:t>. c(HI</a:t>
            </a:r>
            <a:r>
              <a:rPr lang="cs-CZ" sz="2400" b="1" dirty="0" smtClean="0"/>
              <a:t>)</a:t>
            </a:r>
            <a:r>
              <a:rPr lang="cs-CZ" sz="2400" b="1" dirty="0"/>
              <a:t> . c(HI</a:t>
            </a:r>
            <a:r>
              <a:rPr lang="cs-CZ" sz="2400" b="1" dirty="0" smtClean="0"/>
              <a:t>)</a:t>
            </a:r>
            <a:r>
              <a:rPr lang="cs-CZ" sz="2400" b="1" dirty="0"/>
              <a:t> </a:t>
            </a:r>
            <a:r>
              <a:rPr lang="cs-CZ" sz="2400" b="1" dirty="0" smtClean="0"/>
              <a:t>= </a:t>
            </a:r>
            <a:r>
              <a:rPr lang="cs-CZ" sz="2400" b="1" dirty="0"/>
              <a:t>k</a:t>
            </a:r>
            <a:r>
              <a:rPr lang="cs-CZ" sz="2400" b="1" baseline="-25000" dirty="0"/>
              <a:t>2</a:t>
            </a:r>
            <a:r>
              <a:rPr lang="cs-CZ" sz="2400" b="1" dirty="0"/>
              <a:t> . </a:t>
            </a:r>
            <a:r>
              <a:rPr lang="en-US" sz="2400" b="1" dirty="0" smtClean="0"/>
              <a:t>[</a:t>
            </a:r>
            <a:r>
              <a:rPr lang="cs-CZ" sz="2400" b="1" dirty="0" smtClean="0"/>
              <a:t>c(HI)</a:t>
            </a:r>
            <a:r>
              <a:rPr lang="en-US" sz="2400" b="1" dirty="0" smtClean="0"/>
              <a:t>]</a:t>
            </a:r>
            <a:r>
              <a:rPr lang="cs-CZ" sz="2400" b="1" baseline="30000" dirty="0" smtClean="0"/>
              <a:t>2</a:t>
            </a:r>
            <a:r>
              <a:rPr lang="cs-CZ" sz="2400" b="1" dirty="0" smtClean="0"/>
              <a:t> </a:t>
            </a:r>
            <a:endParaRPr lang="cs-CZ" sz="2400" b="1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403648" y="4966887"/>
            <a:ext cx="530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k</a:t>
            </a:r>
            <a:r>
              <a:rPr lang="cs-CZ" sz="2400" b="1" baseline="-25000" dirty="0"/>
              <a:t>1</a:t>
            </a:r>
            <a:r>
              <a:rPr lang="cs-CZ" sz="2400" b="1" dirty="0"/>
              <a:t> . c(H</a:t>
            </a:r>
            <a:r>
              <a:rPr lang="cs-CZ" sz="2400" b="1" baseline="-25000" dirty="0"/>
              <a:t>2</a:t>
            </a:r>
            <a:r>
              <a:rPr lang="cs-CZ" sz="2400" b="1" dirty="0"/>
              <a:t>) . c(I</a:t>
            </a:r>
            <a:r>
              <a:rPr lang="cs-CZ" sz="2400" b="1" baseline="-25000" dirty="0"/>
              <a:t>2</a:t>
            </a:r>
            <a:r>
              <a:rPr lang="cs-CZ" sz="2400" b="1" dirty="0" smtClean="0"/>
              <a:t>) = </a:t>
            </a:r>
            <a:r>
              <a:rPr lang="cs-CZ" sz="2400" b="1" dirty="0"/>
              <a:t>k</a:t>
            </a:r>
            <a:r>
              <a:rPr lang="cs-CZ" sz="2400" b="1" baseline="-25000" dirty="0"/>
              <a:t>2</a:t>
            </a:r>
            <a:r>
              <a:rPr lang="cs-CZ" sz="2400" b="1" dirty="0"/>
              <a:t> . </a:t>
            </a:r>
            <a:r>
              <a:rPr lang="en-US" sz="2400" b="1" dirty="0"/>
              <a:t>[</a:t>
            </a:r>
            <a:r>
              <a:rPr lang="cs-CZ" sz="2400" b="1" dirty="0"/>
              <a:t>c(HI)</a:t>
            </a:r>
            <a:r>
              <a:rPr lang="en-US" sz="2400" b="1" dirty="0"/>
              <a:t>]</a:t>
            </a:r>
            <a:r>
              <a:rPr lang="cs-CZ" sz="2400" b="1" baseline="30000" dirty="0"/>
              <a:t>2</a:t>
            </a:r>
            <a:r>
              <a:rPr lang="cs-CZ" sz="2400" b="1" dirty="0"/>
              <a:t> 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412156" y="452612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</a:t>
            </a:r>
            <a:r>
              <a:rPr lang="cs-CZ" sz="2400" b="1" baseline="-25000" dirty="0"/>
              <a:t>1</a:t>
            </a:r>
            <a:r>
              <a:rPr lang="cs-CZ" sz="2400" b="1" dirty="0"/>
              <a:t> </a:t>
            </a:r>
            <a:r>
              <a:rPr lang="cs-CZ" sz="2400" b="1" dirty="0" smtClean="0"/>
              <a:t>= </a:t>
            </a:r>
            <a:r>
              <a:rPr lang="cs-CZ" sz="2400" b="1" dirty="0"/>
              <a:t>v</a:t>
            </a:r>
            <a:r>
              <a:rPr lang="cs-CZ" sz="2400" b="1" baseline="-25000" dirty="0"/>
              <a:t>2</a:t>
            </a:r>
            <a:endParaRPr lang="cs-CZ" sz="2400" b="1" dirty="0"/>
          </a:p>
        </p:txBody>
      </p:sp>
      <p:grpSp>
        <p:nvGrpSpPr>
          <p:cNvPr id="10" name="Skupina 9"/>
          <p:cNvGrpSpPr/>
          <p:nvPr/>
        </p:nvGrpSpPr>
        <p:grpSpPr>
          <a:xfrm>
            <a:off x="2123728" y="5589240"/>
            <a:ext cx="4752528" cy="957057"/>
            <a:chOff x="1331640" y="5642923"/>
            <a:chExt cx="4752528" cy="957057"/>
          </a:xfrm>
        </p:grpSpPr>
        <p:sp>
          <p:nvSpPr>
            <p:cNvPr id="9" name="Zaoblený obdélník 8"/>
            <p:cNvSpPr/>
            <p:nvPr/>
          </p:nvSpPr>
          <p:spPr>
            <a:xfrm>
              <a:off x="1331640" y="5642923"/>
              <a:ext cx="4752528" cy="957057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ovéPole 3"/>
                <p:cNvSpPr txBox="1"/>
                <p:nvPr/>
              </p:nvSpPr>
              <p:spPr>
                <a:xfrm>
                  <a:off x="1403648" y="5642923"/>
                  <a:ext cx="4680520" cy="9570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cs-CZ" sz="2800" b="1" dirty="0">
                              <a:solidFill>
                                <a:srgbClr val="FF0000"/>
                              </a:solidFill>
                            </a:rPr>
                            <m:t>k</m:t>
                          </m:r>
                          <m:r>
                            <m:rPr>
                              <m:nor/>
                            </m:rPr>
                            <a:rPr lang="cs-CZ" sz="2800" b="1" baseline="-25000" dirty="0">
                              <a:solidFill>
                                <a:srgbClr val="FF0000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cs-CZ" sz="2800" b="1" dirty="0">
                              <a:solidFill>
                                <a:srgbClr val="FF0000"/>
                              </a:solidFill>
                            </a:rPr>
                            <m:t>k</m:t>
                          </m:r>
                          <m:r>
                            <m:rPr>
                              <m:nor/>
                            </m:rPr>
                            <a:rPr lang="cs-CZ" sz="2800" b="1" baseline="-25000" dirty="0">
                              <a:solidFill>
                                <a:srgbClr val="FF0000"/>
                              </a:solidFill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cs-CZ" sz="2800" b="1" dirty="0" smtClean="0">
                      <a:solidFill>
                        <a:srgbClr val="FF0000"/>
                      </a:solidFill>
                    </a:rPr>
                    <a:t>  =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1" dirty="0">
                              <a:solidFill>
                                <a:srgbClr val="FF0000"/>
                              </a:solidFill>
                            </a:rPr>
                            <m:t>[</m:t>
                          </m:r>
                          <m:r>
                            <m:rPr>
                              <m:nor/>
                            </m:rPr>
                            <a:rPr lang="cs-CZ" sz="2800" b="1" dirty="0">
                              <a:solidFill>
                                <a:srgbClr val="FF0000"/>
                              </a:solidFill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cs-CZ" sz="2800" b="1" dirty="0">
                              <a:solidFill>
                                <a:srgbClr val="FF0000"/>
                              </a:solidFill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cs-CZ" sz="2800" b="1" dirty="0">
                              <a:solidFill>
                                <a:srgbClr val="FF0000"/>
                              </a:solidFill>
                            </a:rPr>
                            <m:t>HI</m:t>
                          </m:r>
                          <m:r>
                            <m:rPr>
                              <m:nor/>
                            </m:rPr>
                            <a:rPr lang="cs-CZ" sz="2800" b="1" dirty="0">
                              <a:solidFill>
                                <a:srgbClr val="FF0000"/>
                              </a:solidFill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2800" b="1" dirty="0">
                              <a:solidFill>
                                <a:srgbClr val="FF0000"/>
                              </a:solidFill>
                            </a:rPr>
                            <m:t>]</m:t>
                          </m:r>
                          <m:r>
                            <m:rPr>
                              <m:nor/>
                            </m:rPr>
                            <a:rPr lang="cs-CZ" sz="2800" b="1" baseline="30000" dirty="0">
                              <a:solidFill>
                                <a:srgbClr val="FF0000"/>
                              </a:solidFill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cs-CZ" sz="3200" b="1" dirty="0">
                              <a:solidFill>
                                <a:srgbClr val="FF0000"/>
                              </a:solidFill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cs-CZ" sz="3200" b="1" dirty="0">
                              <a:solidFill>
                                <a:srgbClr val="FF0000"/>
                              </a:solidFill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cs-CZ" sz="3200" b="1" i="0" dirty="0" smtClean="0">
                              <a:solidFill>
                                <a:srgbClr val="FF0000"/>
                              </a:solidFill>
                            </a:rPr>
                            <m:t>H</m:t>
                          </m:r>
                          <m:r>
                            <m:rPr>
                              <m:nor/>
                            </m:rPr>
                            <a:rPr lang="cs-CZ" sz="3200" b="1" i="0" baseline="-25000" dirty="0" smtClean="0">
                              <a:solidFill>
                                <a:srgbClr val="FF0000"/>
                              </a:solidFill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cs-CZ" sz="3200" b="1" dirty="0">
                              <a:solidFill>
                                <a:srgbClr val="FF0000"/>
                              </a:solidFill>
                            </a:rPr>
                            <m:t>) . </m:t>
                          </m:r>
                          <m:r>
                            <m:rPr>
                              <m:nor/>
                            </m:rPr>
                            <a:rPr lang="cs-CZ" sz="3200" b="1" dirty="0">
                              <a:solidFill>
                                <a:srgbClr val="FF0000"/>
                              </a:solidFill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cs-CZ" sz="3200" b="1" dirty="0">
                              <a:solidFill>
                                <a:srgbClr val="FF0000"/>
                              </a:solidFill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cs-CZ" sz="3200" b="1" i="0" dirty="0" smtClean="0">
                              <a:solidFill>
                                <a:srgbClr val="FF0000"/>
                              </a:solidFill>
                            </a:rPr>
                            <m:t>I</m:t>
                          </m:r>
                          <m:r>
                            <m:rPr>
                              <m:nor/>
                            </m:rPr>
                            <a:rPr lang="cs-CZ" sz="3200" b="1" i="0" baseline="-25000" dirty="0" smtClean="0">
                              <a:solidFill>
                                <a:srgbClr val="FF0000"/>
                              </a:solidFill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cs-CZ" sz="3200" b="1" dirty="0">
                              <a:solidFill>
                                <a:srgbClr val="FF0000"/>
                              </a:solidFill>
                            </a:rPr>
                            <m:t>)</m:t>
                          </m:r>
                        </m:den>
                      </m:f>
                    </m:oMath>
                  </a14:m>
                  <a:r>
                    <a:rPr lang="cs-CZ" sz="2800" b="1" dirty="0" smtClean="0">
                      <a:solidFill>
                        <a:srgbClr val="FF0000"/>
                      </a:solidFill>
                    </a:rPr>
                    <a:t>  =  </a:t>
                  </a:r>
                  <a:r>
                    <a:rPr lang="cs-CZ" sz="2800" b="1" dirty="0" err="1" smtClean="0">
                      <a:solidFill>
                        <a:srgbClr val="FF0000"/>
                      </a:solidFill>
                    </a:rPr>
                    <a:t>K</a:t>
                  </a:r>
                  <a:r>
                    <a:rPr lang="cs-CZ" sz="2800" b="1" baseline="-25000" dirty="0" err="1" smtClean="0">
                      <a:solidFill>
                        <a:srgbClr val="FF0000"/>
                      </a:solidFill>
                    </a:rPr>
                    <a:t>c</a:t>
                  </a:r>
                  <a:endParaRPr lang="cs-CZ" sz="2800" b="1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ovéPole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3648" y="5642923"/>
                  <a:ext cx="4680520" cy="957057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358246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9" grpId="0" animBg="1"/>
      <p:bldP spid="13" grpId="0"/>
      <p:bldP spid="24" grpId="0"/>
      <p:bldP spid="25" grpId="0"/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907704" y="603076"/>
            <a:ext cx="115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C</a:t>
            </a:r>
            <a:r>
              <a:rPr lang="cs-CZ" sz="2400" b="1" dirty="0" smtClean="0">
                <a:solidFill>
                  <a:srgbClr val="FF0000"/>
                </a:solidFill>
              </a:rPr>
              <a:t>itace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5496" y="1988071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Obr.3  </a:t>
            </a:r>
            <a:r>
              <a:rPr lang="cs-CZ" sz="1200" dirty="0" smtClean="0"/>
              <a:t>FEYTAUD</a:t>
            </a:r>
            <a:r>
              <a:rPr lang="cs-CZ" sz="1200" dirty="0"/>
              <a:t>, Sophie. </a:t>
            </a:r>
            <a:r>
              <a:rPr lang="cs-CZ" sz="1200" i="1" dirty="0" err="1"/>
              <a:t>Soubor:Pierre-Simon</a:t>
            </a:r>
            <a:r>
              <a:rPr lang="cs-CZ" sz="1200" i="1" dirty="0"/>
              <a:t> Laplace.jpg - Wikipedie</a:t>
            </a:r>
            <a:r>
              <a:rPr lang="cs-CZ" sz="1200" dirty="0"/>
              <a:t> [online]. [cit. 11.5.2013]. Dostupný na WWW: http://</a:t>
            </a:r>
            <a:r>
              <a:rPr lang="cs-CZ" sz="1200" dirty="0" smtClean="0"/>
              <a:t>cs.wikipedia.org/wiki/Soubor:Pierre-Simon_Laplace.jpg </a:t>
            </a:r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5496" y="2449736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Obr.4   </a:t>
            </a:r>
            <a:r>
              <a:rPr lang="cs-CZ" sz="1200" dirty="0"/>
              <a:t>AUTOR NEUVEDEN. </a:t>
            </a:r>
            <a:r>
              <a:rPr lang="cs-CZ" sz="1200" i="1" dirty="0"/>
              <a:t>Soubor: Hess </a:t>
            </a:r>
            <a:r>
              <a:rPr lang="cs-CZ" sz="1200" i="1" dirty="0" err="1"/>
              <a:t>Germain</a:t>
            </a:r>
            <a:r>
              <a:rPr lang="cs-CZ" sz="1200" i="1" dirty="0"/>
              <a:t> Henri.jpg - </a:t>
            </a:r>
            <a:r>
              <a:rPr lang="cs-CZ" sz="1200" i="1" dirty="0" err="1"/>
              <a:t>Wikipedia</a:t>
            </a:r>
            <a:r>
              <a:rPr lang="cs-CZ" sz="1200" i="1" dirty="0"/>
              <a:t>,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[online]. [cit. 11.5.2013]. Dostupný na WWW: http://en.wikipedia.org/wiki/File:Hess_Germain_Henri.jpg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5496" y="2911401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Obr.5</a:t>
            </a:r>
            <a:r>
              <a:rPr lang="cs-CZ" sz="1200" dirty="0"/>
              <a:t> </a:t>
            </a:r>
            <a:r>
              <a:rPr lang="cs-CZ" sz="1200" dirty="0" smtClean="0"/>
              <a:t>  AUTOR </a:t>
            </a:r>
            <a:r>
              <a:rPr lang="cs-CZ" sz="1200" dirty="0"/>
              <a:t>NEUVEDEN. </a:t>
            </a:r>
            <a:r>
              <a:rPr lang="cs-CZ" sz="1200" i="1" dirty="0" err="1"/>
              <a:t>Soubor:Guldberg</a:t>
            </a:r>
            <a:r>
              <a:rPr lang="cs-CZ" sz="1200" i="1" dirty="0"/>
              <a:t> Waage.jpg - Wikipedie</a:t>
            </a:r>
            <a:r>
              <a:rPr lang="cs-CZ" sz="1200" dirty="0"/>
              <a:t> [online]. [cit. 11.5.2013]. Dostupný na WWW: http://cs.wikipedia.org/wiki/Soubor:Guldberg_Waage.jpg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5496" y="1064741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Obr.1  </a:t>
            </a:r>
            <a:r>
              <a:rPr lang="cs-CZ" sz="1200" dirty="0" smtClean="0"/>
              <a:t>BOILLY</a:t>
            </a:r>
            <a:r>
              <a:rPr lang="cs-CZ" sz="1200" dirty="0"/>
              <a:t>, Louis-</a:t>
            </a:r>
            <a:r>
              <a:rPr lang="cs-CZ" sz="1200" dirty="0" err="1"/>
              <a:t>Léopold</a:t>
            </a:r>
            <a:r>
              <a:rPr lang="cs-CZ" sz="1200" dirty="0"/>
              <a:t>. </a:t>
            </a:r>
            <a:r>
              <a:rPr lang="cs-CZ" sz="1200" i="1" dirty="0" err="1"/>
              <a:t>Soubor:Sadi</a:t>
            </a:r>
            <a:r>
              <a:rPr lang="cs-CZ" sz="1200" i="1" dirty="0"/>
              <a:t> Carnot.jpeg - Wikipedie</a:t>
            </a:r>
            <a:r>
              <a:rPr lang="cs-CZ" sz="1200" dirty="0"/>
              <a:t> [online]. [cit. 11.5.2013]. Dostupný na WWW: http://cs.wikipedia.org/wiki/Soubor:Sadi_Carnot.jpeg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5496" y="1526406"/>
            <a:ext cx="907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Obr.2  </a:t>
            </a:r>
            <a:r>
              <a:rPr lang="cs-CZ" sz="1200" dirty="0" smtClean="0"/>
              <a:t>DELAISTRE</a:t>
            </a:r>
            <a:r>
              <a:rPr lang="cs-CZ" sz="1200" dirty="0"/>
              <a:t>, Louis </a:t>
            </a:r>
            <a:r>
              <a:rPr lang="cs-CZ" sz="1200" dirty="0" err="1"/>
              <a:t>Desire</a:t>
            </a:r>
            <a:r>
              <a:rPr lang="cs-CZ" sz="1200" dirty="0"/>
              <a:t> Jean; BOILLY, Julien Leopold. </a:t>
            </a:r>
            <a:r>
              <a:rPr lang="cs-CZ" sz="1200" i="1" dirty="0"/>
              <a:t>Soubor: Antoine </a:t>
            </a:r>
            <a:r>
              <a:rPr lang="cs-CZ" sz="1200" i="1" dirty="0" err="1"/>
              <a:t>Lavoisier</a:t>
            </a:r>
            <a:r>
              <a:rPr lang="cs-CZ" sz="1200" i="1" dirty="0"/>
              <a:t> color.jpg </a:t>
            </a:r>
            <a:r>
              <a:rPr lang="cs-CZ" sz="1200" i="1" dirty="0" smtClean="0"/>
              <a:t>- </a:t>
            </a:r>
            <a:r>
              <a:rPr lang="cs-CZ" sz="1200" i="1" dirty="0" err="1" smtClean="0"/>
              <a:t>Wikipedia</a:t>
            </a:r>
            <a:r>
              <a:rPr lang="cs-CZ" sz="1200" i="1" dirty="0"/>
              <a:t>,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[online </a:t>
            </a:r>
            <a:r>
              <a:rPr lang="cs-CZ" sz="1200" i="1" dirty="0" smtClean="0"/>
              <a:t>e</a:t>
            </a:r>
            <a:r>
              <a:rPr lang="cs-CZ" sz="1200" dirty="0"/>
              <a:t> [online]. [cit. 11.5.2013]. Dostupný na WWW: </a:t>
            </a:r>
            <a:r>
              <a:rPr lang="cs-CZ" sz="1200" dirty="0" smtClean="0"/>
              <a:t>http</a:t>
            </a:r>
            <a:r>
              <a:rPr lang="cs-CZ" sz="1200" dirty="0"/>
              <a:t>://</a:t>
            </a:r>
            <a:r>
              <a:rPr lang="cs-CZ" sz="1200" dirty="0" smtClean="0"/>
              <a:t>en.wikipedia.org/wiki/File:Antoine_lavoisier_color.jpg </a:t>
            </a:r>
            <a:endParaRPr lang="cs-CZ" sz="1200" dirty="0"/>
          </a:p>
        </p:txBody>
      </p:sp>
      <p:sp>
        <p:nvSpPr>
          <p:cNvPr id="24" name="Obdélník 23"/>
          <p:cNvSpPr/>
          <p:nvPr/>
        </p:nvSpPr>
        <p:spPr>
          <a:xfrm>
            <a:off x="636725" y="4366437"/>
            <a:ext cx="7875748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200" dirty="0" smtClean="0"/>
              <a:t>Dušek </a:t>
            </a:r>
            <a:r>
              <a:rPr lang="cs-CZ" sz="1200" dirty="0"/>
              <a:t>B.; </a:t>
            </a:r>
            <a:r>
              <a:rPr lang="cs-CZ" sz="1200" dirty="0" err="1"/>
              <a:t>Flemr</a:t>
            </a:r>
            <a:r>
              <a:rPr lang="cs-CZ" sz="1200" dirty="0"/>
              <a:t> </a:t>
            </a:r>
            <a:r>
              <a:rPr lang="cs-CZ" sz="1200" dirty="0" smtClean="0"/>
              <a:t>V.            Chemie </a:t>
            </a:r>
            <a:r>
              <a:rPr lang="cs-CZ" sz="1200" dirty="0"/>
              <a:t>pro gymnázia I. (Obecná a anorganická</a:t>
            </a:r>
            <a:r>
              <a:rPr lang="cs-CZ" sz="1200" dirty="0" smtClean="0"/>
              <a:t>), SPN 2007,</a:t>
            </a:r>
            <a:r>
              <a:rPr lang="cs-CZ" sz="1200" dirty="0"/>
              <a:t> </a:t>
            </a:r>
            <a:r>
              <a:rPr lang="cs-CZ" sz="1200" dirty="0" smtClean="0"/>
              <a:t>ISBN:80-7235-369-1</a:t>
            </a:r>
            <a:endParaRPr lang="cs-CZ" sz="1200" dirty="0"/>
          </a:p>
          <a:p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25" name="TextovéPole 2"/>
          <p:cNvSpPr txBox="1"/>
          <p:nvPr/>
        </p:nvSpPr>
        <p:spPr>
          <a:xfrm>
            <a:off x="1680332" y="3862381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636725" y="4678569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  <p:sp>
        <p:nvSpPr>
          <p:cNvPr id="27" name="Obdélník 26"/>
          <p:cNvSpPr/>
          <p:nvPr/>
        </p:nvSpPr>
        <p:spPr>
          <a:xfrm>
            <a:off x="636725" y="5013208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876516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512549" y="1448780"/>
            <a:ext cx="8118902" cy="3960440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hlinkClick r:id="rId5" action="ppaction://hlinksldjump"/>
          </p:cNvPr>
          <p:cNvSpPr txBox="1"/>
          <p:nvPr/>
        </p:nvSpPr>
        <p:spPr>
          <a:xfrm>
            <a:off x="866165" y="2100334"/>
            <a:ext cx="7639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ZÁKLADY TERMOCHEMIE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TextovéPole 3">
            <a:hlinkClick r:id="rId6" action="ppaction://hlinksldjump"/>
          </p:cNvPr>
          <p:cNvSpPr txBox="1"/>
          <p:nvPr/>
        </p:nvSpPr>
        <p:spPr>
          <a:xfrm>
            <a:off x="871349" y="2762054"/>
            <a:ext cx="43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CHEMICKÁ KINETIKA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hlinkClick r:id="rId7" action="ppaction://hlinksldjump"/>
          </p:cNvPr>
          <p:cNvSpPr txBox="1"/>
          <p:nvPr/>
        </p:nvSpPr>
        <p:spPr>
          <a:xfrm>
            <a:off x="906011" y="3441190"/>
            <a:ext cx="6879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FAKTORY OVLIVŇUJÍCÍ RYCHLOST CHEMICKÝCH REAKCÍ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hlinkClick r:id="rId8" action="ppaction://hlinksldjump"/>
          </p:cNvPr>
          <p:cNvSpPr txBox="1"/>
          <p:nvPr/>
        </p:nvSpPr>
        <p:spPr>
          <a:xfrm>
            <a:off x="871348" y="4515507"/>
            <a:ext cx="713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CHEMICKÁ ROVNOVÁHA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152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611560" y="1301859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Základy termochemie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132856"/>
            <a:ext cx="3312368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Termodynamika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4902259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Z</a:t>
            </a:r>
            <a:r>
              <a:rPr lang="cs-CZ" sz="2400" b="1" dirty="0" smtClean="0"/>
              <a:t>abývá </a:t>
            </a:r>
            <a:r>
              <a:rPr lang="cs-CZ" sz="2400" b="1" dirty="0"/>
              <a:t>se studiem fyzikálních a chemických dějů spojených se změnami </a:t>
            </a:r>
            <a:r>
              <a:rPr lang="cs-CZ" sz="2400" b="1" dirty="0" smtClean="0"/>
              <a:t>energie.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5" y="5838363"/>
            <a:ext cx="8352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V</a:t>
            </a:r>
            <a:r>
              <a:rPr lang="cs-CZ" sz="2400" b="1" dirty="0" smtClean="0"/>
              <a:t>ysvětluje</a:t>
            </a:r>
            <a:r>
              <a:rPr lang="cs-CZ" sz="2400" b="1" dirty="0"/>
              <a:t>, proč reakce probíhají, proč některé látky spolu za normálních podmínek nereagují …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5536" y="3960352"/>
            <a:ext cx="8532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O</a:t>
            </a:r>
            <a:r>
              <a:rPr lang="cs-CZ" sz="2400" b="1" dirty="0" smtClean="0"/>
              <a:t>bor</a:t>
            </a:r>
            <a:r>
              <a:rPr lang="cs-CZ" sz="2400" b="1" dirty="0"/>
              <a:t> fyziky, který se zabývá procesy a </a:t>
            </a:r>
            <a:r>
              <a:rPr lang="cs-CZ" sz="2400" b="1" dirty="0" smtClean="0"/>
              <a:t>vlastnostmi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</a:t>
            </a:r>
            <a:r>
              <a:rPr lang="cs-CZ" sz="2400" b="1" dirty="0"/>
              <a:t>látek a polí spojených s teplem a tepelnými </a:t>
            </a:r>
            <a:r>
              <a:rPr lang="cs-CZ" sz="2400" b="1" dirty="0" smtClean="0"/>
              <a:t>jev.</a:t>
            </a:r>
            <a:endParaRPr lang="cs-CZ" sz="2400" b="1" dirty="0"/>
          </a:p>
        </p:txBody>
      </p:sp>
      <p:pic>
        <p:nvPicPr>
          <p:cNvPr id="1026" name="Picture 2" descr="Soubor:Sadi Carnot.jpe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24744"/>
            <a:ext cx="2232248" cy="2729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Šipka doprava se zářezem 8">
            <a:hlinkClick r:id="rId9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95536" y="2666529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Sadiho Carnota, (1796 – 1832</a:t>
            </a:r>
            <a:r>
              <a:rPr lang="cs-CZ" sz="2400" b="1" dirty="0" smtClean="0"/>
              <a:t>)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francouzský fyzik</a:t>
            </a:r>
          </a:p>
          <a:p>
            <a:r>
              <a:rPr lang="cs-CZ" sz="2400" b="1" dirty="0" smtClean="0"/>
              <a:t>    nazýván </a:t>
            </a:r>
            <a:r>
              <a:rPr lang="cs-CZ" sz="2400" b="1" dirty="0"/>
              <a:t>otcem termodynamiky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059071" y="1163359"/>
            <a:ext cx="6893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</a:rPr>
              <a:t>Obr.1</a:t>
            </a:r>
            <a:endParaRPr lang="cs-CZ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550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204864"/>
            <a:ext cx="2592288" cy="461665"/>
          </a:xfrm>
          <a:prstGeom prst="rect">
            <a:avLst/>
          </a:prstGeom>
          <a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Termochemie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9592" y="1301859"/>
            <a:ext cx="5760640" cy="584775"/>
          </a:xfrm>
          <a:prstGeom prst="rect">
            <a:avLst/>
          </a:prstGeom>
          <a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Základy termochemie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2783249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A</a:t>
            </a:r>
            <a:r>
              <a:rPr lang="cs-CZ" sz="2400" b="1" dirty="0" smtClean="0"/>
              <a:t>plikuje zákony termodynamiky na chemické děje.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3791361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O</a:t>
            </a:r>
            <a:r>
              <a:rPr lang="cs-CZ" sz="2400" b="1" dirty="0" smtClean="0"/>
              <a:t>bor chemie - studuje </a:t>
            </a:r>
            <a:r>
              <a:rPr lang="cs-CZ" sz="2400" b="1" dirty="0"/>
              <a:t>tepelné změny (tepelné zabarvení) při chemických </a:t>
            </a:r>
            <a:r>
              <a:rPr lang="cs-CZ" sz="2400" b="1" dirty="0" smtClean="0"/>
              <a:t>dějích.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4799473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Chemická reakce je vždy provázena změnou energie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</a:t>
            </a: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1560" y="5801782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Nejčastější formou energie při chemických reakcích je </a:t>
            </a:r>
            <a:r>
              <a:rPr lang="cs-CZ" sz="2400" b="1" dirty="0">
                <a:solidFill>
                  <a:srgbClr val="FF0000"/>
                </a:solidFill>
              </a:rPr>
              <a:t>TEPLO</a:t>
            </a:r>
            <a:r>
              <a:rPr lang="cs-CZ" sz="2400" b="1" dirty="0"/>
              <a:t>.</a:t>
            </a:r>
          </a:p>
        </p:txBody>
      </p:sp>
      <p:sp>
        <p:nvSpPr>
          <p:cNvPr id="10" name="Šipka doprava se zářezem 9">
            <a:hlinkClick r:id="rId8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905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844824"/>
            <a:ext cx="5472608" cy="461665"/>
          </a:xfrm>
          <a:prstGeom prst="rect">
            <a:avLst/>
          </a:prstGeom>
          <a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Základní pojmy termochemie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9592" y="1124744"/>
            <a:ext cx="5760640" cy="584775"/>
          </a:xfrm>
          <a:prstGeom prst="rect">
            <a:avLst/>
          </a:prstGeom>
          <a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Základy termochemie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42320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soustava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339752" y="2423209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r>
              <a:rPr lang="cs-CZ" sz="2400" dirty="0"/>
              <a:t>část prostoru s jeho náplní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3017425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>
                <a:solidFill>
                  <a:srgbClr val="EC1CEC"/>
                </a:solidFill>
              </a:rPr>
              <a:t>otevřená: </a:t>
            </a:r>
            <a:r>
              <a:rPr lang="cs-CZ" dirty="0"/>
              <a:t>vy</a:t>
            </a:r>
            <a:r>
              <a:rPr lang="cs-CZ" dirty="0" smtClean="0"/>
              <a:t>měňuje </a:t>
            </a:r>
            <a:r>
              <a:rPr lang="cs-CZ" dirty="0"/>
              <a:t>s okolím hmotu i </a:t>
            </a:r>
            <a:r>
              <a:rPr lang="cs-CZ" dirty="0" smtClean="0"/>
              <a:t>energii.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3528" y="3479090"/>
            <a:ext cx="8830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>
                <a:solidFill>
                  <a:srgbClr val="EC1CEC"/>
                </a:solidFill>
              </a:rPr>
              <a:t>uzavřená: </a:t>
            </a:r>
            <a:r>
              <a:rPr lang="cs-CZ" dirty="0"/>
              <a:t>vyměňuje s okolím jen energii</a:t>
            </a:r>
            <a:r>
              <a:rPr lang="cs-CZ" dirty="0" smtClean="0"/>
              <a:t>, ale </a:t>
            </a:r>
            <a:r>
              <a:rPr lang="cs-CZ" dirty="0"/>
              <a:t>ne </a:t>
            </a:r>
            <a:r>
              <a:rPr lang="cs-CZ" dirty="0" smtClean="0"/>
              <a:t>hmotu.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3527" y="4310087"/>
            <a:ext cx="8424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>
                <a:solidFill>
                  <a:srgbClr val="EC1CEC"/>
                </a:solidFill>
              </a:rPr>
              <a:t>izolovaná: </a:t>
            </a:r>
            <a:r>
              <a:rPr lang="cs-CZ" dirty="0"/>
              <a:t>nemění s okolím ani </a:t>
            </a:r>
            <a:r>
              <a:rPr lang="cs-CZ" dirty="0" smtClean="0"/>
              <a:t>hmotu ani energii.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5536" y="4983559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stavové veličiny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99592" y="5445224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400" dirty="0" smtClean="0"/>
              <a:t>Popisují </a:t>
            </a:r>
            <a:r>
              <a:rPr lang="cs-CZ" sz="2400" dirty="0"/>
              <a:t>aktuální stav </a:t>
            </a:r>
            <a:r>
              <a:rPr lang="cs-CZ" sz="2400" dirty="0" smtClean="0"/>
              <a:t>soustavy.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96734" y="5916166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400" dirty="0" smtClean="0"/>
              <a:t>Jsou </a:t>
            </a:r>
            <a:r>
              <a:rPr lang="cs-CZ" sz="2400" dirty="0"/>
              <a:t>závislé jen na počátečním a konečném stavu </a:t>
            </a:r>
            <a:r>
              <a:rPr lang="cs-CZ" sz="2400" dirty="0" smtClean="0"/>
              <a:t>soustavy.</a:t>
            </a:r>
            <a:endParaRPr lang="cs-CZ" sz="2400" dirty="0"/>
          </a:p>
        </p:txBody>
      </p:sp>
      <p:sp>
        <p:nvSpPr>
          <p:cNvPr id="16" name="Šipka doprava se zářezem 15">
            <a:hlinkClick r:id="rId8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640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7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07504" y="908720"/>
            <a:ext cx="8928991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844824"/>
            <a:ext cx="2880320" cy="461665"/>
          </a:xfrm>
          <a:prstGeom prst="rect">
            <a:avLst/>
          </a:prstGeom>
          <a:blipFill>
            <a:blip r:embed="rId5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Stavové </a:t>
            </a:r>
            <a:r>
              <a:rPr lang="cs-CZ" sz="2400" b="1" dirty="0">
                <a:solidFill>
                  <a:srgbClr val="FF0000"/>
                </a:solidFill>
              </a:rPr>
              <a:t>veličiny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1124744"/>
            <a:ext cx="5760640" cy="584775"/>
          </a:xfrm>
          <a:prstGeom prst="rect">
            <a:avLst/>
          </a:prstGeom>
          <a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Základy termochemie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423209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entalpie …H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56460" y="2780928"/>
            <a:ext cx="44644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/>
              <a:t>extenzivní stavová veličina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6460" y="3221048"/>
            <a:ext cx="79563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Je </a:t>
            </a:r>
            <a:r>
              <a:rPr lang="cs-CZ" sz="2200" dirty="0"/>
              <a:t>definovaná pro izobarický </a:t>
            </a:r>
            <a:r>
              <a:rPr lang="cs-CZ" sz="2200" dirty="0" smtClean="0"/>
              <a:t>děj – tlak se nemění. </a:t>
            </a:r>
            <a:endParaRPr lang="cs-CZ" sz="2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6460" y="4127451"/>
            <a:ext cx="7344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Stanovuje </a:t>
            </a:r>
            <a:r>
              <a:rPr lang="cs-CZ" sz="2200" dirty="0"/>
              <a:t>se jen její změna vztažená na určitý </a:t>
            </a:r>
            <a:r>
              <a:rPr lang="cs-CZ" sz="2200" dirty="0" smtClean="0"/>
              <a:t>předem dohodnutý stav.</a:t>
            </a:r>
            <a:endParaRPr lang="cs-CZ" sz="2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5536" y="537321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z</a:t>
            </a:r>
            <a:r>
              <a:rPr lang="cs-CZ" dirty="0" smtClean="0"/>
              <a:t>měna </a:t>
            </a:r>
            <a:r>
              <a:rPr lang="cs-CZ" dirty="0"/>
              <a:t>entalpie ... </a:t>
            </a:r>
            <a:r>
              <a:rPr lang="cs-CZ" dirty="0" smtClean="0"/>
              <a:t>ΔH    =   reakční teplo Q</a:t>
            </a:r>
            <a:r>
              <a:rPr lang="cs-CZ" baseline="-25000" dirty="0" smtClean="0"/>
              <a:t>m</a:t>
            </a:r>
            <a:endParaRPr lang="cs-CZ" baseline="-25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3528" y="5805264"/>
            <a:ext cx="9068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r>
              <a:rPr lang="cs-CZ" dirty="0" smtClean="0"/>
              <a:t>Množství tepla, vyměněné </a:t>
            </a:r>
            <a:r>
              <a:rPr lang="cs-CZ" dirty="0"/>
              <a:t>soustavou s okolím při </a:t>
            </a:r>
            <a:r>
              <a:rPr lang="cs-CZ" dirty="0" smtClean="0"/>
              <a:t>reakci.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51520" y="3682713"/>
            <a:ext cx="900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Absolutní </a:t>
            </a:r>
            <a:r>
              <a:rPr lang="cs-CZ" sz="2200" dirty="0"/>
              <a:t>hodnotu nelze </a:t>
            </a:r>
            <a:r>
              <a:rPr lang="cs-CZ" sz="2200" dirty="0" smtClean="0"/>
              <a:t>měřit (vnitřní energie soustavy).</a:t>
            </a:r>
            <a:endParaRPr lang="cs-CZ" sz="2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56459" y="4948079"/>
            <a:ext cx="89960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/>
              <a:t>standardní </a:t>
            </a:r>
            <a:r>
              <a:rPr lang="cs-CZ" sz="2200" dirty="0" smtClean="0"/>
              <a:t>podmínky: teplota 298,15K </a:t>
            </a:r>
            <a:r>
              <a:rPr lang="cs-CZ" sz="2200" dirty="0"/>
              <a:t>a tlak </a:t>
            </a:r>
            <a:r>
              <a:rPr lang="cs-CZ" sz="2200" dirty="0" smtClean="0"/>
              <a:t>101,325kPa</a:t>
            </a:r>
            <a:endParaRPr lang="cs-CZ" sz="22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28208" y="6236151"/>
            <a:ext cx="9068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r>
              <a:rPr lang="cs-CZ" dirty="0" smtClean="0"/>
              <a:t>Změnu </a:t>
            </a:r>
            <a:r>
              <a:rPr lang="cs-CZ" dirty="0"/>
              <a:t>entalpie posuzujeme z hlediska </a:t>
            </a:r>
            <a:r>
              <a:rPr lang="cs-CZ" dirty="0" smtClean="0"/>
              <a:t>sledované soustavy. </a:t>
            </a:r>
            <a:endParaRPr lang="cs-CZ" dirty="0"/>
          </a:p>
        </p:txBody>
      </p:sp>
      <p:sp>
        <p:nvSpPr>
          <p:cNvPr id="19" name="Šipka doprava se zářezem 18">
            <a:hlinkClick r:id="rId9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514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159000"/>
            <a:ext cx="2880320" cy="461665"/>
          </a:xfrm>
          <a:prstGeom prst="rect">
            <a:avLst/>
          </a:prstGeom>
          <a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Stavové </a:t>
            </a:r>
            <a:r>
              <a:rPr lang="cs-CZ" sz="2400" b="1" dirty="0">
                <a:solidFill>
                  <a:srgbClr val="FF0000"/>
                </a:solidFill>
              </a:rPr>
              <a:t>veličiny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1438920"/>
            <a:ext cx="5760640" cy="584775"/>
          </a:xfrm>
          <a:prstGeom prst="rect">
            <a:avLst/>
          </a:prstGeom>
          <a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Základy termochemie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73738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standartní </a:t>
            </a:r>
            <a:r>
              <a:rPr lang="cs-CZ" dirty="0"/>
              <a:t>slučovací teplo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72482" y="3199050"/>
            <a:ext cx="8494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Reakční </a:t>
            </a:r>
            <a:r>
              <a:rPr lang="cs-CZ" sz="2200" dirty="0"/>
              <a:t>teplo reakce, při které vzniká (za </a:t>
            </a:r>
            <a:r>
              <a:rPr lang="cs-CZ" sz="2200" dirty="0" smtClean="0"/>
              <a:t>standartních </a:t>
            </a:r>
            <a:r>
              <a:rPr lang="cs-CZ" sz="2200" dirty="0"/>
              <a:t>podmínek) 1 mol sloučeniny přímo z </a:t>
            </a:r>
            <a:r>
              <a:rPr lang="cs-CZ" sz="2200" dirty="0" smtClean="0"/>
              <a:t>prvků.</a:t>
            </a:r>
            <a:endParaRPr lang="cs-CZ" sz="2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5536" y="5039320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standartní </a:t>
            </a:r>
            <a:r>
              <a:rPr lang="cs-CZ" dirty="0"/>
              <a:t>spalné teplo</a:t>
            </a:r>
            <a:endParaRPr lang="cs-CZ" baseline="-25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39552" y="5539879"/>
            <a:ext cx="84277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 smtClean="0"/>
              <a:t>Reakční </a:t>
            </a:r>
            <a:r>
              <a:rPr lang="cs-CZ" dirty="0"/>
              <a:t>teplo reakce při spálení 1 molu látky v nadbytku kyslíku (za </a:t>
            </a:r>
            <a:r>
              <a:rPr lang="cs-CZ" dirty="0" smtClean="0"/>
              <a:t>standartních </a:t>
            </a:r>
            <a:r>
              <a:rPr lang="cs-CZ" dirty="0"/>
              <a:t>podmínek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67543" y="4122380"/>
            <a:ext cx="82089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Slučovací </a:t>
            </a:r>
            <a:r>
              <a:rPr lang="cs-CZ" sz="2200" dirty="0"/>
              <a:t>tepla prvků jsou nulová, u sloučenin jsou obvykle záporná, velikost určuje stabilitu </a:t>
            </a:r>
            <a:r>
              <a:rPr lang="cs-CZ" sz="2200" dirty="0" smtClean="0"/>
              <a:t>sloučeniny.</a:t>
            </a:r>
            <a:endParaRPr lang="cs-CZ" sz="2200" dirty="0"/>
          </a:p>
        </p:txBody>
      </p:sp>
      <p:sp>
        <p:nvSpPr>
          <p:cNvPr id="14" name="Šipka doprava se zářezem 13">
            <a:hlinkClick r:id="rId8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3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10" grpId="0"/>
      <p:bldP spid="13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159000"/>
            <a:ext cx="3456384" cy="461665"/>
          </a:xfrm>
          <a:prstGeom prst="rect">
            <a:avLst/>
          </a:prstGeom>
          <a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Exotermická reakce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1438920"/>
            <a:ext cx="5760640" cy="584775"/>
          </a:xfrm>
          <a:prstGeom prst="rect">
            <a:avLst/>
          </a:prstGeom>
          <a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Základy termochemie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737385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Reakce</a:t>
            </a:r>
            <a:r>
              <a:rPr lang="cs-CZ" dirty="0"/>
              <a:t>, při které se uvolňuje </a:t>
            </a:r>
            <a:r>
              <a:rPr lang="cs-CZ" dirty="0" smtClean="0"/>
              <a:t>teplo.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2482" y="3199050"/>
            <a:ext cx="8494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000" dirty="0"/>
              <a:t>znaménko hodnoty ΔH záporné (ΔH &lt; </a:t>
            </a:r>
            <a:r>
              <a:rPr lang="cs-CZ" sz="2000" dirty="0" smtClean="0"/>
              <a:t>0)</a:t>
            </a:r>
            <a:endParaRPr lang="cs-CZ" sz="2000" baseline="-250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67545" y="3599160"/>
            <a:ext cx="82089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200" dirty="0" smtClean="0"/>
              <a:t>reaktanty </a:t>
            </a:r>
            <a:r>
              <a:rPr lang="cs-CZ" sz="2200" dirty="0"/>
              <a:t>mají větší </a:t>
            </a:r>
            <a:r>
              <a:rPr lang="cs-CZ" sz="2200" dirty="0" smtClean="0"/>
              <a:t>energii </a:t>
            </a:r>
            <a:r>
              <a:rPr lang="cs-CZ" sz="2200" dirty="0"/>
              <a:t>než </a:t>
            </a:r>
            <a:r>
              <a:rPr lang="cs-CZ" sz="2200" dirty="0" smtClean="0"/>
              <a:t>produkty</a:t>
            </a:r>
            <a:endParaRPr lang="cs-CZ" sz="2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7545" y="4366265"/>
            <a:ext cx="100811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FF0000"/>
                </a:solidFill>
              </a:rPr>
              <a:t>Q</a:t>
            </a:r>
            <a:r>
              <a:rPr lang="cs-CZ" sz="2000" baseline="-25000" dirty="0" smtClean="0">
                <a:solidFill>
                  <a:srgbClr val="FF0000"/>
                </a:solidFill>
              </a:rPr>
              <a:t>m</a:t>
            </a:r>
            <a:r>
              <a:rPr lang="cs-CZ" sz="2200" dirty="0" smtClean="0"/>
              <a:t> </a:t>
            </a:r>
            <a:r>
              <a:rPr lang="cs-CZ" sz="2200" dirty="0"/>
              <a:t>= </a:t>
            </a:r>
            <a:r>
              <a:rPr lang="cs-CZ" sz="2200" dirty="0" smtClean="0"/>
              <a:t>− kJ . </a:t>
            </a:r>
            <a:r>
              <a:rPr lang="cs-CZ" sz="2200" dirty="0"/>
              <a:t>m</a:t>
            </a:r>
            <a:r>
              <a:rPr lang="cs-CZ" sz="2200" dirty="0" smtClean="0"/>
              <a:t>ol</a:t>
            </a:r>
            <a:r>
              <a:rPr lang="cs-CZ" sz="2200" baseline="30000" dirty="0" smtClean="0"/>
              <a:t>-1</a:t>
            </a:r>
            <a:endParaRPr lang="cs-CZ" sz="2200" baseline="30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5" y="4037002"/>
            <a:ext cx="8208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FF0000"/>
                </a:solidFill>
              </a:rPr>
              <a:t>systém </a:t>
            </a:r>
            <a:r>
              <a:rPr lang="cs-CZ" sz="2000" dirty="0">
                <a:solidFill>
                  <a:srgbClr val="FF0000"/>
                </a:solidFill>
              </a:rPr>
              <a:t>předal teplo do okolí a je o tuto energii chudší</a:t>
            </a:r>
            <a:endParaRPr lang="cs-CZ" sz="2200" baseline="30000" dirty="0"/>
          </a:p>
        </p:txBody>
      </p:sp>
      <p:grpSp>
        <p:nvGrpSpPr>
          <p:cNvPr id="18" name="Skupina 17"/>
          <p:cNvGrpSpPr/>
          <p:nvPr/>
        </p:nvGrpSpPr>
        <p:grpSpPr>
          <a:xfrm>
            <a:off x="3995936" y="4252295"/>
            <a:ext cx="4392488" cy="2519743"/>
            <a:chOff x="3995936" y="4252295"/>
            <a:chExt cx="4392488" cy="2519743"/>
          </a:xfrm>
        </p:grpSpPr>
        <p:sp>
          <p:nvSpPr>
            <p:cNvPr id="9" name="Zaoblený obdélník 8"/>
            <p:cNvSpPr/>
            <p:nvPr/>
          </p:nvSpPr>
          <p:spPr>
            <a:xfrm>
              <a:off x="4355976" y="4437112"/>
              <a:ext cx="4032448" cy="2321278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14" name="Obrázek 1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936" y="4252295"/>
              <a:ext cx="3974874" cy="25197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Šipka doprava se zářezem 18">
            <a:hlinkClick r:id="rId9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411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10" grpId="0"/>
      <p:bldP spid="16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3430</TotalTime>
  <Words>1295</Words>
  <Application>Microsoft Office PowerPoint</Application>
  <PresentationFormat>Předvádění na obrazovce (4:3)</PresentationFormat>
  <Paragraphs>193</Paragraphs>
  <Slides>22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Tok</vt:lpstr>
      <vt:lpstr>1_Tok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Chemická reakce II.</dc:title>
  <dc:creator>Lenovo</dc:creator>
  <cp:lastModifiedBy>Lenovo</cp:lastModifiedBy>
  <cp:revision>159</cp:revision>
  <dcterms:created xsi:type="dcterms:W3CDTF">2013-01-15T07:03:01Z</dcterms:created>
  <dcterms:modified xsi:type="dcterms:W3CDTF">2013-05-24T06:01:15Z</dcterms:modified>
</cp:coreProperties>
</file>