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8"/>
  </p:notesMasterIdLst>
  <p:sldIdLst>
    <p:sldId id="273" r:id="rId4"/>
    <p:sldId id="261" r:id="rId5"/>
    <p:sldId id="257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2" r:id="rId15"/>
    <p:sldId id="263" r:id="rId16"/>
    <p:sldId id="25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FFFF66"/>
    <a:srgbClr val="FF0000"/>
    <a:srgbClr val="065093"/>
    <a:srgbClr val="FFFF00"/>
    <a:srgbClr val="EC1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BE99-8C6B-4C16-8951-9297CCB42798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0564C-A2CC-4B4A-BD27-247D70500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8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1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1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>
                <a:solidFill>
                  <a:prstClr val="black"/>
                </a:solidFill>
              </a:rPr>
              <a:pPr/>
              <a:t>11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91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69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22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0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83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89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20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3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9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86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12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40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68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045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32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13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15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4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17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63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50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82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23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GHS-pictogram-flamme.sv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6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microsoft.com/office/2007/relationships/hdphoto" Target="../media/hdphoto1.wdp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1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03225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15.04.2013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dirty="0">
                <a:solidFill>
                  <a:prstClr val="black"/>
                </a:solidFill>
                <a:latin typeface="Arial" charset="0"/>
              </a:rPr>
              <a:t>VY_32_INOVACE_11_Ch_ACH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Anorganická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Hliník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>
                <a:solidFill>
                  <a:prstClr val="black"/>
                </a:solidFill>
              </a:rPr>
              <a:t>chemie </a:t>
            </a:r>
            <a:r>
              <a:rPr lang="cs-CZ" sz="1800" b="1" dirty="0" smtClean="0">
                <a:solidFill>
                  <a:prstClr val="black"/>
                </a:solidFill>
              </a:rPr>
              <a:t>hliníku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>
                <a:solidFill>
                  <a:prstClr val="black"/>
                </a:solidFill>
              </a:rPr>
              <a:t>v rozsahu SŠ, pro zopakování základních vlastností, reakcí a výskytu. Průmyslová výroba a využití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  <a:endParaRPr lang="cs-CZ" sz="18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43608" y="252648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8293" y="836712"/>
            <a:ext cx="5831859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/>
              <a:t>Elektrické </a:t>
            </a:r>
            <a:r>
              <a:rPr lang="cs-CZ" dirty="0"/>
              <a:t>vodiče</a:t>
            </a:r>
            <a:r>
              <a:rPr lang="cs-CZ" dirty="0" smtClean="0">
                <a:solidFill>
                  <a:prstClr val="black"/>
                </a:solidFill>
              </a:rPr>
              <a:t>.       Nevýhoda: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67544" y="1354416"/>
            <a:ext cx="6624735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>
                <a:solidFill>
                  <a:prstClr val="black"/>
                </a:solidFill>
              </a:rPr>
              <a:t>hliník </a:t>
            </a:r>
            <a:r>
              <a:rPr lang="cs-CZ" dirty="0" smtClean="0"/>
              <a:t>zahřívá </a:t>
            </a:r>
            <a:r>
              <a:rPr lang="cs-CZ" dirty="0"/>
              <a:t>a zvětšuje svůj objem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67545" y="1874441"/>
            <a:ext cx="8424935" cy="120032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Při </a:t>
            </a:r>
            <a:r>
              <a:rPr lang="cs-CZ" dirty="0" smtClean="0"/>
              <a:t>ochlazení se smrští</a:t>
            </a:r>
            <a:r>
              <a:rPr lang="cs-CZ" dirty="0" smtClean="0">
                <a:solidFill>
                  <a:prstClr val="black"/>
                </a:solidFill>
              </a:rPr>
              <a:t>. Tím dochází k uvolnění šroubovaných kontaktů. </a:t>
            </a:r>
            <a:r>
              <a:rPr lang="cs-CZ" dirty="0">
                <a:solidFill>
                  <a:prstClr val="black"/>
                </a:solidFill>
              </a:rPr>
              <a:t>N</a:t>
            </a:r>
            <a:r>
              <a:rPr lang="cs-CZ" dirty="0" smtClean="0">
                <a:solidFill>
                  <a:prstClr val="black"/>
                </a:solidFill>
              </a:rPr>
              <a:t>utné je pravidelně dotahovat, aby se zabránilo vzniku požáru.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8293" y="3140968"/>
            <a:ext cx="8784187" cy="1200329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aluminotermie – metoda výroby některých kovů z jejich oxidů za použití </a:t>
            </a:r>
            <a:r>
              <a:rPr lang="cs-CZ" dirty="0" smtClean="0"/>
              <a:t>Al </a:t>
            </a:r>
            <a:r>
              <a:rPr lang="cs-CZ" dirty="0"/>
              <a:t>jako redukčního </a:t>
            </a:r>
            <a:r>
              <a:rPr lang="cs-CZ" dirty="0" smtClean="0"/>
              <a:t>činidla(nelze použít uhlík jako </a:t>
            </a:r>
            <a:r>
              <a:rPr lang="cs-CZ" dirty="0" err="1" smtClean="0"/>
              <a:t>reduktant</a:t>
            </a:r>
            <a:r>
              <a:rPr lang="cs-CZ" dirty="0" smtClean="0"/>
              <a:t>)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67546" y="4437112"/>
            <a:ext cx="6624734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 molybden, mangan, chrom a </a:t>
            </a:r>
            <a:r>
              <a:rPr lang="cs-CZ" dirty="0" smtClean="0"/>
              <a:t>vanad …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691680" y="4900224"/>
            <a:ext cx="4464496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 Cr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3</a:t>
            </a:r>
            <a:r>
              <a:rPr lang="cs-CZ" dirty="0"/>
              <a:t> + </a:t>
            </a:r>
            <a:r>
              <a:rPr lang="cs-CZ" dirty="0" smtClean="0"/>
              <a:t>2Al </a:t>
            </a:r>
            <a:r>
              <a:rPr lang="cs-CZ" dirty="0"/>
              <a:t>→ </a:t>
            </a:r>
            <a:r>
              <a:rPr lang="cs-CZ" dirty="0" smtClean="0"/>
              <a:t>2Cr </a:t>
            </a:r>
            <a:r>
              <a:rPr lang="cs-CZ" dirty="0"/>
              <a:t>+ Al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3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67546" y="5460319"/>
            <a:ext cx="8424934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 práškového </a:t>
            </a:r>
            <a:r>
              <a:rPr lang="cs-CZ" dirty="0" smtClean="0"/>
              <a:t>Al </a:t>
            </a:r>
            <a:r>
              <a:rPr lang="cs-CZ" dirty="0"/>
              <a:t>s </a:t>
            </a:r>
            <a:r>
              <a:rPr lang="cs-CZ" dirty="0" smtClean="0"/>
              <a:t>Fe</a:t>
            </a:r>
            <a:r>
              <a:rPr lang="cs-CZ" baseline="-25000" dirty="0"/>
              <a:t>2</a:t>
            </a:r>
            <a:r>
              <a:rPr lang="cs-CZ" dirty="0" smtClean="0"/>
              <a:t>O</a:t>
            </a:r>
            <a:r>
              <a:rPr lang="cs-CZ" baseline="-25000" dirty="0"/>
              <a:t>3</a:t>
            </a:r>
            <a:r>
              <a:rPr lang="cs-CZ" dirty="0"/>
              <a:t> se </a:t>
            </a:r>
            <a:r>
              <a:rPr lang="cs-CZ" dirty="0" smtClean="0"/>
              <a:t>používá </a:t>
            </a:r>
            <a:r>
              <a:rPr lang="cs-CZ" dirty="0"/>
              <a:t>ke spojování železných kolejnic vzniklým roztaveným železem.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689733" y="6303284"/>
            <a:ext cx="4464496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 </a:t>
            </a:r>
            <a:r>
              <a:rPr lang="cs-CZ" dirty="0" smtClean="0"/>
              <a:t>Fe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  <a:r>
              <a:rPr lang="cs-CZ" baseline="-25000" dirty="0" smtClean="0"/>
              <a:t>3</a:t>
            </a:r>
            <a:r>
              <a:rPr lang="cs-CZ" dirty="0"/>
              <a:t> + </a:t>
            </a:r>
            <a:r>
              <a:rPr lang="cs-CZ" dirty="0" smtClean="0"/>
              <a:t>2Al </a:t>
            </a:r>
            <a:r>
              <a:rPr lang="cs-CZ" dirty="0"/>
              <a:t>→ </a:t>
            </a:r>
            <a:r>
              <a:rPr lang="cs-CZ" dirty="0" smtClean="0"/>
              <a:t>2Fe </a:t>
            </a:r>
            <a:r>
              <a:rPr lang="cs-CZ" dirty="0"/>
              <a:t>+ Al</a:t>
            </a:r>
            <a:r>
              <a:rPr lang="cs-CZ" baseline="-25000" dirty="0"/>
              <a:t>2</a:t>
            </a:r>
            <a:r>
              <a:rPr lang="cs-CZ" dirty="0"/>
              <a:t>O</a:t>
            </a:r>
            <a:r>
              <a:rPr lang="cs-CZ" baseline="-25000" dirty="0"/>
              <a:t>3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7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8" grpId="0" animBg="1"/>
      <p:bldP spid="23" grpId="0" animBg="1"/>
      <p:bldP spid="14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aoblený obdélník 32"/>
          <p:cNvSpPr/>
          <p:nvPr/>
        </p:nvSpPr>
        <p:spPr>
          <a:xfrm>
            <a:off x="323528" y="755993"/>
            <a:ext cx="8568952" cy="6072391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75656" y="834150"/>
            <a:ext cx="6417096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32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Doplňte tabulku pomocí PTP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36096" y="154286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HLINÍK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19731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ALUMINIUM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48830" y="240081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Al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49330" y="2862504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13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49330" y="3294552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13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3726880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13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49330" y="415864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III.A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36096" y="45909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3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448830" y="4997793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3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448830" y="5429841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3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449330" y="629393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27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449210" y="5861609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1,61</a:t>
            </a:r>
            <a:endParaRPr lang="cs-CZ" sz="2300" b="1" dirty="0">
              <a:solidFill>
                <a:srgbClr val="FF0000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971600" y="1507668"/>
            <a:ext cx="4435889" cy="5233700"/>
            <a:chOff x="971600" y="1429511"/>
            <a:chExt cx="4435889" cy="5233700"/>
          </a:xfrm>
        </p:grpSpPr>
        <p:sp>
          <p:nvSpPr>
            <p:cNvPr id="20" name="TextovéPole 19"/>
            <p:cNvSpPr txBox="1"/>
            <p:nvPr/>
          </p:nvSpPr>
          <p:spPr>
            <a:xfrm>
              <a:off x="971600" y="142951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2400" b="1">
                  <a:solidFill>
                    <a:schemeClr val="lt1"/>
                  </a:solidFill>
                </a:defRPr>
              </a:lvl1pPr>
            </a:lstStyle>
            <a:p>
              <a:r>
                <a:rPr lang="cs-CZ" sz="2300" dirty="0">
                  <a:solidFill>
                    <a:prstClr val="white"/>
                  </a:solidFill>
                </a:rPr>
                <a:t>český název prvku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971600" y="184336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latinský název prvku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971600" y="2270723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značka prvku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971600" y="270746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protonové číslo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971600" y="3156243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protonů v jádře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971600" y="358829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elektronů v obalu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71600" y="400360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skupiny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971600" y="4435652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číslo periody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971600" y="486770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valenčních elektronů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971600" y="5299748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počet elektronových vrstev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979488" y="5731796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elektronegativita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79489" y="616384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prstClr val="white"/>
                  </a:solidFill>
                </a:rPr>
                <a:t>atomová hmotnost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048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  </a:t>
            </a:r>
            <a:r>
              <a:rPr lang="cs-CZ" sz="1200" dirty="0" smtClean="0"/>
              <a:t>MAYER</a:t>
            </a:r>
            <a:r>
              <a:rPr lang="cs-CZ" sz="1200" dirty="0"/>
              <a:t>, Daniel; DRBOB. </a:t>
            </a:r>
            <a:r>
              <a:rPr lang="cs-CZ" sz="1200" i="1" dirty="0"/>
              <a:t>Soubor: </a:t>
            </a:r>
            <a:r>
              <a:rPr lang="cs-CZ" sz="1200" i="1" dirty="0" err="1"/>
              <a:t>Cubic</a:t>
            </a:r>
            <a:r>
              <a:rPr lang="cs-CZ" sz="1200" i="1" dirty="0"/>
              <a:t>-face-</a:t>
            </a:r>
            <a:r>
              <a:rPr lang="cs-CZ" sz="1200" i="1" dirty="0" err="1"/>
              <a:t>centered.svg</a:t>
            </a:r>
            <a:r>
              <a:rPr lang="cs-CZ" sz="1200" i="1" dirty="0"/>
              <a:t>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http://http://</a:t>
            </a:r>
            <a:r>
              <a:rPr lang="cs-CZ" sz="1200" dirty="0" smtClean="0"/>
              <a:t>commons.wikimedia.org/wiki/File:Cubic-face-centered.svg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 smtClean="0"/>
              <a:t>AUTOR </a:t>
            </a:r>
            <a:r>
              <a:rPr lang="cs-CZ" sz="1200" dirty="0"/>
              <a:t>NEUVEDEN. </a:t>
            </a:r>
            <a:r>
              <a:rPr lang="cs-CZ" sz="1200" i="1" dirty="0"/>
              <a:t>Soubor: hliník-4.jpg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http://commons.wikimedia.org/wiki/File:Aluminium-4.jpg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</a:t>
            </a:r>
            <a:r>
              <a:rPr lang="cs-CZ" sz="1200" dirty="0"/>
              <a:t> AUTOR </a:t>
            </a:r>
            <a:r>
              <a:rPr lang="cs-CZ" sz="1200" dirty="0" smtClean="0"/>
              <a:t> NEUVEDEN.</a:t>
            </a:r>
            <a:r>
              <a:rPr lang="cs-CZ" sz="1200" dirty="0"/>
              <a:t> </a:t>
            </a:r>
            <a:r>
              <a:rPr lang="cs-CZ" sz="1200" i="1" dirty="0"/>
              <a:t>Soubor: Hans Christian </a:t>
            </a:r>
            <a:r>
              <a:rPr lang="cs-CZ" sz="1200" i="1" dirty="0" err="1"/>
              <a:t>Ørsted</a:t>
            </a:r>
            <a:r>
              <a:rPr lang="cs-CZ" sz="1200" i="1" dirty="0"/>
              <a:t> daguerreotype.jpg - </a:t>
            </a:r>
            <a:r>
              <a:rPr lang="cs-CZ" sz="1200" i="1" dirty="0" err="1"/>
              <a:t>Wikipedie,otevřená</a:t>
            </a:r>
            <a:r>
              <a:rPr lang="cs-CZ" sz="1200" i="1" dirty="0"/>
              <a:t> encyklopedie</a:t>
            </a:r>
            <a:r>
              <a:rPr lang="cs-CZ" sz="1200" dirty="0"/>
              <a:t> [online]. 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http://en.wikipedia.org/wiki/File:Hans_Christian_%C3%98rsted_daguerreotype.jpg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Jet in Carina</a:t>
            </a:r>
            <a:r>
              <a:rPr lang="cs-CZ" sz="1200" dirty="0"/>
              <a:t> [online]. [cit. 6.4.2013]. </a:t>
            </a:r>
          </a:p>
          <a:p>
            <a:r>
              <a:rPr lang="cs-CZ" sz="1200" dirty="0"/>
              <a:t>Dostupný na WWW: http://hubblesite.org/gallery/album/nebula/pr2009025e/large_web</a:t>
            </a:r>
            <a:r>
              <a:rPr lang="cs-CZ" sz="1200" dirty="0" smtClean="0"/>
              <a:t>/</a:t>
            </a:r>
            <a:endParaRPr lang="cs-CZ" sz="12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833179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</a:t>
            </a:r>
            <a:r>
              <a:rPr lang="cs-CZ" sz="1200" dirty="0"/>
              <a:t> </a:t>
            </a:r>
            <a:r>
              <a:rPr lang="cs-CZ" sz="1200" dirty="0" smtClean="0"/>
              <a:t>  HENNING</a:t>
            </a:r>
            <a:r>
              <a:rPr lang="cs-CZ" sz="1200" dirty="0"/>
              <a:t>, Torsten. </a:t>
            </a:r>
            <a:r>
              <a:rPr lang="cs-CZ" sz="1200" i="1" dirty="0" err="1"/>
              <a:t>Soubor:GHS-pictogram-flamme.svg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http://cs.wikipedia.org/wiki/Soubor:GHS-pictogram-flamme.svg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29484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</a:t>
            </a:r>
            <a:r>
              <a:rPr lang="cs-CZ" sz="1200" dirty="0"/>
              <a:t> </a:t>
            </a:r>
            <a:r>
              <a:rPr lang="cs-CZ" sz="1200" dirty="0" smtClean="0"/>
              <a:t>  SIIM </a:t>
            </a:r>
            <a:r>
              <a:rPr lang="cs-CZ" sz="1200" dirty="0"/>
              <a:t>SEPP. </a:t>
            </a:r>
            <a:r>
              <a:rPr lang="cs-CZ" sz="1200" i="1" dirty="0"/>
              <a:t>Soubor: Clay-ss-2005.jpg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http://commons.wikimedia.org/wiki/File:Clay-ss-2005.jpg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765589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 </a:t>
            </a:r>
            <a:r>
              <a:rPr lang="cs-CZ" sz="1200" dirty="0" smtClean="0"/>
              <a:t>GRABENSTEDT</a:t>
            </a:r>
            <a:r>
              <a:rPr lang="cs-CZ" sz="1200" dirty="0"/>
              <a:t>. </a:t>
            </a:r>
            <a:r>
              <a:rPr lang="cs-CZ" sz="1200" i="1" dirty="0"/>
              <a:t>Soubor: Gneis2.jpg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http://commons.wikimedia.org/wiki/File:Gneis2.jpg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22725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</a:t>
            </a:r>
            <a:r>
              <a:rPr lang="cs-CZ" sz="1200" dirty="0"/>
              <a:t> </a:t>
            </a:r>
            <a:r>
              <a:rPr lang="cs-CZ" sz="1200" dirty="0" smtClean="0"/>
              <a:t>  SOSNOWSKI</a:t>
            </a:r>
            <a:r>
              <a:rPr lang="cs-CZ" sz="1200" dirty="0"/>
              <a:t>, Piotr. </a:t>
            </a:r>
            <a:r>
              <a:rPr lang="cs-CZ" sz="1200" i="1" dirty="0"/>
              <a:t>Soubor: Granit strzelinski2.JPG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http://commons.wikimedia.org/wiki/File:Granit_strzelinski2.JPG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2842" y="6150584"/>
            <a:ext cx="6735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 </a:t>
            </a:r>
            <a:r>
              <a:rPr lang="cs-CZ" sz="1200" dirty="0" smtClean="0"/>
              <a:t>RA'IKE</a:t>
            </a:r>
            <a:r>
              <a:rPr lang="cs-CZ" sz="1200" dirty="0"/>
              <a:t>. </a:t>
            </a:r>
            <a:r>
              <a:rPr lang="cs-CZ" sz="1200" i="1" dirty="0"/>
              <a:t>Soubor: Kryolith2.jpg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http://commons.wikimedia.org/wiki/File:Kryolith2.jpg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2842" y="5688919"/>
            <a:ext cx="7383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  </a:t>
            </a:r>
            <a:r>
              <a:rPr lang="cs-CZ" sz="1200" dirty="0" smtClean="0"/>
              <a:t>AUTOR </a:t>
            </a:r>
            <a:r>
              <a:rPr lang="cs-CZ" sz="1200" dirty="0"/>
              <a:t>NEUVEDEN. </a:t>
            </a:r>
            <a:r>
              <a:rPr lang="cs-CZ" sz="1200" i="1" dirty="0"/>
              <a:t>Soubor: Bauxite.jpg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http://commons.wikimedia.org/wiki/File:Bauxite.jpg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-36512" y="1988071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/>
              <a:t>NASA.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</a:t>
            </a:r>
            <a:r>
              <a:rPr lang="cs-CZ" sz="1200" i="1" dirty="0" err="1"/>
              <a:t>Hubble</a:t>
            </a:r>
            <a:r>
              <a:rPr lang="cs-CZ" sz="1200" i="1" dirty="0"/>
              <a:t> </a:t>
            </a:r>
            <a:r>
              <a:rPr lang="cs-CZ" sz="1200" i="1" dirty="0" err="1"/>
              <a:t>Sees</a:t>
            </a:r>
            <a:r>
              <a:rPr lang="cs-CZ" sz="1200" i="1" dirty="0"/>
              <a:t> a </a:t>
            </a:r>
            <a:r>
              <a:rPr lang="cs-CZ" sz="1200" i="1" dirty="0" err="1"/>
              <a:t>Horsehead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a </a:t>
            </a:r>
            <a:r>
              <a:rPr lang="cs-CZ" sz="1200" i="1" dirty="0" err="1"/>
              <a:t>Different</a:t>
            </a:r>
            <a:r>
              <a:rPr lang="cs-CZ" sz="1200" i="1" dirty="0"/>
              <a:t> </a:t>
            </a:r>
            <a:r>
              <a:rPr lang="cs-CZ" sz="1200" i="1" dirty="0" err="1"/>
              <a:t>Color</a:t>
            </a:r>
            <a:r>
              <a:rPr lang="cs-CZ" sz="1200" dirty="0"/>
              <a:t>[online]. [cit. 6.4.2013]. Dostupný na WWW: http://hubblesite.org/gallery/album/nebula/pr2013012a/large_web</a:t>
            </a:r>
            <a:r>
              <a:rPr lang="cs-CZ" sz="1200" dirty="0" smtClean="0"/>
              <a:t>/</a:t>
            </a:r>
            <a:r>
              <a:rPr lang="cs-CZ" sz="1200" b="1" dirty="0" smtClean="0">
                <a:solidFill>
                  <a:prstClr val="black"/>
                </a:solidFill>
              </a:rPr>
              <a:t>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-36512" y="106474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  </a:t>
            </a:r>
            <a:r>
              <a:rPr lang="cs-CZ" sz="1200" dirty="0" smtClean="0"/>
              <a:t>RATINCKX</a:t>
            </a:r>
            <a:r>
              <a:rPr lang="cs-CZ" sz="1200" dirty="0"/>
              <a:t>, Josef Leopold. </a:t>
            </a:r>
            <a:r>
              <a:rPr lang="cs-CZ" sz="1200" i="1" dirty="0"/>
              <a:t>Soubor: Josef Leopold </a:t>
            </a:r>
            <a:r>
              <a:rPr lang="cs-CZ" sz="1200" i="1" dirty="0" err="1"/>
              <a:t>Ratinckx</a:t>
            </a:r>
            <a:r>
              <a:rPr lang="cs-CZ" sz="1200" i="1" dirty="0"/>
              <a:t> Der 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</a:t>
            </a:r>
          </a:p>
          <a:p>
            <a:r>
              <a:rPr lang="cs-CZ" sz="1200" dirty="0"/>
              <a:t>[cit. </a:t>
            </a:r>
            <a:r>
              <a:rPr lang="cs-CZ" sz="1200" dirty="0" smtClean="0"/>
              <a:t>6.3.2013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commons.wikimedia.org/wiki/File:Joseph_Leopold_Ratinckx_Der_Alchemist.jpg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75161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1988071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  </a:t>
            </a:r>
            <a:r>
              <a:rPr lang="en-US" sz="1200" dirty="0" smtClean="0"/>
              <a:t>LESFACETTES</a:t>
            </a:r>
            <a:r>
              <a:rPr lang="en-US" sz="1200" dirty="0"/>
              <a:t>. </a:t>
            </a:r>
            <a:r>
              <a:rPr lang="en-US" sz="1200" i="1" dirty="0" err="1"/>
              <a:t>Soubor</a:t>
            </a:r>
            <a:r>
              <a:rPr lang="en-US" sz="1200" i="1" dirty="0"/>
              <a:t>: </a:t>
            </a:r>
            <a:r>
              <a:rPr lang="en-US" sz="1200" i="1" dirty="0" err="1"/>
              <a:t>Geschliffener</a:t>
            </a:r>
            <a:r>
              <a:rPr lang="en-US" sz="1200" i="1" dirty="0"/>
              <a:t> </a:t>
            </a:r>
            <a:r>
              <a:rPr lang="en-US" sz="1200" i="1" dirty="0" err="1"/>
              <a:t>modrý</a:t>
            </a:r>
            <a:r>
              <a:rPr lang="en-US" sz="1200" i="1" dirty="0"/>
              <a:t> Saphir.jpg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5.4.2013</a:t>
            </a:r>
            <a:r>
              <a:rPr lang="en-US" sz="1200" dirty="0"/>
              <a:t>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http://commons.wikimedia.org/wiki/File:Geschliffener_blauer_Saphir.jpg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244818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  </a:t>
            </a:r>
            <a:r>
              <a:rPr lang="cs-CZ" sz="1200" dirty="0" smtClean="0"/>
              <a:t>CHRIS</a:t>
            </a:r>
            <a:r>
              <a:rPr lang="cs-CZ" sz="1200" dirty="0"/>
              <a:t>, Reno. </a:t>
            </a:r>
            <a:r>
              <a:rPr lang="cs-CZ" sz="1200" i="1" dirty="0"/>
              <a:t>Soubor: Beryl09.jpg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http://commons.wikimedia.org/wiki/File:Beryl09.jpg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2909849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  </a:t>
            </a:r>
            <a:r>
              <a:rPr lang="cs-CZ" sz="1200" dirty="0" smtClean="0"/>
              <a:t>AUTOR </a:t>
            </a:r>
            <a:r>
              <a:rPr lang="cs-CZ" sz="1200" dirty="0"/>
              <a:t>NEUVEDEN. </a:t>
            </a:r>
            <a:r>
              <a:rPr lang="cs-CZ" sz="1200" i="1" dirty="0"/>
              <a:t>Soubor: GarnetCrystalUSGOV.jpg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http://commons.wikimedia.org/wiki/File:GarnetCrystalUSGOV.jpg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-36512" y="106474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  </a:t>
            </a:r>
            <a:r>
              <a:rPr lang="en-US" sz="1200" dirty="0" smtClean="0"/>
              <a:t>RA'IKE</a:t>
            </a:r>
            <a:r>
              <a:rPr lang="en-US" sz="1200" dirty="0"/>
              <a:t>. </a:t>
            </a:r>
            <a:r>
              <a:rPr lang="en-US" sz="1200" i="1" dirty="0" err="1"/>
              <a:t>Soubor</a:t>
            </a:r>
            <a:r>
              <a:rPr lang="en-US" sz="1200" i="1" dirty="0"/>
              <a:t>: Several corundum crystals.jpg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5.4.2013</a:t>
            </a:r>
            <a:r>
              <a:rPr lang="en-US" sz="1200" dirty="0"/>
              <a:t>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http://commons.wikimedia.org/wiki/File:Several_corundum_crystals.jpg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526406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  </a:t>
            </a:r>
            <a:r>
              <a:rPr lang="cs-CZ" sz="1200" dirty="0" smtClean="0"/>
              <a:t>BKELL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Cut</a:t>
            </a:r>
            <a:r>
              <a:rPr lang="cs-CZ" sz="1200" i="1" dirty="0"/>
              <a:t> Ruby.jpg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http://commons.wikimedia.org/wiki/File:Cut_Ruby.jpg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337151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  </a:t>
            </a:r>
            <a:r>
              <a:rPr lang="cs-CZ" sz="1200" dirty="0" smtClean="0"/>
              <a:t>PINGSTONE</a:t>
            </a:r>
            <a:r>
              <a:rPr lang="cs-CZ" sz="1200" dirty="0"/>
              <a:t>, Adrian. </a:t>
            </a:r>
            <a:r>
              <a:rPr lang="cs-CZ" sz="1200" i="1" dirty="0"/>
              <a:t>Soubor: Turquoise.pebble.700pix.jpg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http://commons.wikimedia.org/wiki/File:Turquoise.pebble.700pix.jpg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-36512" y="381444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  </a:t>
            </a:r>
            <a:r>
              <a:rPr lang="cs-CZ" sz="1200" dirty="0" smtClean="0"/>
              <a:t>DESCOUENS</a:t>
            </a:r>
            <a:r>
              <a:rPr lang="cs-CZ" sz="1200" dirty="0"/>
              <a:t>, </a:t>
            </a:r>
            <a:r>
              <a:rPr lang="cs-CZ" sz="1200" dirty="0" err="1"/>
              <a:t>Didier</a:t>
            </a:r>
            <a:r>
              <a:rPr lang="cs-CZ" sz="1200" dirty="0"/>
              <a:t>. </a:t>
            </a:r>
            <a:r>
              <a:rPr lang="cs-CZ" sz="1200" i="1" dirty="0"/>
              <a:t>Soubor: 816 - </a:t>
            </a:r>
            <a:r>
              <a:rPr lang="cs-CZ" sz="1200" i="1" dirty="0" err="1"/>
              <a:t>Ivigtut</a:t>
            </a:r>
            <a:r>
              <a:rPr lang="cs-CZ" sz="1200" i="1" dirty="0"/>
              <a:t> - cryolite.jpg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http://commons.wikimedia.org/wiki/File:816-_Ivigtut_-_cryolite.jpg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4274553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Obr.20  </a:t>
            </a:r>
            <a:r>
              <a:rPr lang="cs-CZ" sz="1200" dirty="0" smtClean="0"/>
              <a:t>AZUNCHA</a:t>
            </a:r>
            <a:r>
              <a:rPr lang="cs-CZ" sz="1200" dirty="0"/>
              <a:t>. </a:t>
            </a:r>
            <a:r>
              <a:rPr lang="cs-CZ" sz="1200" i="1" dirty="0"/>
              <a:t>Soubor: Spinel2.jpg - cryolite.jpg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http://commons.wikimedia.org/wiki/File:Spinel2.jpg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473621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Obr.21  </a:t>
            </a:r>
            <a:r>
              <a:rPr lang="cs-CZ" sz="1200" dirty="0" smtClean="0"/>
              <a:t>HUMANFEATHER</a:t>
            </a:r>
            <a:r>
              <a:rPr lang="cs-CZ" sz="1200" dirty="0"/>
              <a:t>. </a:t>
            </a:r>
            <a:r>
              <a:rPr lang="cs-CZ" sz="1200" i="1" dirty="0"/>
              <a:t>Soubor: Spinelgem.JPG - cryolite.jpg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http://commons.wikimedia.org/wiki/File:Spinelgem.JPG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-36512" y="519954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Obr.22  </a:t>
            </a:r>
            <a:r>
              <a:rPr lang="cs-CZ" sz="1200" dirty="0" smtClean="0"/>
              <a:t>WONGX</a:t>
            </a:r>
            <a:r>
              <a:rPr lang="cs-CZ" sz="1200" dirty="0"/>
              <a:t>. </a:t>
            </a:r>
            <a:r>
              <a:rPr lang="cs-CZ" sz="1200" i="1" dirty="0"/>
              <a:t>Soubor: Alufolie1.jpg - cryolite.jpg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http://commons.wikimedia.org/wiki/File:Alufolie1.jpg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-36512" y="5659659"/>
            <a:ext cx="9180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Obr.23  </a:t>
            </a:r>
            <a:r>
              <a:rPr lang="cs-CZ" sz="1200" dirty="0" smtClean="0"/>
              <a:t>BAŤHA</a:t>
            </a:r>
            <a:r>
              <a:rPr lang="cs-CZ" sz="1200" dirty="0"/>
              <a:t>, Matěj. </a:t>
            </a:r>
            <a:r>
              <a:rPr lang="cs-CZ" sz="1200" i="1" dirty="0"/>
              <a:t>Soubor: Praha, Břevnov - Usedlost </a:t>
            </a:r>
            <a:r>
              <a:rPr lang="cs-CZ" sz="1200" i="1" dirty="0" err="1"/>
              <a:t>Kajetánka</a:t>
            </a:r>
            <a:r>
              <a:rPr lang="cs-CZ" sz="1200" i="1" dirty="0"/>
              <a:t> - budova Za zámečkem (okno) </a:t>
            </a:r>
            <a:r>
              <a:rPr lang="cs-CZ" sz="1200" i="1" dirty="0" err="1"/>
              <a:t>jpg</a:t>
            </a:r>
            <a:r>
              <a:rPr lang="cs-CZ" sz="1200" i="1" dirty="0"/>
              <a:t>.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http://commons.wikimedia.org/wiki/File:Praha,_Brevnov_-_usedlost_Kajetanka_-_budova_za_zameckem_(okno).jpg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-36512" y="6320353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Obr.24  </a:t>
            </a:r>
            <a:r>
              <a:rPr lang="cs-CZ" sz="1200" dirty="0" smtClean="0"/>
              <a:t>GASTRONOMICO</a:t>
            </a:r>
            <a:r>
              <a:rPr lang="cs-CZ" sz="1200" dirty="0"/>
              <a:t>, </a:t>
            </a:r>
            <a:r>
              <a:rPr lang="cs-CZ" sz="1200" dirty="0" err="1"/>
              <a:t>Buen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Cubiertos</a:t>
            </a:r>
            <a:r>
              <a:rPr lang="cs-CZ" sz="1200" i="1" dirty="0"/>
              <a:t> LYPSA cutlery.jpg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5.4.2013</a:t>
            </a:r>
            <a:r>
              <a:rPr lang="cs-CZ" sz="1200" dirty="0"/>
              <a:t>]. Dostupný na WWW: http://commons.wikimedia.org/wiki/File:Cubiertos_LYPSA_cutlery.jpg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8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62118" y="2060848"/>
            <a:ext cx="7875748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cs-CZ" sz="1200" dirty="0" smtClean="0"/>
              <a:t>Dušek </a:t>
            </a:r>
            <a:r>
              <a:rPr lang="cs-CZ" sz="1200" dirty="0"/>
              <a:t>B.; </a:t>
            </a:r>
            <a:r>
              <a:rPr lang="cs-CZ" sz="1200" dirty="0" err="1"/>
              <a:t>Flemr</a:t>
            </a:r>
            <a:r>
              <a:rPr lang="cs-CZ" sz="1200" dirty="0"/>
              <a:t> </a:t>
            </a:r>
            <a:r>
              <a:rPr lang="cs-CZ" sz="1200" dirty="0" smtClean="0"/>
              <a:t>V.            Chemie </a:t>
            </a:r>
            <a:r>
              <a:rPr lang="cs-CZ" sz="1200" dirty="0"/>
              <a:t>pro gymnázia I. (Obecná a anorganická</a:t>
            </a:r>
            <a:r>
              <a:rPr lang="cs-CZ" sz="1200" dirty="0" smtClean="0"/>
              <a:t>), SPN 2007,</a:t>
            </a:r>
            <a:r>
              <a:rPr lang="cs-CZ" sz="1200" dirty="0"/>
              <a:t> </a:t>
            </a:r>
            <a:r>
              <a:rPr lang="cs-CZ" sz="1200" dirty="0" smtClean="0"/>
              <a:t>ISBN:80-7235-369-1</a:t>
            </a:r>
            <a:endParaRPr lang="cs-CZ" sz="1200" dirty="0"/>
          </a:p>
          <a:p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8" name="TextovéPole 2"/>
          <p:cNvSpPr txBox="1"/>
          <p:nvPr/>
        </p:nvSpPr>
        <p:spPr>
          <a:xfrm>
            <a:off x="1605725" y="1556792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62118" y="2372980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  <p:sp>
        <p:nvSpPr>
          <p:cNvPr id="10" name="Obdélník 9"/>
          <p:cNvSpPr/>
          <p:nvPr/>
        </p:nvSpPr>
        <p:spPr>
          <a:xfrm>
            <a:off x="562118" y="2707619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86819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899592" y="0"/>
            <a:ext cx="7344816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6716" y="4293096"/>
            <a:ext cx="3750568" cy="1224136"/>
          </a:xfrm>
          <a:solidFill>
            <a:srgbClr val="00B0F0"/>
          </a:solidFill>
          <a:ln w="76200">
            <a:solidFill>
              <a:srgbClr val="FFFF66"/>
            </a:solidFill>
          </a:ln>
          <a:effectLst>
            <a:glow rad="228600">
              <a:srgbClr val="EC1CEC">
                <a:alpha val="40000"/>
              </a:srgbClr>
            </a:glow>
            <a:softEdge rad="127000"/>
          </a:effectLst>
        </p:spPr>
        <p:txBody>
          <a:bodyPr anchor="ctr">
            <a:normAutofit/>
          </a:bodyPr>
          <a:lstStyle/>
          <a:p>
            <a:pPr algn="ctr"/>
            <a:r>
              <a:rPr lang="cs-CZ" cap="all" dirty="0" smtClean="0">
                <a:ln w="38100">
                  <a:solidFill>
                    <a:schemeClr val="bg1"/>
                  </a:solidFill>
                </a:ln>
                <a:solidFill>
                  <a:srgbClr val="EC1CEC"/>
                </a:solidFill>
              </a:rPr>
              <a:t>HLINÍK</a:t>
            </a:r>
            <a:r>
              <a:rPr lang="cs-CZ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</a:rPr>
              <a:t>   </a:t>
            </a:r>
            <a:endParaRPr lang="cs-CZ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452320" y="658100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5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4" y="980728"/>
            <a:ext cx="8921612" cy="302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995936" y="4653136"/>
            <a:ext cx="1004359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cs-CZ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cs-CZ" sz="2800" dirty="0" smtClean="0"/>
              <a:t>1825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75656" y="4637454"/>
            <a:ext cx="1728192" cy="178510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            26,9815</a:t>
            </a:r>
          </a:p>
          <a:p>
            <a:pPr algn="ctr"/>
            <a:r>
              <a:rPr lang="cs-CZ" sz="4000" b="1" baseline="-25000" dirty="0" smtClean="0"/>
              <a:t>13</a:t>
            </a:r>
            <a:r>
              <a:rPr lang="cs-CZ" sz="4000" b="1" dirty="0" smtClean="0"/>
              <a:t>Al</a:t>
            </a:r>
          </a:p>
          <a:p>
            <a:pPr algn="ctr"/>
            <a:r>
              <a:rPr lang="cs-CZ" dirty="0" smtClean="0"/>
              <a:t>HLINÍK</a:t>
            </a:r>
          </a:p>
          <a:p>
            <a:pPr algn="ctr"/>
            <a:r>
              <a:rPr lang="cs-CZ" sz="1600" i="1" dirty="0" smtClean="0"/>
              <a:t>   Aluminium</a:t>
            </a:r>
            <a:endParaRPr lang="cs-CZ" sz="1600" i="1" dirty="0"/>
          </a:p>
          <a:p>
            <a:pPr algn="ctr"/>
            <a:r>
              <a:rPr lang="cs-CZ" dirty="0" smtClean="0"/>
              <a:t>1,61</a:t>
            </a:r>
            <a:endParaRPr lang="cs-CZ" dirty="0"/>
          </a:p>
        </p:txBody>
      </p:sp>
      <p:grpSp>
        <p:nvGrpSpPr>
          <p:cNvPr id="3" name="Skupina 2"/>
          <p:cNvGrpSpPr/>
          <p:nvPr/>
        </p:nvGrpSpPr>
        <p:grpSpPr>
          <a:xfrm>
            <a:off x="5292080" y="4277326"/>
            <a:ext cx="3609193" cy="2462301"/>
            <a:chOff x="5292080" y="4277326"/>
            <a:chExt cx="3609193" cy="2462301"/>
          </a:xfrm>
        </p:grpSpPr>
        <p:sp>
          <p:nvSpPr>
            <p:cNvPr id="6" name="Obdélník 5"/>
            <p:cNvSpPr/>
            <p:nvPr/>
          </p:nvSpPr>
          <p:spPr>
            <a:xfrm>
              <a:off x="5292080" y="6093296"/>
              <a:ext cx="204094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/>
                <a:t>Hans Christian </a:t>
              </a:r>
              <a:endParaRPr lang="cs-CZ" b="1" dirty="0" smtClean="0"/>
            </a:p>
            <a:p>
              <a:r>
                <a:rPr lang="cs-CZ" b="1" dirty="0" err="1" smtClean="0"/>
                <a:t>Ørsted</a:t>
              </a:r>
              <a:endParaRPr lang="cs-CZ" b="1" dirty="0"/>
            </a:p>
          </p:txBody>
        </p:sp>
        <p:pic>
          <p:nvPicPr>
            <p:cNvPr id="1026" name="Picture 2" descr="Soubor: Hans Christian Ørsted daguerreotyp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6296" y="4277326"/>
              <a:ext cx="1592970" cy="2392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8253201" y="429309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936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251520" y="1052736"/>
            <a:ext cx="8712968" cy="566124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6296784" y="1262592"/>
            <a:ext cx="1760779" cy="1462352"/>
            <a:chOff x="6296784" y="1262592"/>
            <a:chExt cx="1760779" cy="1462352"/>
          </a:xfrm>
        </p:grpSpPr>
        <p:sp>
          <p:nvSpPr>
            <p:cNvPr id="23" name="TextovéPole 22"/>
            <p:cNvSpPr txBox="1"/>
            <p:nvPr/>
          </p:nvSpPr>
          <p:spPr>
            <a:xfrm>
              <a:off x="7409491" y="244794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Obr.4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784" y="1262592"/>
              <a:ext cx="1201709" cy="140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Skupina 3"/>
          <p:cNvGrpSpPr/>
          <p:nvPr/>
        </p:nvGrpSpPr>
        <p:grpSpPr>
          <a:xfrm>
            <a:off x="6613078" y="3353217"/>
            <a:ext cx="2243398" cy="2269992"/>
            <a:chOff x="6613078" y="3353217"/>
            <a:chExt cx="2243398" cy="2269992"/>
          </a:xfrm>
        </p:grpSpPr>
        <p:pic>
          <p:nvPicPr>
            <p:cNvPr id="1026" name="Picture 2" descr="Soubor: hliník-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3078" y="3379811"/>
              <a:ext cx="2243398" cy="2243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ovéPole 20"/>
            <p:cNvSpPr txBox="1"/>
            <p:nvPr/>
          </p:nvSpPr>
          <p:spPr>
            <a:xfrm>
              <a:off x="8208404" y="3353217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Obr.5</a:t>
              </a:r>
              <a:endParaRPr lang="cs-CZ" sz="1200" b="1" dirty="0"/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899592" y="1339478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5896" y="1945159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FYZIKÁLNÍ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39552" y="2706886"/>
            <a:ext cx="599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velmi lehký kov bělavě šedé barvy</a:t>
            </a:r>
            <a:endParaRPr lang="cs-CZ" sz="2400" b="1" baseline="-250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39552" y="3168551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měkký, trvanlivý,  tažný a </a:t>
            </a:r>
            <a:r>
              <a:rPr lang="cs-CZ" sz="2400" b="1" dirty="0" smtClean="0">
                <a:solidFill>
                  <a:schemeClr val="bg1"/>
                </a:solidFill>
              </a:rPr>
              <a:t>kujný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39552" y="5068341"/>
            <a:ext cx="6358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dobře vede</a:t>
            </a:r>
            <a:r>
              <a:rPr lang="cs-CZ" sz="2400" b="1" dirty="0">
                <a:solidFill>
                  <a:schemeClr val="bg1"/>
                </a:solidFill>
              </a:rPr>
              <a:t> elektrický </a:t>
            </a:r>
            <a:r>
              <a:rPr lang="cs-CZ" sz="2400" b="1" dirty="0" smtClean="0">
                <a:solidFill>
                  <a:schemeClr val="bg1"/>
                </a:solidFill>
              </a:rPr>
              <a:t>proud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i</a:t>
            </a:r>
            <a:r>
              <a:rPr lang="cs-CZ" sz="2400" b="1" dirty="0">
                <a:solidFill>
                  <a:schemeClr val="bg1"/>
                </a:solidFill>
              </a:rPr>
              <a:t> teplo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884368" y="119546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Obr.3</a:t>
            </a:r>
            <a:endParaRPr lang="cs-CZ" sz="1200" b="1" dirty="0">
              <a:solidFill>
                <a:prstClr val="white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39552" y="4134272"/>
            <a:ext cx="623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t</a:t>
            </a:r>
            <a:r>
              <a:rPr lang="cs-CZ" sz="2400" b="1" dirty="0" smtClean="0">
                <a:solidFill>
                  <a:schemeClr val="bg1"/>
                </a:solidFill>
              </a:rPr>
              <a:t>eplota tání     +</a:t>
            </a:r>
            <a:r>
              <a:rPr lang="cs-CZ" sz="2400" b="1" dirty="0">
                <a:solidFill>
                  <a:schemeClr val="bg1"/>
                </a:solidFill>
              </a:rPr>
              <a:t>660,32 °C (933,47 K)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39552" y="4595937"/>
            <a:ext cx="623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t</a:t>
            </a:r>
            <a:r>
              <a:rPr lang="cs-CZ" sz="2400" b="1" dirty="0" smtClean="0">
                <a:solidFill>
                  <a:schemeClr val="bg1"/>
                </a:solidFill>
              </a:rPr>
              <a:t>eplota varu    +</a:t>
            </a:r>
            <a:r>
              <a:rPr lang="cs-CZ" sz="2400" b="1" dirty="0">
                <a:solidFill>
                  <a:schemeClr val="bg1"/>
                </a:solidFill>
              </a:rPr>
              <a:t>2 519 °C (2 792 K)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39552" y="5530006"/>
            <a:ext cx="623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n</a:t>
            </a:r>
            <a:r>
              <a:rPr lang="cs-CZ" sz="2400" b="1" dirty="0" smtClean="0">
                <a:solidFill>
                  <a:prstClr val="white"/>
                </a:solidFill>
              </a:rPr>
              <a:t>ení </a:t>
            </a:r>
            <a:r>
              <a:rPr lang="cs-CZ" sz="2400" b="1" dirty="0" smtClean="0">
                <a:solidFill>
                  <a:schemeClr val="bg1"/>
                </a:solidFill>
              </a:rPr>
              <a:t>magnetický</a:t>
            </a:r>
            <a:r>
              <a:rPr lang="pt-BR" sz="2400" b="1" dirty="0">
                <a:solidFill>
                  <a:schemeClr val="bg1"/>
                </a:solidFill>
              </a:rPr>
              <a:t> 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539552" y="3645024"/>
            <a:ext cx="6236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white"/>
                </a:solidFill>
              </a:rPr>
              <a:t>k</a:t>
            </a:r>
            <a:r>
              <a:rPr lang="cs-CZ" sz="2400" b="1" dirty="0" smtClean="0">
                <a:solidFill>
                  <a:prstClr val="white"/>
                </a:solidFill>
              </a:rPr>
              <a:t>rystalická struktura - krychlová</a:t>
            </a:r>
            <a:endParaRPr lang="cs-CZ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5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8" grpId="0"/>
      <p:bldP spid="11" grpId="0"/>
      <p:bldP spid="13" grpId="0"/>
      <p:bldP spid="12" grpId="0"/>
      <p:bldP spid="19" grpId="0"/>
      <p:bldP spid="20" grpId="0"/>
      <p:bldP spid="1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0" y="188640"/>
            <a:ext cx="9144000" cy="666936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prstClr val="white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3608" y="332656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VLASTNOSTI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35896" y="908720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CHEMICKÉ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61964" y="1350319"/>
            <a:ext cx="748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v čistém stavu velmi reaktivní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61964" y="1811984"/>
            <a:ext cx="8330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na vzduchu </a:t>
            </a:r>
            <a:r>
              <a:rPr lang="cs-CZ" sz="2400" b="1" dirty="0">
                <a:solidFill>
                  <a:schemeClr val="bg1"/>
                </a:solidFill>
              </a:rPr>
              <a:t>se rychle pokryje tenkou vrstvičkou oxidu </a:t>
            </a:r>
            <a:r>
              <a:rPr lang="cs-CZ" sz="2400" b="1" dirty="0" smtClean="0">
                <a:solidFill>
                  <a:schemeClr val="bg1"/>
                </a:solidFill>
              </a:rPr>
              <a:t>Al</a:t>
            </a:r>
            <a:r>
              <a:rPr lang="cs-CZ" sz="2400" b="1" baseline="-25000" dirty="0" smtClean="0">
                <a:solidFill>
                  <a:schemeClr val="bg1"/>
                </a:solidFill>
              </a:rPr>
              <a:t>2</a:t>
            </a:r>
            <a:r>
              <a:rPr lang="cs-CZ" sz="2400" b="1" dirty="0" smtClean="0">
                <a:solidFill>
                  <a:schemeClr val="bg1"/>
                </a:solidFill>
              </a:rPr>
              <a:t>O</a:t>
            </a:r>
            <a:r>
              <a:rPr lang="cs-CZ" sz="2400" b="1" baseline="-25000" dirty="0" smtClean="0">
                <a:solidFill>
                  <a:schemeClr val="bg1"/>
                </a:solidFill>
              </a:rPr>
              <a:t>3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55576" y="2647207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schemeClr val="bg1"/>
                </a:solidFill>
              </a:rPr>
              <a:t>  chrání kov před </a:t>
            </a:r>
            <a:r>
              <a:rPr lang="cs-CZ" sz="2400" b="1" dirty="0" smtClean="0">
                <a:solidFill>
                  <a:schemeClr val="bg1"/>
                </a:solidFill>
              </a:rPr>
              <a:t>další oxidací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61964" y="3108872"/>
            <a:ext cx="748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dobře rozpustný ve zředěných kyselinách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7812360" y="47667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white"/>
                </a:solidFill>
              </a:rPr>
              <a:t>Obr.6</a:t>
            </a:r>
            <a:endParaRPr lang="cs-CZ" sz="1200" b="1" dirty="0">
              <a:solidFill>
                <a:prstClr val="white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3779912" y="5998068"/>
            <a:ext cx="648072" cy="816999"/>
            <a:chOff x="323528" y="2711399"/>
            <a:chExt cx="648072" cy="816999"/>
          </a:xfrm>
        </p:grpSpPr>
        <p:pic>
          <p:nvPicPr>
            <p:cNvPr id="12" name="Obrázek 11" descr="GHS02">
              <a:hlinkClick r:id="rId3" tooltip="&quot;GHS02&quot;"/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784" y="2711399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ovéPole 20"/>
            <p:cNvSpPr txBox="1"/>
            <p:nvPr/>
          </p:nvSpPr>
          <p:spPr>
            <a:xfrm>
              <a:off x="323528" y="325139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Obr.7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755575" y="3570537"/>
            <a:ext cx="8388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schemeClr val="bg1"/>
                </a:solidFill>
              </a:rPr>
              <a:t> koncentrovaná kyselina dusičná jej však stejně jako vzdušný kyslík pokryje pasivační vrstvou oxidu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61964" y="4770866"/>
            <a:ext cx="8114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hydroxidy alkalických kovů snadno rozpouštějí kovový hliník za vzniku hlinitanů (AlO</a:t>
            </a:r>
            <a:r>
              <a:rPr lang="cs-CZ" sz="2400" b="1" baseline="-25000" dirty="0">
                <a:solidFill>
                  <a:schemeClr val="bg1"/>
                </a:solidFill>
              </a:rPr>
              <a:t>2</a:t>
            </a:r>
            <a:r>
              <a:rPr lang="cs-CZ" sz="2400" b="1" dirty="0">
                <a:solidFill>
                  <a:schemeClr val="bg1"/>
                </a:solidFill>
              </a:rPr>
              <a:t>)</a:t>
            </a:r>
            <a:r>
              <a:rPr lang="cs-CZ" sz="2400" b="1" baseline="30000" dirty="0">
                <a:solidFill>
                  <a:schemeClr val="bg1"/>
                </a:solidFill>
              </a:rPr>
              <a:t>-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61964" y="5601863"/>
            <a:ext cx="8582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velmi </a:t>
            </a:r>
            <a:r>
              <a:rPr lang="cs-CZ" sz="2400" b="1" dirty="0">
                <a:solidFill>
                  <a:schemeClr val="bg1"/>
                </a:solidFill>
              </a:rPr>
              <a:t>dobře </a:t>
            </a:r>
            <a:r>
              <a:rPr lang="cs-CZ" sz="2400" b="1" dirty="0" smtClean="0">
                <a:solidFill>
                  <a:schemeClr val="bg1"/>
                </a:solidFill>
              </a:rPr>
              <a:t>svařitelný, i slitiny (výjimkou je dural)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561964" y="6063528"/>
            <a:ext cx="8582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sz="2400" b="1" dirty="0" smtClean="0">
                <a:solidFill>
                  <a:schemeClr val="bg1"/>
                </a:solidFill>
              </a:rPr>
              <a:t>prášek je hořlavý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3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8" grpId="0"/>
      <p:bldP spid="11" grpId="0"/>
      <p:bldP spid="13" grpId="0"/>
      <p:bldP spid="15" grpId="0"/>
      <p:bldP spid="19" grpId="0"/>
      <p:bldP spid="23" grpId="0"/>
      <p:bldP spid="20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ený obdélník 31"/>
          <p:cNvSpPr/>
          <p:nvPr/>
        </p:nvSpPr>
        <p:spPr>
          <a:xfrm>
            <a:off x="179512" y="548680"/>
            <a:ext cx="8820474" cy="6279704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059832" y="692696"/>
            <a:ext cx="2160240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</a:rPr>
              <a:t>VÝSKYT</a:t>
            </a:r>
            <a:endParaRPr lang="cs-CZ" sz="32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55576" y="1226369"/>
            <a:ext cx="1512168" cy="461665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VOLNÝ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55576" y="2535287"/>
            <a:ext cx="162018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VÁZANÝ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3530" y="18448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black"/>
                </a:solidFill>
              </a:rPr>
              <a:t>v</a:t>
            </a:r>
            <a:r>
              <a:rPr lang="cs-CZ" sz="2400" b="1" dirty="0" smtClean="0">
                <a:solidFill>
                  <a:prstClr val="black"/>
                </a:solidFill>
              </a:rPr>
              <a:t>olný se nevyskytuje </a:t>
            </a:r>
            <a:r>
              <a:rPr lang="cs-CZ" sz="2400" b="1" dirty="0">
                <a:solidFill>
                  <a:prstClr val="black"/>
                </a:solidFill>
              </a:rPr>
              <a:t>-</a:t>
            </a:r>
            <a:r>
              <a:rPr lang="cs-CZ" sz="2400" b="1" dirty="0" smtClean="0">
                <a:solidFill>
                  <a:prstClr val="black"/>
                </a:solidFill>
              </a:rPr>
              <a:t> velmi reaktivní</a:t>
            </a:r>
            <a:endParaRPr lang="cs-CZ" sz="2400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23530" y="3039542"/>
            <a:ext cx="618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prstClr val="black"/>
                </a:solidFill>
              </a:rPr>
              <a:t>p</a:t>
            </a:r>
            <a:r>
              <a:rPr lang="cs-CZ" sz="2400" b="1" dirty="0" smtClean="0">
                <a:solidFill>
                  <a:prstClr val="black"/>
                </a:solidFill>
              </a:rPr>
              <a:t>odíl v </a:t>
            </a:r>
            <a:r>
              <a:rPr lang="cs-CZ" sz="2400" b="1" dirty="0">
                <a:solidFill>
                  <a:prstClr val="black"/>
                </a:solidFill>
              </a:rPr>
              <a:t>zemské kůře činí </a:t>
            </a:r>
            <a:r>
              <a:rPr lang="cs-CZ" sz="2400" b="1" dirty="0"/>
              <a:t>7,5–8,3 % 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323530" y="3501206"/>
            <a:ext cx="6181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prstClr val="black"/>
                </a:solidFill>
              </a:rPr>
              <a:t>3. </a:t>
            </a:r>
            <a:r>
              <a:rPr lang="cs-CZ" sz="2400" b="1" dirty="0">
                <a:solidFill>
                  <a:prstClr val="black"/>
                </a:solidFill>
              </a:rPr>
              <a:t>místo ve výskytu prvků na </a:t>
            </a:r>
            <a:r>
              <a:rPr lang="cs-CZ" sz="2400" b="1" dirty="0" smtClean="0">
                <a:solidFill>
                  <a:prstClr val="black"/>
                </a:solidFill>
              </a:rPr>
              <a:t>Zemi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323530" y="3975447"/>
            <a:ext cx="705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 smtClean="0"/>
              <a:t>hlinitokřemičitany - hlíny, vápence</a:t>
            </a:r>
            <a:r>
              <a:rPr lang="cs-CZ" sz="2400" b="1" dirty="0"/>
              <a:t> a žuly</a:t>
            </a:r>
            <a:r>
              <a:rPr lang="cs-CZ" sz="2400" b="1" dirty="0" smtClean="0"/>
              <a:t> 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329952" y="4585096"/>
            <a:ext cx="2387132" cy="2109639"/>
            <a:chOff x="329952" y="4585096"/>
            <a:chExt cx="2387132" cy="2109639"/>
          </a:xfrm>
        </p:grpSpPr>
        <p:pic>
          <p:nvPicPr>
            <p:cNvPr id="2050" name="Picture 2" descr="Soubor: Clay-ss-2005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52" y="4932166"/>
              <a:ext cx="2369840" cy="1762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884803" y="4585096"/>
              <a:ext cx="446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jíl</a:t>
              </a:r>
              <a:endParaRPr lang="cs-CZ" b="1" dirty="0"/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2069014" y="4631262"/>
              <a:ext cx="6480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Obr.8</a:t>
              </a:r>
              <a:endParaRPr lang="cs-CZ" sz="1200" b="1" dirty="0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6504567" y="4585096"/>
            <a:ext cx="2337148" cy="2086386"/>
            <a:chOff x="6504567" y="4585096"/>
            <a:chExt cx="2337148" cy="2086386"/>
          </a:xfrm>
        </p:grpSpPr>
        <p:pic>
          <p:nvPicPr>
            <p:cNvPr id="2053" name="Picture 5" descr="Soubor: Granit strzelinski2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567" y="4934553"/>
              <a:ext cx="2315905" cy="173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ovéPole 21"/>
            <p:cNvSpPr txBox="1"/>
            <p:nvPr/>
          </p:nvSpPr>
          <p:spPr>
            <a:xfrm>
              <a:off x="6660232" y="4585096"/>
              <a:ext cx="1476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/>
                <a:t>z</a:t>
              </a:r>
              <a:r>
                <a:rPr lang="cs-CZ" b="1" dirty="0" smtClean="0"/>
                <a:t>rnitá žula</a:t>
              </a:r>
              <a:endParaRPr lang="cs-CZ" b="1" dirty="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8049629" y="4630630"/>
              <a:ext cx="792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Obr.10</a:t>
              </a:r>
              <a:endParaRPr lang="cs-CZ" sz="1200" b="1" dirty="0"/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2933049" y="4643844"/>
            <a:ext cx="3313399" cy="2039668"/>
            <a:chOff x="2933049" y="4643844"/>
            <a:chExt cx="3313399" cy="203966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3049" y="4964567"/>
              <a:ext cx="3313399" cy="1718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4238710" y="4643844"/>
              <a:ext cx="702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rula</a:t>
              </a:r>
              <a:endParaRPr lang="cs-CZ" b="1" dirty="0"/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5598378" y="4690010"/>
              <a:ext cx="6480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Obr.9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5059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19" grpId="0" animBg="1"/>
      <p:bldP spid="20" grpId="0" animBg="1"/>
      <p:bldP spid="21" grpId="0"/>
      <p:bldP spid="27" grpId="0"/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ený obdélník 3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47" name="Skupina 46"/>
          <p:cNvGrpSpPr/>
          <p:nvPr/>
        </p:nvGrpSpPr>
        <p:grpSpPr>
          <a:xfrm>
            <a:off x="7287002" y="5331849"/>
            <a:ext cx="1893510" cy="1409031"/>
            <a:chOff x="7287002" y="5331849"/>
            <a:chExt cx="1893510" cy="1409031"/>
          </a:xfrm>
        </p:grpSpPr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7002" y="5331849"/>
              <a:ext cx="1379589" cy="1409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ovéPole 59"/>
            <p:cNvSpPr txBox="1"/>
            <p:nvPr/>
          </p:nvSpPr>
          <p:spPr>
            <a:xfrm>
              <a:off x="8354516" y="5384249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Obr.21</a:t>
              </a:r>
              <a:endParaRPr lang="cs-CZ" sz="1200" b="1" dirty="0"/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4716016" y="5507216"/>
            <a:ext cx="2475515" cy="1262342"/>
            <a:chOff x="4716016" y="5507216"/>
            <a:chExt cx="2475515" cy="1262342"/>
          </a:xfrm>
        </p:grpSpPr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5546265"/>
              <a:ext cx="2475515" cy="1223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ovéPole 64"/>
            <p:cNvSpPr txBox="1"/>
            <p:nvPr/>
          </p:nvSpPr>
          <p:spPr>
            <a:xfrm>
              <a:off x="4720289" y="5507216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Obr.20</a:t>
              </a:r>
              <a:endParaRPr lang="cs-CZ" sz="1200" b="1" dirty="0"/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2979560" y="5580973"/>
            <a:ext cx="1642070" cy="1208772"/>
            <a:chOff x="5174303" y="5373215"/>
            <a:chExt cx="1642070" cy="1208772"/>
          </a:xfrm>
        </p:grpSpPr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280" y="5373215"/>
              <a:ext cx="1536093" cy="1159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ovéPole 62"/>
            <p:cNvSpPr txBox="1"/>
            <p:nvPr/>
          </p:nvSpPr>
          <p:spPr>
            <a:xfrm>
              <a:off x="5174303" y="6304988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Obr.19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Skupina 41"/>
          <p:cNvGrpSpPr/>
          <p:nvPr/>
        </p:nvGrpSpPr>
        <p:grpSpPr>
          <a:xfrm>
            <a:off x="4092105" y="4158283"/>
            <a:ext cx="1449907" cy="1346681"/>
            <a:chOff x="4092105" y="4158283"/>
            <a:chExt cx="1449907" cy="1346681"/>
          </a:xfrm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2105" y="4158283"/>
              <a:ext cx="1148549" cy="1346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ovéPole 61"/>
            <p:cNvSpPr txBox="1"/>
            <p:nvPr/>
          </p:nvSpPr>
          <p:spPr>
            <a:xfrm>
              <a:off x="4716016" y="4169404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Obr.18</a:t>
              </a:r>
              <a:endParaRPr lang="cs-CZ" sz="1200" b="1" dirty="0"/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2375756" y="4113063"/>
            <a:ext cx="1498057" cy="1391395"/>
            <a:chOff x="2375756" y="4113063"/>
            <a:chExt cx="1498057" cy="1391395"/>
          </a:xfrm>
        </p:grpSpPr>
        <p:pic>
          <p:nvPicPr>
            <p:cNvPr id="3082" name="Picture 10" descr="Soubor: GarnetCrystalUSGOV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5756" y="4154007"/>
              <a:ext cx="1350451" cy="1350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ovéPole 60"/>
            <p:cNvSpPr txBox="1"/>
            <p:nvPr/>
          </p:nvSpPr>
          <p:spPr>
            <a:xfrm>
              <a:off x="3047817" y="4113063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Obr.17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Skupina 33"/>
          <p:cNvGrpSpPr/>
          <p:nvPr/>
        </p:nvGrpSpPr>
        <p:grpSpPr>
          <a:xfrm>
            <a:off x="5688525" y="3152249"/>
            <a:ext cx="2123836" cy="1649767"/>
            <a:chOff x="5688525" y="3152249"/>
            <a:chExt cx="2123836" cy="1649767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525" y="3165108"/>
              <a:ext cx="2123836" cy="1636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ovéPole 58"/>
            <p:cNvSpPr txBox="1"/>
            <p:nvPr/>
          </p:nvSpPr>
          <p:spPr>
            <a:xfrm>
              <a:off x="5688525" y="3152249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Obr.16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4729867" y="2531601"/>
            <a:ext cx="1418710" cy="1477513"/>
            <a:chOff x="4729867" y="2531601"/>
            <a:chExt cx="1418710" cy="1477513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867" y="2572382"/>
              <a:ext cx="1005712" cy="1436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ovéPole 57"/>
            <p:cNvSpPr txBox="1"/>
            <p:nvPr/>
          </p:nvSpPr>
          <p:spPr>
            <a:xfrm>
              <a:off x="5322581" y="2531601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Obr.15</a:t>
              </a:r>
              <a:endParaRPr lang="cs-CZ" sz="1200" b="1" dirty="0"/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2737892" y="2588890"/>
            <a:ext cx="1982397" cy="1488182"/>
            <a:chOff x="2737892" y="2670101"/>
            <a:chExt cx="1982397" cy="148818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564" y="2670101"/>
              <a:ext cx="1641725" cy="1488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ovéPole 51"/>
            <p:cNvSpPr txBox="1"/>
            <p:nvPr/>
          </p:nvSpPr>
          <p:spPr>
            <a:xfrm>
              <a:off x="2737892" y="3877008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Obr.14</a:t>
              </a:r>
              <a:endParaRPr lang="cs-CZ" sz="1200" b="1" dirty="0"/>
            </a:p>
          </p:txBody>
        </p:sp>
      </p:grpSp>
      <p:grpSp>
        <p:nvGrpSpPr>
          <p:cNvPr id="24" name="Skupina 23"/>
          <p:cNvGrpSpPr/>
          <p:nvPr/>
        </p:nvGrpSpPr>
        <p:grpSpPr>
          <a:xfrm>
            <a:off x="7287002" y="1643099"/>
            <a:ext cx="1893510" cy="1514061"/>
            <a:chOff x="7287002" y="1643099"/>
            <a:chExt cx="1893510" cy="1514061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7002" y="1643099"/>
              <a:ext cx="1799848" cy="1514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ovéPole 49"/>
            <p:cNvSpPr txBox="1"/>
            <p:nvPr/>
          </p:nvSpPr>
          <p:spPr>
            <a:xfrm>
              <a:off x="8354516" y="1658417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Obr.13</a:t>
              </a:r>
              <a:endParaRPr lang="cs-CZ" sz="1200" b="1" dirty="0"/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5676619" y="1228189"/>
            <a:ext cx="1775701" cy="1223076"/>
            <a:chOff x="5676619" y="1228189"/>
            <a:chExt cx="1775701" cy="1223076"/>
          </a:xfrm>
        </p:grpSpPr>
        <p:pic>
          <p:nvPicPr>
            <p:cNvPr id="3" name="Picture 4" descr="Soubor: Kryolith2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6619" y="1228189"/>
              <a:ext cx="1610383" cy="1223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ovéPole 48"/>
            <p:cNvSpPr txBox="1"/>
            <p:nvPr/>
          </p:nvSpPr>
          <p:spPr>
            <a:xfrm>
              <a:off x="6626324" y="1234571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Obr.12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3800595" y="791295"/>
            <a:ext cx="1876024" cy="1541507"/>
            <a:chOff x="3800595" y="791295"/>
            <a:chExt cx="1876024" cy="154150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427" y="791295"/>
              <a:ext cx="1777192" cy="154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ovéPole 45"/>
            <p:cNvSpPr txBox="1"/>
            <p:nvPr/>
          </p:nvSpPr>
          <p:spPr>
            <a:xfrm>
              <a:off x="3800595" y="791295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white"/>
                  </a:solidFill>
                </a:rPr>
                <a:t>Obr.11</a:t>
              </a:r>
              <a:endParaRPr lang="cs-CZ" sz="1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3059832" y="188640"/>
            <a:ext cx="2160240" cy="584775"/>
          </a:xfrm>
          <a:prstGeom prst="rect">
            <a:avLst/>
          </a:prstGeom>
          <a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prstClr val="black"/>
                </a:solidFill>
              </a:rPr>
              <a:t>VÝSKYT</a:t>
            </a:r>
            <a:endParaRPr lang="cs-CZ" sz="32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55576" y="692696"/>
            <a:ext cx="162018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VÁZANÝ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07504" y="1196752"/>
            <a:ext cx="2448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prstClr val="black"/>
                </a:solidFill>
              </a:rPr>
              <a:t>minerály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32047" y="1658417"/>
            <a:ext cx="471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bauxit</a:t>
            </a: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/>
              <a:t>Al</a:t>
            </a:r>
            <a:r>
              <a:rPr lang="cs-CZ" sz="2400" b="1" baseline="-25000" dirty="0"/>
              <a:t>2</a:t>
            </a:r>
            <a:r>
              <a:rPr lang="cs-CZ" sz="2400" b="1" dirty="0"/>
              <a:t>O</a:t>
            </a:r>
            <a:r>
              <a:rPr lang="cs-CZ" sz="2400" b="1" baseline="-25000" dirty="0"/>
              <a:t>3</a:t>
            </a:r>
            <a:r>
              <a:rPr lang="cs-CZ" sz="2400" b="1" dirty="0"/>
              <a:t> · </a:t>
            </a:r>
            <a:r>
              <a:rPr lang="cs-CZ" sz="2400" b="1" dirty="0" smtClean="0"/>
              <a:t>2H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O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32047" y="2118047"/>
            <a:ext cx="3491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 smtClean="0"/>
              <a:t>kryolit</a:t>
            </a:r>
            <a:r>
              <a:rPr lang="cs-CZ" sz="2400" b="1" dirty="0" smtClean="0">
                <a:solidFill>
                  <a:prstClr val="black"/>
                </a:solidFill>
              </a:rPr>
              <a:t> </a:t>
            </a:r>
            <a:r>
              <a:rPr lang="cs-CZ" sz="2400" b="1" dirty="0"/>
              <a:t>Na</a:t>
            </a:r>
            <a:r>
              <a:rPr lang="cs-CZ" sz="2400" b="1" baseline="-25000" dirty="0"/>
              <a:t>3</a:t>
            </a:r>
            <a:r>
              <a:rPr lang="cs-CZ" sz="2400" b="1" dirty="0"/>
              <a:t>AlF</a:t>
            </a:r>
            <a:r>
              <a:rPr lang="cs-CZ" sz="2400" b="1" baseline="-25000" dirty="0"/>
              <a:t>6</a:t>
            </a:r>
            <a:endParaRPr lang="cs-CZ" sz="2400" b="1" dirty="0">
              <a:solidFill>
                <a:prstClr val="white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32047" y="2578353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korund </a:t>
            </a:r>
            <a:r>
              <a:rPr lang="cs-CZ" sz="2400" b="1" dirty="0"/>
              <a:t>Al</a:t>
            </a:r>
            <a:r>
              <a:rPr lang="cs-CZ" sz="2400" b="1" baseline="-25000" dirty="0"/>
              <a:t>2</a:t>
            </a:r>
            <a:r>
              <a:rPr lang="cs-CZ" sz="2400" b="1" dirty="0"/>
              <a:t>O</a:t>
            </a:r>
            <a:r>
              <a:rPr lang="cs-CZ" sz="2400" b="1" baseline="-25000" dirty="0"/>
              <a:t>3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01824" y="3140968"/>
            <a:ext cx="235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 smtClean="0">
                <a:solidFill>
                  <a:prstClr val="black"/>
                </a:solidFill>
              </a:rPr>
              <a:t>rubín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01825" y="3615407"/>
            <a:ext cx="212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 smtClean="0">
                <a:solidFill>
                  <a:prstClr val="black"/>
                </a:solidFill>
              </a:rPr>
              <a:t>safír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32045" y="4077072"/>
            <a:ext cx="4572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beryl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32045" y="4581128"/>
            <a:ext cx="567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granát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432044" y="5042793"/>
            <a:ext cx="435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tyrkys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30489" y="5504458"/>
            <a:ext cx="5834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kryolit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32047" y="5954527"/>
            <a:ext cx="5834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spinel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8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20" grpId="0" animBg="1"/>
      <p:bldP spid="27" grpId="0"/>
      <p:bldP spid="28" grpId="0"/>
      <p:bldP spid="29" grpId="0"/>
      <p:bldP spid="30" grpId="0"/>
      <p:bldP spid="31" grpId="0"/>
      <p:bldP spid="35" grpId="0"/>
      <p:bldP spid="13" grpId="0"/>
      <p:bldP spid="14" grpId="0"/>
      <p:bldP spid="36" grpId="0"/>
      <p:bldP spid="37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0" y="692696"/>
            <a:ext cx="9144000" cy="6135688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87624" y="963885"/>
            <a:ext cx="4320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PRŮMYSLOVÁ VÝROBA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1569765"/>
            <a:ext cx="8424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 smtClean="0"/>
              <a:t>Bauxit se převádí na oxid hlinitý</a:t>
            </a:r>
            <a:r>
              <a:rPr lang="cs-CZ" sz="2400" b="1" dirty="0" smtClean="0">
                <a:solidFill>
                  <a:prstClr val="black"/>
                </a:solidFill>
              </a:rPr>
              <a:t>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79512" y="3009726"/>
            <a:ext cx="8568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 </a:t>
            </a:r>
            <a:r>
              <a:rPr lang="cs-CZ" sz="2400" b="1" dirty="0" smtClean="0"/>
              <a:t>bod tání oxidu hlinitého asi</a:t>
            </a:r>
            <a:r>
              <a:rPr lang="cs-CZ" sz="2400" b="1" dirty="0"/>
              <a:t> 2000 ° C </a:t>
            </a:r>
            <a:r>
              <a:rPr lang="cs-CZ" sz="2400" b="1" dirty="0" smtClean="0">
                <a:solidFill>
                  <a:prstClr val="black"/>
                </a:solidFill>
              </a:rPr>
              <a:t>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9513" y="3945830"/>
            <a:ext cx="5544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>
                <a:solidFill>
                  <a:prstClr val="black"/>
                </a:solidFill>
              </a:rPr>
              <a:t>g</a:t>
            </a:r>
            <a:r>
              <a:rPr lang="pt-BR" sz="2400" b="1" dirty="0" smtClean="0">
                <a:solidFill>
                  <a:prstClr val="black"/>
                </a:solidFill>
              </a:rPr>
              <a:t>rafitov</a:t>
            </a:r>
            <a:r>
              <a:rPr lang="cs-CZ" sz="2400" b="1" dirty="0" smtClean="0">
                <a:solidFill>
                  <a:prstClr val="black"/>
                </a:solidFill>
              </a:rPr>
              <a:t>á</a:t>
            </a:r>
            <a:r>
              <a:rPr lang="pt-BR" sz="2400" b="1" dirty="0">
                <a:solidFill>
                  <a:prstClr val="black"/>
                </a:solidFill>
              </a:rPr>
              <a:t> </a:t>
            </a:r>
            <a:r>
              <a:rPr lang="pt-BR" sz="2400" b="1" dirty="0" smtClean="0">
                <a:solidFill>
                  <a:prstClr val="black"/>
                </a:solidFill>
              </a:rPr>
              <a:t>anod</a:t>
            </a:r>
            <a:r>
              <a:rPr lang="cs-CZ" sz="2400" b="1" dirty="0" smtClean="0">
                <a:solidFill>
                  <a:prstClr val="black"/>
                </a:solidFill>
              </a:rPr>
              <a:t>a</a:t>
            </a:r>
            <a:r>
              <a:rPr lang="cs-CZ" sz="2400" dirty="0"/>
              <a:t> </a:t>
            </a:r>
            <a:r>
              <a:rPr lang="cs-CZ" sz="2400" dirty="0" smtClean="0"/>
              <a:t>- </a:t>
            </a:r>
            <a:r>
              <a:rPr lang="cs-CZ" sz="2400" b="1" dirty="0" smtClean="0"/>
              <a:t>vzniká</a:t>
            </a:r>
            <a:r>
              <a:rPr lang="cs-CZ" sz="2400" b="1" dirty="0"/>
              <a:t> kyslík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79513" y="4407495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katoda - </a:t>
            </a:r>
            <a:r>
              <a:rPr lang="cs-CZ" sz="2400" b="1" dirty="0" smtClean="0"/>
              <a:t>elementární hliník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79513" y="2031430"/>
            <a:ext cx="8424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prstClr val="black"/>
                </a:solidFill>
              </a:rPr>
              <a:t> </a:t>
            </a:r>
            <a:r>
              <a:rPr lang="cs-CZ" sz="2400" b="1" dirty="0" smtClean="0"/>
              <a:t>Elektrolýza taveniny oxidu hlinitého a kryolitu při teplotě 950°C</a:t>
            </a:r>
            <a:r>
              <a:rPr lang="cs-CZ" sz="2400" b="1" dirty="0" smtClean="0">
                <a:solidFill>
                  <a:prstClr val="black"/>
                </a:solidFill>
              </a:rPr>
              <a:t>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511" y="3471391"/>
            <a:ext cx="8568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Kryolit se do taveniny přidává, aby snížil bod tání .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79511" y="5055567"/>
            <a:ext cx="5544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solidFill>
                  <a:prstClr val="black"/>
                </a:solidFill>
              </a:rPr>
              <a:t>anod</a:t>
            </a:r>
            <a:r>
              <a:rPr lang="cs-CZ" sz="2400" b="1" dirty="0" smtClean="0">
                <a:solidFill>
                  <a:prstClr val="black"/>
                </a:solidFill>
              </a:rPr>
              <a:t>a   </a:t>
            </a:r>
            <a:r>
              <a:rPr lang="cs-CZ" sz="2400" b="1" dirty="0" smtClean="0"/>
              <a:t>  </a:t>
            </a:r>
            <a:r>
              <a:rPr lang="pt-BR" sz="2400" b="1" dirty="0" smtClean="0"/>
              <a:t>2O</a:t>
            </a:r>
            <a:r>
              <a:rPr lang="pt-BR" sz="2400" b="1" baseline="30000" dirty="0" smtClean="0"/>
              <a:t>2-</a:t>
            </a:r>
            <a:r>
              <a:rPr lang="pt-BR" sz="2400" b="1" dirty="0"/>
              <a:t> → </a:t>
            </a:r>
            <a:r>
              <a:rPr lang="pt-BR" sz="2400" b="1" dirty="0" smtClean="0"/>
              <a:t>O</a:t>
            </a:r>
            <a:r>
              <a:rPr lang="pt-BR" sz="2400" b="1" baseline="-25000" dirty="0" smtClean="0"/>
              <a:t>2</a:t>
            </a:r>
            <a:r>
              <a:rPr lang="pt-BR" sz="2400" b="1" dirty="0"/>
              <a:t> + </a:t>
            </a:r>
            <a:r>
              <a:rPr lang="pt-BR" sz="2400" b="1" dirty="0" smtClean="0"/>
              <a:t>4e</a:t>
            </a:r>
            <a:r>
              <a:rPr lang="pt-BR" sz="2400" b="1" baseline="30000" dirty="0" smtClean="0"/>
              <a:t>-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79511" y="5517232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katoda </a:t>
            </a:r>
            <a:r>
              <a:rPr lang="cs-CZ" sz="2400" b="1" dirty="0" smtClean="0"/>
              <a:t>   </a:t>
            </a:r>
            <a:r>
              <a:rPr lang="it-IT" sz="2400" b="1" dirty="0" smtClean="0"/>
              <a:t>Al</a:t>
            </a:r>
            <a:r>
              <a:rPr lang="it-IT" sz="2400" b="1" baseline="30000" dirty="0" smtClean="0"/>
              <a:t>3+</a:t>
            </a:r>
            <a:r>
              <a:rPr lang="it-IT" sz="2400" b="1" dirty="0"/>
              <a:t> + </a:t>
            </a:r>
            <a:r>
              <a:rPr lang="it-IT" sz="2400" b="1" dirty="0" smtClean="0"/>
              <a:t>3e</a:t>
            </a:r>
            <a:r>
              <a:rPr lang="it-IT" sz="2400" b="1" baseline="30000" dirty="0" smtClean="0"/>
              <a:t>-</a:t>
            </a:r>
            <a:r>
              <a:rPr lang="it-IT" sz="2400" b="1" dirty="0"/>
              <a:t> → Al</a:t>
            </a: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9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10" grpId="0"/>
      <p:bldP spid="12" grpId="0"/>
      <p:bldP spid="11" grpId="0"/>
      <p:bldP spid="13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0" y="0"/>
            <a:ext cx="9144000" cy="682838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5896059" y="3593051"/>
            <a:ext cx="1949321" cy="3150523"/>
            <a:chOff x="5580112" y="3534767"/>
            <a:chExt cx="1949321" cy="3150523"/>
          </a:xfrm>
        </p:grpSpPr>
        <p:pic>
          <p:nvPicPr>
            <p:cNvPr id="1028" name="Picture 4" descr="Soubor: Praha, Břevnov - Usedlost Kajetánka - budova Za zámečkem (okno) jpg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112" y="3534767"/>
              <a:ext cx="1949321" cy="3150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5580112" y="3534767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Obr.23</a:t>
              </a:r>
              <a:endParaRPr lang="cs-CZ" sz="1200" b="1" dirty="0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6733528" y="188640"/>
            <a:ext cx="2446984" cy="1541785"/>
            <a:chOff x="6733528" y="188640"/>
            <a:chExt cx="2446984" cy="154178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3528" y="196533"/>
              <a:ext cx="2317633" cy="1533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ovéPole 18"/>
            <p:cNvSpPr txBox="1"/>
            <p:nvPr/>
          </p:nvSpPr>
          <p:spPr>
            <a:xfrm>
              <a:off x="8354516" y="188640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Obr.24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5389213" y="1772987"/>
            <a:ext cx="2450422" cy="1786381"/>
            <a:chOff x="6586074" y="3245064"/>
            <a:chExt cx="2450422" cy="1786381"/>
          </a:xfrm>
        </p:grpSpPr>
        <p:pic>
          <p:nvPicPr>
            <p:cNvPr id="8" name="Picture 2" descr="Soubor: Alufolie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074" y="3245064"/>
              <a:ext cx="2378414" cy="1783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8210500" y="4754446"/>
              <a:ext cx="825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Obr.22</a:t>
              </a:r>
              <a:endParaRPr lang="cs-CZ" sz="1200" b="1" dirty="0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043608" y="116632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POUŽITÍ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7505" y="692696"/>
            <a:ext cx="6336703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 </a:t>
            </a:r>
            <a:r>
              <a:rPr lang="cs-CZ" dirty="0" smtClean="0"/>
              <a:t>Běžné </a:t>
            </a:r>
            <a:r>
              <a:rPr lang="cs-CZ" dirty="0"/>
              <a:t>kuchyňské nádobí a příbory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5" y="1268760"/>
            <a:ext cx="5688631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pt-BR" dirty="0"/>
              <a:t> </a:t>
            </a:r>
            <a:r>
              <a:rPr lang="cs-CZ" dirty="0" smtClean="0"/>
              <a:t>T</a:t>
            </a:r>
            <a:r>
              <a:rPr lang="pt-BR" dirty="0" smtClean="0"/>
              <a:t>enk</a:t>
            </a:r>
            <a:r>
              <a:rPr lang="cs-CZ" dirty="0" smtClean="0"/>
              <a:t>á</a:t>
            </a:r>
            <a:r>
              <a:rPr lang="pt-BR" dirty="0" smtClean="0"/>
              <a:t> folie </a:t>
            </a:r>
            <a:r>
              <a:rPr lang="pt-BR" dirty="0"/>
              <a:t>pod názvem </a:t>
            </a:r>
            <a:r>
              <a:rPr lang="pt-BR" dirty="0" smtClean="0"/>
              <a:t>alobal</a:t>
            </a:r>
            <a:r>
              <a:rPr lang="cs-CZ" dirty="0" smtClean="0"/>
              <a:t>.</a:t>
            </a:r>
            <a:r>
              <a:rPr lang="pt-BR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7505" y="3356992"/>
            <a:ext cx="5112567" cy="1569660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 </a:t>
            </a:r>
            <a:r>
              <a:rPr lang="cs-CZ" dirty="0" smtClean="0"/>
              <a:t>Ve stavebnictví </a:t>
            </a:r>
            <a:r>
              <a:rPr lang="cs-CZ" dirty="0"/>
              <a:t>se používají lisované hliníkové profily, ze kterých se vyrábějí např. okna a dveře.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95538" y="1772816"/>
            <a:ext cx="4824534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 smtClean="0"/>
              <a:t>ochranný obalový materiál </a:t>
            </a:r>
            <a:r>
              <a:rPr lang="cs-CZ" dirty="0"/>
              <a:t>pro </a:t>
            </a:r>
            <a:r>
              <a:rPr lang="cs-CZ" dirty="0" smtClean="0"/>
              <a:t>různé </a:t>
            </a:r>
            <a:r>
              <a:rPr lang="cs-CZ" dirty="0"/>
              <a:t>aplikace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95538" y="2708920"/>
            <a:ext cx="4428489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cs-CZ" dirty="0"/>
              <a:t> </a:t>
            </a:r>
            <a:r>
              <a:rPr lang="cs-CZ" dirty="0" smtClean="0"/>
              <a:t>tepelná úprava </a:t>
            </a:r>
            <a:r>
              <a:rPr lang="cs-CZ" dirty="0"/>
              <a:t>pokrmů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6741" y="5013176"/>
            <a:ext cx="5679395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pt-BR" dirty="0"/>
              <a:t> </a:t>
            </a:r>
            <a:r>
              <a:rPr lang="cs-CZ" dirty="0"/>
              <a:t>Práškový hliník se </a:t>
            </a:r>
            <a:r>
              <a:rPr lang="cs-CZ" dirty="0" smtClean="0"/>
              <a:t>používá </a:t>
            </a:r>
            <a:r>
              <a:rPr lang="cs-CZ" dirty="0"/>
              <a:t>jako složka některých </a:t>
            </a:r>
            <a:r>
              <a:rPr lang="cs-CZ" dirty="0" smtClean="0"/>
              <a:t>trhavin.</a:t>
            </a:r>
            <a:r>
              <a:rPr lang="pt-BR" dirty="0"/>
              <a:t> 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16741" y="5949280"/>
            <a:ext cx="5679395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 </a:t>
            </a:r>
            <a:r>
              <a:rPr lang="pt-BR" dirty="0"/>
              <a:t> </a:t>
            </a:r>
            <a:r>
              <a:rPr lang="cs-CZ" dirty="0"/>
              <a:t>Práškový hliník se používá </a:t>
            </a:r>
            <a:r>
              <a:rPr lang="cs-CZ" dirty="0" smtClean="0"/>
              <a:t>na výrobu barev - stříbřenka.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5" grpId="0" animBg="1"/>
      <p:bldP spid="17" grpId="0" animBg="1"/>
      <p:bldP spid="16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1Hliní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11Hliník</Template>
  <TotalTime>400</TotalTime>
  <Words>379</Words>
  <Application>Microsoft Office PowerPoint</Application>
  <PresentationFormat>Předvádění na obrazovce (4:3)</PresentationFormat>
  <Paragraphs>173</Paragraphs>
  <Slides>14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11Hliník</vt:lpstr>
      <vt:lpstr>1_Tok</vt:lpstr>
      <vt:lpstr>Tok</vt:lpstr>
      <vt:lpstr>Prezentace aplikace PowerPoint</vt:lpstr>
      <vt:lpstr>HLINÍK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hliník</dc:title>
  <dc:creator>Lenovo</dc:creator>
  <cp:lastModifiedBy>Lenovo</cp:lastModifiedBy>
  <cp:revision>62</cp:revision>
  <dcterms:created xsi:type="dcterms:W3CDTF">2013-05-01T16:21:52Z</dcterms:created>
  <dcterms:modified xsi:type="dcterms:W3CDTF">2013-06-13T19:36:13Z</dcterms:modified>
</cp:coreProperties>
</file>