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7" r:id="rId3"/>
    <p:sldId id="256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F53B-4C52-4792-AB0D-EBF5C747CDE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70AC-1BC2-4C39-97CB-1E4D00E96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85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F53B-4C52-4792-AB0D-EBF5C747CDE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70AC-1BC2-4C39-97CB-1E4D00E96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61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F53B-4C52-4792-AB0D-EBF5C747CDE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70AC-1BC2-4C39-97CB-1E4D00E96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26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309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2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117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037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7322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8886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8464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10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F53B-4C52-4792-AB0D-EBF5C747CDE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70AC-1BC2-4C39-97CB-1E4D00E96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523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0195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5519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420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F53B-4C52-4792-AB0D-EBF5C747CDE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70AC-1BC2-4C39-97CB-1E4D00E96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882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F53B-4C52-4792-AB0D-EBF5C747CDE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70AC-1BC2-4C39-97CB-1E4D00E96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49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F53B-4C52-4792-AB0D-EBF5C747CDE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70AC-1BC2-4C39-97CB-1E4D00E96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33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F53B-4C52-4792-AB0D-EBF5C747CDE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70AC-1BC2-4C39-97CB-1E4D00E96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59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F53B-4C52-4792-AB0D-EBF5C747CDE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70AC-1BC2-4C39-97CB-1E4D00E96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80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F53B-4C52-4792-AB0D-EBF5C747CDE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70AC-1BC2-4C39-97CB-1E4D00E96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F53B-4C52-4792-AB0D-EBF5C747CDE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70AC-1BC2-4C39-97CB-1E4D00E96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3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7F53B-4C52-4792-AB0D-EBF5C747CDE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070AC-1BC2-4C39-97CB-1E4D00E96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964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932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smtClean="0"/>
              <a:t>Jméno autora: 	Mgr. Mária Filipová</a:t>
            </a:r>
          </a:p>
          <a:p>
            <a:pPr marL="0" indent="0">
              <a:buNone/>
            </a:pPr>
            <a:r>
              <a:rPr lang="cs-CZ" sz="1400" dirty="0" smtClean="0"/>
              <a:t>Datum vytvoření:	18. 05. 2013</a:t>
            </a:r>
          </a:p>
          <a:p>
            <a:pPr marL="0" indent="0">
              <a:buNone/>
            </a:pPr>
            <a:r>
              <a:rPr lang="cs-CZ" sz="1400" dirty="0" smtClean="0"/>
              <a:t>Číslo </a:t>
            </a:r>
            <a:r>
              <a:rPr lang="cs-CZ" sz="1400" dirty="0" err="1"/>
              <a:t>DUMu</a:t>
            </a:r>
            <a:r>
              <a:rPr lang="cs-CZ" sz="1400" dirty="0"/>
              <a:t>: 	VY_32_INOVACE_11_AJ_EP</a:t>
            </a:r>
          </a:p>
          <a:p>
            <a:pPr marL="0" indent="0">
              <a:buNone/>
            </a:pPr>
            <a:r>
              <a:rPr lang="cs-CZ" sz="1400" dirty="0" smtClean="0"/>
              <a:t>Ročník:                	1. – 4. ročník </a:t>
            </a:r>
          </a:p>
          <a:p>
            <a:pPr marL="0" indent="0">
              <a:buNone/>
            </a:pPr>
            <a:r>
              <a:rPr lang="cs-CZ" sz="1400" dirty="0" smtClean="0"/>
              <a:t>Vzdělávací oblast:	Jazyk a jazyková komunikace</a:t>
            </a:r>
          </a:p>
          <a:p>
            <a:pPr marL="0" indent="0">
              <a:buNone/>
            </a:pPr>
            <a:r>
              <a:rPr lang="cs-CZ" sz="1400" dirty="0" smtClean="0"/>
              <a:t>Vzdělávací obor:     	Anglický jazyk</a:t>
            </a:r>
          </a:p>
          <a:p>
            <a:pPr marL="0" indent="0">
              <a:buNone/>
            </a:pPr>
            <a:r>
              <a:rPr lang="cs-CZ" sz="1400" dirty="0" smtClean="0"/>
              <a:t>Tematický okruh:  	</a:t>
            </a:r>
            <a:r>
              <a:rPr lang="cs-CZ" sz="1400" dirty="0"/>
              <a:t>odborná slovní zásoba pro studenty </a:t>
            </a:r>
            <a:r>
              <a:rPr lang="cs-CZ" sz="1400"/>
              <a:t>ekonomických </a:t>
            </a:r>
            <a:r>
              <a:rPr lang="cs-CZ" sz="1400" smtClean="0"/>
              <a:t>oborů</a:t>
            </a:r>
            <a:br>
              <a:rPr lang="cs-CZ" sz="1400" smtClean="0"/>
            </a:br>
            <a:r>
              <a:rPr lang="cs-CZ" sz="1400" smtClean="0"/>
              <a:t>		(</a:t>
            </a:r>
            <a:r>
              <a:rPr lang="cs-CZ" sz="1400" dirty="0"/>
              <a:t>Ekonomika </a:t>
            </a:r>
            <a:r>
              <a:rPr lang="cs-CZ" sz="1400"/>
              <a:t>a </a:t>
            </a:r>
            <a:r>
              <a:rPr lang="cs-CZ" sz="1400" smtClean="0"/>
              <a:t>podnikání</a:t>
            </a:r>
            <a:r>
              <a:rPr lang="cs-CZ" sz="1400" dirty="0"/>
              <a:t>, Obchodník, Podnikání</a:t>
            </a:r>
            <a:r>
              <a:rPr lang="cs-CZ" sz="1400" dirty="0" smtClean="0"/>
              <a:t>)</a:t>
            </a:r>
          </a:p>
          <a:p>
            <a:pPr marL="0" indent="0">
              <a:buNone/>
            </a:pPr>
            <a:r>
              <a:rPr lang="cs-CZ" sz="1400" dirty="0" smtClean="0"/>
              <a:t>Klíčová slova:       	zdroje kapitálu vlastní a cizí, úvěr, leasing</a:t>
            </a:r>
          </a:p>
          <a:p>
            <a:pPr marL="0" indent="0">
              <a:buNone/>
            </a:pPr>
            <a:endParaRPr lang="cs-CZ" sz="1400" dirty="0" smtClean="0"/>
          </a:p>
          <a:p>
            <a:endParaRPr lang="cs-CZ" sz="1400" dirty="0"/>
          </a:p>
          <a:p>
            <a:pPr marL="0" lvl="0" indent="0">
              <a:buNone/>
            </a:pPr>
            <a:r>
              <a:rPr lang="cs-CZ" sz="1400" dirty="0">
                <a:solidFill>
                  <a:prstClr val="black"/>
                </a:solidFill>
              </a:rPr>
              <a:t>Metodický list/anotace</a:t>
            </a:r>
            <a:r>
              <a:rPr lang="cs-CZ" sz="1400" dirty="0" smtClean="0">
                <a:solidFill>
                  <a:prstClr val="black"/>
                </a:solidFill>
              </a:rPr>
              <a:t>: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Materiál slouží k seznámení se základní odbornou slovní zásobou pro studenty ekonomických oborů. Jedná se zejména o termíny z oblasti ekonomie. </a:t>
            </a:r>
          </a:p>
          <a:p>
            <a:pPr marL="0" indent="0">
              <a:buNone/>
            </a:pPr>
            <a:r>
              <a:rPr lang="cs-CZ" sz="1400" dirty="0" smtClean="0"/>
              <a:t>Studenti odhadují na základě svých znalostí význam slov. V případě potřeby pracují se slovníkem.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761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518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714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Capital</a:t>
            </a:r>
            <a:r>
              <a:rPr lang="cs-CZ" dirty="0" smtClean="0"/>
              <a:t> </a:t>
            </a:r>
            <a:r>
              <a:rPr lang="cs-CZ" dirty="0" err="1" smtClean="0"/>
              <a:t>structure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capital structure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en-US" dirty="0" smtClean="0"/>
              <a:t>some combination of equity, debt, or hybrid securities. A firm's capital structure is then the composition or 'structure' of its liabilities. For example, a firm </a:t>
            </a:r>
            <a:r>
              <a:rPr lang="cs-CZ" dirty="0" err="1" smtClean="0"/>
              <a:t>selling</a:t>
            </a:r>
            <a:r>
              <a:rPr lang="cs-CZ" dirty="0" smtClean="0"/>
              <a:t> 30 % </a:t>
            </a:r>
            <a:r>
              <a:rPr lang="en-US" dirty="0" smtClean="0"/>
              <a:t>in equity and </a:t>
            </a:r>
            <a:r>
              <a:rPr lang="cs-CZ" dirty="0" smtClean="0"/>
              <a:t>70 % </a:t>
            </a:r>
            <a:r>
              <a:rPr lang="en-US" dirty="0" smtClean="0"/>
              <a:t>in debt is said to be 20% equity-financed and 80% debt-financed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19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Internal</a:t>
            </a:r>
            <a:r>
              <a:rPr lang="cs-CZ" dirty="0" smtClean="0"/>
              <a:t> </a:t>
            </a:r>
            <a:r>
              <a:rPr lang="cs-CZ" dirty="0" err="1" smtClean="0"/>
              <a:t>sources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 finance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 smtClean="0"/>
              <a:t>basic </a:t>
            </a:r>
            <a:r>
              <a:rPr lang="cs-CZ" dirty="0" err="1" smtClean="0"/>
              <a:t>capital</a:t>
            </a:r>
            <a:endParaRPr lang="cs-CZ" dirty="0" smtClean="0"/>
          </a:p>
          <a:p>
            <a:r>
              <a:rPr lang="cs-CZ" dirty="0" err="1" smtClean="0"/>
              <a:t>capital</a:t>
            </a:r>
            <a:r>
              <a:rPr lang="cs-CZ" dirty="0" smtClean="0"/>
              <a:t> </a:t>
            </a:r>
            <a:r>
              <a:rPr lang="cs-CZ" dirty="0" err="1" smtClean="0"/>
              <a:t>funds</a:t>
            </a:r>
            <a:r>
              <a:rPr lang="cs-CZ" dirty="0" smtClean="0"/>
              <a:t> (</a:t>
            </a:r>
            <a:r>
              <a:rPr lang="cs-CZ" smtClean="0"/>
              <a:t>stocks)</a:t>
            </a:r>
            <a:endParaRPr lang="cs-CZ" dirty="0" smtClean="0"/>
          </a:p>
          <a:p>
            <a:r>
              <a:rPr lang="cs-CZ" dirty="0" smtClean="0"/>
              <a:t>profit </a:t>
            </a:r>
            <a:r>
              <a:rPr lang="cs-CZ" dirty="0" err="1" smtClean="0"/>
              <a:t>funds</a:t>
            </a:r>
            <a:endParaRPr lang="cs-CZ" dirty="0" smtClean="0"/>
          </a:p>
          <a:p>
            <a:r>
              <a:rPr lang="cs-CZ" dirty="0" smtClean="0"/>
              <a:t>retail profit</a:t>
            </a:r>
          </a:p>
          <a:p>
            <a:r>
              <a:rPr lang="cs-CZ" dirty="0" err="1" smtClean="0"/>
              <a:t>depreciation</a:t>
            </a:r>
            <a:r>
              <a:rPr lang="cs-CZ" dirty="0" smtClean="0"/>
              <a:t> and </a:t>
            </a:r>
            <a:r>
              <a:rPr lang="cs-CZ" dirty="0" err="1" smtClean="0"/>
              <a:t>amortization</a:t>
            </a:r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657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External</a:t>
            </a:r>
            <a:r>
              <a:rPr lang="cs-CZ" dirty="0" smtClean="0"/>
              <a:t> </a:t>
            </a:r>
            <a:r>
              <a:rPr lang="cs-CZ" dirty="0" err="1" smtClean="0"/>
              <a:t>sources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finance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creditores</a:t>
            </a:r>
            <a:endParaRPr lang="cs-CZ" dirty="0" smtClean="0"/>
          </a:p>
          <a:p>
            <a:r>
              <a:rPr lang="cs-CZ" dirty="0" err="1" smtClean="0"/>
              <a:t>loans</a:t>
            </a:r>
            <a:endParaRPr lang="cs-CZ" dirty="0" smtClean="0"/>
          </a:p>
          <a:p>
            <a:r>
              <a:rPr lang="cs-CZ" dirty="0" smtClean="0"/>
              <a:t>bank </a:t>
            </a:r>
            <a:r>
              <a:rPr lang="cs-CZ" dirty="0" err="1" smtClean="0"/>
              <a:t>overdraft</a:t>
            </a:r>
            <a:endParaRPr lang="cs-CZ" dirty="0" smtClean="0"/>
          </a:p>
          <a:p>
            <a:r>
              <a:rPr lang="cs-CZ" dirty="0" err="1" smtClean="0"/>
              <a:t>hire</a:t>
            </a:r>
            <a:r>
              <a:rPr lang="cs-CZ" dirty="0" smtClean="0"/>
              <a:t> </a:t>
            </a:r>
            <a:r>
              <a:rPr lang="cs-CZ" dirty="0" err="1" smtClean="0"/>
              <a:t>purchase</a:t>
            </a:r>
            <a:endParaRPr lang="cs-CZ" dirty="0" smtClean="0"/>
          </a:p>
          <a:p>
            <a:r>
              <a:rPr lang="cs-CZ" dirty="0" smtClean="0"/>
              <a:t>leasing</a:t>
            </a:r>
          </a:p>
          <a:p>
            <a:r>
              <a:rPr lang="cs-CZ" dirty="0" err="1" smtClean="0"/>
              <a:t>shares</a:t>
            </a:r>
            <a:endParaRPr lang="cs-CZ" dirty="0" smtClean="0"/>
          </a:p>
          <a:p>
            <a:r>
              <a:rPr lang="cs-CZ" dirty="0" err="1" smtClean="0"/>
              <a:t>grants</a:t>
            </a:r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756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</a:t>
            </a:r>
            <a:r>
              <a:rPr lang="cs-CZ" dirty="0" err="1" smtClean="0"/>
              <a:t>emember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a</a:t>
            </a:r>
            <a:r>
              <a:rPr lang="en-US" dirty="0" smtClean="0"/>
              <a:t> business can grow by either using </a:t>
            </a:r>
            <a:r>
              <a:rPr lang="en-US" i="1" dirty="0" smtClean="0"/>
              <a:t>internal or external sources of finance</a:t>
            </a:r>
            <a:endParaRPr lang="cs-CZ" i="1" dirty="0" smtClean="0"/>
          </a:p>
          <a:p>
            <a:r>
              <a:rPr lang="en-US" dirty="0" smtClean="0"/>
              <a:t> internal sources of capital involve using sources of capital such as </a:t>
            </a:r>
            <a:r>
              <a:rPr lang="en-US" i="1" dirty="0" smtClean="0"/>
              <a:t>personal savings </a:t>
            </a:r>
            <a:r>
              <a:rPr lang="en-US" dirty="0" smtClean="0"/>
              <a:t>and </a:t>
            </a:r>
            <a:r>
              <a:rPr lang="en-US" i="1" dirty="0" smtClean="0"/>
              <a:t>business reserves </a:t>
            </a:r>
            <a:r>
              <a:rPr lang="en-US" dirty="0" smtClean="0"/>
              <a:t>to finance business expansion and operation</a:t>
            </a:r>
            <a:r>
              <a:rPr lang="cs-CZ" dirty="0" smtClean="0"/>
              <a:t>s to </a:t>
            </a:r>
            <a:r>
              <a:rPr lang="cs-CZ" dirty="0" err="1" smtClean="0"/>
              <a:t>stay</a:t>
            </a:r>
            <a:r>
              <a:rPr lang="cs-CZ" dirty="0" smtClean="0"/>
              <a:t> independent</a:t>
            </a:r>
          </a:p>
          <a:p>
            <a:r>
              <a:rPr lang="cs-CZ" dirty="0"/>
              <a:t>e</a:t>
            </a:r>
            <a:r>
              <a:rPr lang="en-US" dirty="0" err="1" smtClean="0"/>
              <a:t>xternal</a:t>
            </a:r>
            <a:r>
              <a:rPr lang="en-US" dirty="0" smtClean="0"/>
              <a:t> sources of finance</a:t>
            </a:r>
            <a:r>
              <a:rPr lang="cs-CZ" dirty="0" smtClean="0"/>
              <a:t> </a:t>
            </a:r>
            <a:r>
              <a:rPr lang="en-US" dirty="0" smtClean="0"/>
              <a:t>provide the room for </a:t>
            </a:r>
            <a:r>
              <a:rPr lang="en-US" i="1" dirty="0" smtClean="0"/>
              <a:t>faster growth</a:t>
            </a:r>
            <a:r>
              <a:rPr lang="en-US" dirty="0" smtClean="0"/>
              <a:t>, new markets and </a:t>
            </a:r>
            <a:r>
              <a:rPr lang="cs-CZ" dirty="0" err="1" smtClean="0"/>
              <a:t>offering</a:t>
            </a:r>
            <a:r>
              <a:rPr lang="cs-CZ" dirty="0" smtClean="0"/>
              <a:t> </a:t>
            </a:r>
            <a:r>
              <a:rPr lang="en-US" dirty="0" smtClean="0"/>
              <a:t>products and services to </a:t>
            </a:r>
            <a:r>
              <a:rPr lang="cs-CZ" dirty="0" smtClean="0"/>
              <a:t>a </a:t>
            </a:r>
            <a:r>
              <a:rPr lang="en-US" dirty="0" smtClean="0"/>
              <a:t>greater number of customers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9651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JURASZKOVÁ ING, Marcela.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Podniková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ekonomika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I: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Učební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texty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pro 1.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ročník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Střední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škola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obchodu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služeb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a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podnikání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a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Vyšší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odborná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škola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, 2012. </a:t>
            </a:r>
            <a:endParaRPr lang="cs-CZ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cs-CZ" dirty="0">
                <a:solidFill>
                  <a:prstClr val="black"/>
                </a:solidFill>
                <a:latin typeface="Calibri"/>
              </a:rPr>
              <a:t>PHILLIPS, Janet a kol. Oxford studijní slovník. Oxford: Oxford University Press, 2010, ISBN 978019 430655 3.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0631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213</Words>
  <Application>Microsoft Office PowerPoint</Application>
  <PresentationFormat>Předvádění na obrazovce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7</vt:i4>
      </vt:variant>
    </vt:vector>
  </HeadingPairs>
  <TitlesOfParts>
    <vt:vector size="9" baseType="lpstr">
      <vt:lpstr>Motiv systému Office</vt:lpstr>
      <vt:lpstr>2_Motiv systému Office</vt:lpstr>
      <vt:lpstr>Prezentace aplikace PowerPoint</vt:lpstr>
      <vt:lpstr>Financial sources</vt:lpstr>
      <vt:lpstr>Capital structure</vt:lpstr>
      <vt:lpstr>Internal sources of  finance</vt:lpstr>
      <vt:lpstr>External sources of finance</vt:lpstr>
      <vt:lpstr>Remember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11</cp:revision>
  <dcterms:created xsi:type="dcterms:W3CDTF">2013-06-04T08:22:57Z</dcterms:created>
  <dcterms:modified xsi:type="dcterms:W3CDTF">2013-06-24T06:36:06Z</dcterms:modified>
</cp:coreProperties>
</file>