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7" r:id="rId2"/>
    <p:sldId id="256" r:id="rId3"/>
    <p:sldId id="279" r:id="rId4"/>
    <p:sldId id="285" r:id="rId5"/>
    <p:sldId id="301" r:id="rId6"/>
    <p:sldId id="300" r:id="rId7"/>
    <p:sldId id="302" r:id="rId8"/>
    <p:sldId id="303" r:id="rId9"/>
    <p:sldId id="308" r:id="rId10"/>
    <p:sldId id="288" r:id="rId11"/>
    <p:sldId id="307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47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0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2A24CD6-E4ED-41F0-BCB5-60BFEF192A3D}" type="datetimeFigureOut">
              <a:rPr lang="cs-CZ"/>
              <a:pPr>
                <a:defRPr/>
              </a:pPr>
              <a:t>23.11.2013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914DF17-90C9-4E51-BC1A-90826F6E30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388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13F44-5D7B-4858-AFA6-C9B1945994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9C117-E074-4064-A166-2A8C083F40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673DB-EE6D-4D37-B175-A2811855CE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CAE77-E2E2-49D1-8DC3-1373614B04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C1342-6545-4DA1-B79E-29FA696540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929D3-3AF3-4C5D-B8B2-08A8D779AC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2C20E-10E0-4FC1-8056-C08F8A738C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EA023-87FF-4BEB-9EC1-E057C14528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66D07-128A-4E31-974A-21B3AF6A4D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3EC21-0F7F-4520-AD65-FE5FCA6A22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16B61-5192-482C-9DFC-524EC8EA59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2CD147B-2D85-47E3-AE3D-7F19A995F0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Troj_bod.JPG" TargetMode="External"/><Relationship Id="rId2" Type="http://schemas.openxmlformats.org/officeDocument/2006/relationships/hyperlink" Target="http://commons.wikimedia.org/wiki/File:Perspektivni_promitani.JPG?uselang=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Main_Page" TargetMode="External"/><Relationship Id="rId4" Type="http://schemas.openxmlformats.org/officeDocument/2006/relationships/hyperlink" Target="http://cs.wikipedia.org/wiki/Soubor:Perspektiva_dvoubod_srovn%C3%A1n%C3%AD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Perspektivni_promitani.JPG?uselang=cs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25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Datum vytvoření: </a:t>
            </a:r>
            <a:r>
              <a:rPr lang="cs-CZ" sz="1200" b="1" dirty="0" smtClean="0">
                <a:latin typeface="Verdana" pitchFamily="34" charset="0"/>
              </a:rPr>
              <a:t>15. </a:t>
            </a:r>
            <a:r>
              <a:rPr lang="cs-CZ" sz="1200" b="1" dirty="0" smtClean="0">
                <a:latin typeface="Verdana" pitchFamily="34" charset="0"/>
              </a:rPr>
              <a:t>9. 2013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Číslo DUM: </a:t>
            </a:r>
            <a:r>
              <a:rPr lang="cs-CZ" sz="1200" b="1" dirty="0" smtClean="0">
                <a:latin typeface="Verdana" pitchFamily="34" charset="0"/>
              </a:rPr>
              <a:t>VY_32_INOVACE_10_ZT_TK_1</a:t>
            </a:r>
            <a:endParaRPr lang="cs-CZ" sz="1200" b="1" dirty="0" smtClean="0">
              <a:latin typeface="Verdana" pitchFamily="34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Technické kreslení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Vzdělávací oblast: Odborné vzdělávání Technická příprava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Vzdělávací obor: 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Tematický okruh: Technické kreslení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Téma: </a:t>
            </a:r>
            <a:r>
              <a:rPr lang="cs-CZ" sz="1200" b="1" dirty="0" smtClean="0">
                <a:latin typeface="Verdana" pitchFamily="34" charset="0"/>
              </a:rPr>
              <a:t>Technické promítání</a:t>
            </a:r>
            <a:endParaRPr lang="cs-CZ" sz="1200" b="1" dirty="0" smtClean="0">
              <a:latin typeface="Verdana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cs-CZ" sz="1200" b="1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200" i="1" dirty="0" smtClean="0"/>
              <a:t>Druhy promítání podle  počtu použitých os 2D a 3D.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200" i="1" dirty="0" smtClean="0"/>
              <a:t>Druhy promítání a názorné příklady jedno a tříbodového promítání a jejich porovnání.</a:t>
            </a:r>
            <a:endParaRPr lang="cs-CZ" sz="1200" i="1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200" i="1" dirty="0" smtClean="0"/>
              <a:t>Rozdíl mezi pravoúhlým a kosoúhlým promítáním</a:t>
            </a:r>
            <a:r>
              <a:rPr lang="cs-CZ" sz="1200" i="1" dirty="0" smtClean="0"/>
              <a:t>.</a:t>
            </a:r>
            <a:endParaRPr lang="cs-CZ" sz="1200" i="1" dirty="0" smtClean="0"/>
          </a:p>
          <a:p>
            <a:pPr algn="just" eaLnBrk="1" hangingPunct="1">
              <a:lnSpc>
                <a:spcPct val="90000"/>
              </a:lnSpc>
              <a:defRPr/>
            </a:pPr>
            <a:endParaRPr lang="cs-CZ" sz="1200" i="1" dirty="0" smtClean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1 w 7514"/>
                <a:gd name="T35" fmla="*/ 0 h 385"/>
                <a:gd name="T36" fmla="*/ 1 w 7514"/>
                <a:gd name="T37" fmla="*/ 0 h 385"/>
                <a:gd name="T38" fmla="*/ 1 w 7514"/>
                <a:gd name="T39" fmla="*/ 0 h 385"/>
                <a:gd name="T40" fmla="*/ 1 w 7514"/>
                <a:gd name="T41" fmla="*/ 0 h 385"/>
                <a:gd name="T42" fmla="*/ 1 w 7514"/>
                <a:gd name="T43" fmla="*/ 0 h 385"/>
                <a:gd name="T44" fmla="*/ 1 w 7514"/>
                <a:gd name="T45" fmla="*/ 0 h 385"/>
                <a:gd name="T46" fmla="*/ 1 w 7514"/>
                <a:gd name="T47" fmla="*/ 0 h 385"/>
                <a:gd name="T48" fmla="*/ 1 w 7514"/>
                <a:gd name="T49" fmla="*/ 0 h 385"/>
                <a:gd name="T50" fmla="*/ 1 w 7514"/>
                <a:gd name="T51" fmla="*/ 0 h 385"/>
                <a:gd name="T52" fmla="*/ 1 w 7514"/>
                <a:gd name="T53" fmla="*/ 0 h 385"/>
                <a:gd name="T54" fmla="*/ 1 w 7514"/>
                <a:gd name="T55" fmla="*/ 0 h 385"/>
                <a:gd name="T56" fmla="*/ 1 w 7514"/>
                <a:gd name="T57" fmla="*/ 0 h 385"/>
                <a:gd name="T58" fmla="*/ 1 w 7514"/>
                <a:gd name="T59" fmla="*/ 0 h 385"/>
                <a:gd name="T60" fmla="*/ 1 w 7514"/>
                <a:gd name="T61" fmla="*/ 0 h 385"/>
                <a:gd name="T62" fmla="*/ 1 w 7514"/>
                <a:gd name="T63" fmla="*/ 0 h 385"/>
                <a:gd name="T64" fmla="*/ 1 w 7514"/>
                <a:gd name="T65" fmla="*/ 0 h 385"/>
                <a:gd name="T66" fmla="*/ 1 w 7514"/>
                <a:gd name="T67" fmla="*/ 0 h 385"/>
                <a:gd name="T68" fmla="*/ 1 w 7514"/>
                <a:gd name="T69" fmla="*/ 0 h 385"/>
                <a:gd name="T70" fmla="*/ 1 w 7514"/>
                <a:gd name="T71" fmla="*/ 0 h 385"/>
                <a:gd name="T72" fmla="*/ 2 w 7514"/>
                <a:gd name="T73" fmla="*/ 0 h 385"/>
                <a:gd name="T74" fmla="*/ 2 w 7514"/>
                <a:gd name="T75" fmla="*/ 0 h 385"/>
                <a:gd name="T76" fmla="*/ 2 w 7514"/>
                <a:gd name="T77" fmla="*/ 0 h 385"/>
                <a:gd name="T78" fmla="*/ 2 w 7514"/>
                <a:gd name="T79" fmla="*/ 0 h 385"/>
                <a:gd name="T80" fmla="*/ 2 w 7514"/>
                <a:gd name="T81" fmla="*/ 0 h 385"/>
                <a:gd name="T82" fmla="*/ 2 w 7514"/>
                <a:gd name="T83" fmla="*/ 0 h 385"/>
                <a:gd name="T84" fmla="*/ 2 w 7514"/>
                <a:gd name="T85" fmla="*/ 0 h 385"/>
                <a:gd name="T86" fmla="*/ 2 w 7514"/>
                <a:gd name="T87" fmla="*/ 0 h 385"/>
                <a:gd name="T88" fmla="*/ 2 w 7514"/>
                <a:gd name="T89" fmla="*/ 0 h 385"/>
                <a:gd name="T90" fmla="*/ 2 w 7514"/>
                <a:gd name="T91" fmla="*/ 0 h 385"/>
                <a:gd name="T92" fmla="*/ 2 w 7514"/>
                <a:gd name="T93" fmla="*/ 0 h 385"/>
                <a:gd name="T94" fmla="*/ 2 w 7514"/>
                <a:gd name="T95" fmla="*/ 0 h 385"/>
                <a:gd name="T96" fmla="*/ 2 w 7514"/>
                <a:gd name="T97" fmla="*/ 0 h 385"/>
                <a:gd name="T98" fmla="*/ 2 w 7514"/>
                <a:gd name="T99" fmla="*/ 0 h 385"/>
                <a:gd name="T100" fmla="*/ 2 w 7514"/>
                <a:gd name="T101" fmla="*/ 0 h 385"/>
                <a:gd name="T102" fmla="*/ 2 w 7514"/>
                <a:gd name="T103" fmla="*/ 0 h 385"/>
                <a:gd name="T104" fmla="*/ 2 w 7514"/>
                <a:gd name="T105" fmla="*/ 0 h 385"/>
                <a:gd name="T106" fmla="*/ 3 w 7514"/>
                <a:gd name="T107" fmla="*/ 0 h 385"/>
                <a:gd name="T108" fmla="*/ 3 w 7514"/>
                <a:gd name="T109" fmla="*/ 0 h 385"/>
                <a:gd name="T110" fmla="*/ 3 w 7514"/>
                <a:gd name="T111" fmla="*/ 0 h 385"/>
                <a:gd name="T112" fmla="*/ 3 w 7514"/>
                <a:gd name="T113" fmla="*/ 0 h 385"/>
                <a:gd name="T114" fmla="*/ 3 w 7514"/>
                <a:gd name="T115" fmla="*/ 0 h 385"/>
                <a:gd name="T116" fmla="*/ 3 w 7514"/>
                <a:gd name="T117" fmla="*/ 0 h 385"/>
                <a:gd name="T118" fmla="*/ 3 w 7514"/>
                <a:gd name="T119" fmla="*/ 0 h 385"/>
                <a:gd name="T120" fmla="*/ 3 w 7514"/>
                <a:gd name="T121" fmla="*/ 0 h 385"/>
                <a:gd name="T122" fmla="*/ 3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2 w 2517"/>
                <a:gd name="T13" fmla="*/ 0 h 1689"/>
                <a:gd name="T14" fmla="*/ 2 w 2517"/>
                <a:gd name="T15" fmla="*/ 0 h 1689"/>
                <a:gd name="T16" fmla="*/ 2 w 2517"/>
                <a:gd name="T17" fmla="*/ 0 h 1689"/>
                <a:gd name="T18" fmla="*/ 2 w 2517"/>
                <a:gd name="T19" fmla="*/ 0 h 1689"/>
                <a:gd name="T20" fmla="*/ 2 w 2517"/>
                <a:gd name="T21" fmla="*/ 0 h 1689"/>
                <a:gd name="T22" fmla="*/ 2 w 2517"/>
                <a:gd name="T23" fmla="*/ 0 h 1689"/>
                <a:gd name="T24" fmla="*/ 2 w 2517"/>
                <a:gd name="T25" fmla="*/ 0 h 1689"/>
                <a:gd name="T26" fmla="*/ 2 w 2517"/>
                <a:gd name="T27" fmla="*/ 0 h 1689"/>
                <a:gd name="T28" fmla="*/ 2 w 2517"/>
                <a:gd name="T29" fmla="*/ 0 h 1689"/>
                <a:gd name="T30" fmla="*/ 2 w 2517"/>
                <a:gd name="T31" fmla="*/ 0 h 1689"/>
                <a:gd name="T32" fmla="*/ 2 w 2517"/>
                <a:gd name="T33" fmla="*/ 0 h 1689"/>
                <a:gd name="T34" fmla="*/ 2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2 w 2521"/>
                <a:gd name="T107" fmla="*/ 1 h 294"/>
                <a:gd name="T108" fmla="*/ 2 w 2521"/>
                <a:gd name="T109" fmla="*/ 1 h 294"/>
                <a:gd name="T110" fmla="*/ 2 w 2521"/>
                <a:gd name="T111" fmla="*/ 1 h 294"/>
                <a:gd name="T112" fmla="*/ 1 w 2521"/>
                <a:gd name="T113" fmla="*/ 1 h 294"/>
                <a:gd name="T114" fmla="*/ 2 w 2521"/>
                <a:gd name="T115" fmla="*/ 1 h 294"/>
                <a:gd name="T116" fmla="*/ 2 w 2521"/>
                <a:gd name="T117" fmla="*/ 1 h 294"/>
                <a:gd name="T118" fmla="*/ 2 w 2521"/>
                <a:gd name="T119" fmla="*/ 1 h 294"/>
                <a:gd name="T120" fmla="*/ 2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 w 2355"/>
                <a:gd name="T1" fmla="*/ 1 h 1405"/>
                <a:gd name="T2" fmla="*/ 1 w 2355"/>
                <a:gd name="T3" fmla="*/ 1 h 1405"/>
                <a:gd name="T4" fmla="*/ 1 w 2355"/>
                <a:gd name="T5" fmla="*/ 1 h 1405"/>
                <a:gd name="T6" fmla="*/ 1 w 2355"/>
                <a:gd name="T7" fmla="*/ 1 h 1405"/>
                <a:gd name="T8" fmla="*/ 1 w 2355"/>
                <a:gd name="T9" fmla="*/ 1 h 1405"/>
                <a:gd name="T10" fmla="*/ 1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1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2 w 2753"/>
                <a:gd name="T1" fmla="*/ 1 h 496"/>
                <a:gd name="T2" fmla="*/ 2 w 2753"/>
                <a:gd name="T3" fmla="*/ 1 h 496"/>
                <a:gd name="T4" fmla="*/ 2 w 2753"/>
                <a:gd name="T5" fmla="*/ 1 h 496"/>
                <a:gd name="T6" fmla="*/ 2 w 2753"/>
                <a:gd name="T7" fmla="*/ 1 h 496"/>
                <a:gd name="T8" fmla="*/ 2 w 2753"/>
                <a:gd name="T9" fmla="*/ 1 h 496"/>
                <a:gd name="T10" fmla="*/ 2 w 2753"/>
                <a:gd name="T11" fmla="*/ 1 h 496"/>
                <a:gd name="T12" fmla="*/ 2 w 2753"/>
                <a:gd name="T13" fmla="*/ 1 h 496"/>
                <a:gd name="T14" fmla="*/ 2 w 2753"/>
                <a:gd name="T15" fmla="*/ 1 h 496"/>
                <a:gd name="T16" fmla="*/ 2 w 2753"/>
                <a:gd name="T17" fmla="*/ 1 h 496"/>
                <a:gd name="T18" fmla="*/ 2 w 2753"/>
                <a:gd name="T19" fmla="*/ 1 h 496"/>
                <a:gd name="T20" fmla="*/ 2 w 2753"/>
                <a:gd name="T21" fmla="*/ 1 h 496"/>
                <a:gd name="T22" fmla="*/ 2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2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2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2 w 4304"/>
                <a:gd name="T49" fmla="*/ 1 h 532"/>
                <a:gd name="T50" fmla="*/ 2 w 4304"/>
                <a:gd name="T51" fmla="*/ 1 h 532"/>
                <a:gd name="T52" fmla="*/ 2 w 4304"/>
                <a:gd name="T53" fmla="*/ 1 h 532"/>
                <a:gd name="T54" fmla="*/ 2 w 4304"/>
                <a:gd name="T55" fmla="*/ 1 h 532"/>
                <a:gd name="T56" fmla="*/ 2 w 4304"/>
                <a:gd name="T57" fmla="*/ 1 h 532"/>
                <a:gd name="T58" fmla="*/ 2 w 4304"/>
                <a:gd name="T59" fmla="*/ 1 h 532"/>
                <a:gd name="T60" fmla="*/ 2 w 4304"/>
                <a:gd name="T61" fmla="*/ 1 h 532"/>
                <a:gd name="T62" fmla="*/ 2 w 4304"/>
                <a:gd name="T63" fmla="*/ 1 h 532"/>
                <a:gd name="T64" fmla="*/ 2 w 4304"/>
                <a:gd name="T65" fmla="*/ 1 h 532"/>
                <a:gd name="T66" fmla="*/ 2 w 4304"/>
                <a:gd name="T67" fmla="*/ 1 h 532"/>
                <a:gd name="T68" fmla="*/ 2 w 4304"/>
                <a:gd name="T69" fmla="*/ 1 h 532"/>
                <a:gd name="T70" fmla="*/ 2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2 w 4304"/>
                <a:gd name="T107" fmla="*/ 1 h 532"/>
                <a:gd name="T108" fmla="*/ 2 w 4304"/>
                <a:gd name="T109" fmla="*/ 1 h 532"/>
                <a:gd name="T110" fmla="*/ 2 w 4304"/>
                <a:gd name="T111" fmla="*/ 1 h 532"/>
                <a:gd name="T112" fmla="*/ 2 w 4304"/>
                <a:gd name="T113" fmla="*/ 1 h 532"/>
                <a:gd name="T114" fmla="*/ 2 w 4304"/>
                <a:gd name="T115" fmla="*/ 1 h 532"/>
                <a:gd name="T116" fmla="*/ 2 w 4304"/>
                <a:gd name="T117" fmla="*/ 1 h 532"/>
                <a:gd name="T118" fmla="*/ 2 w 4304"/>
                <a:gd name="T119" fmla="*/ 1 h 532"/>
                <a:gd name="T120" fmla="*/ 2 w 4304"/>
                <a:gd name="T121" fmla="*/ 1 h 532"/>
                <a:gd name="T122" fmla="*/ 2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2 w 2467"/>
                <a:gd name="T51" fmla="*/ 1 h 262"/>
                <a:gd name="T52" fmla="*/ 2 w 2467"/>
                <a:gd name="T53" fmla="*/ 1 h 262"/>
                <a:gd name="T54" fmla="*/ 2 w 2467"/>
                <a:gd name="T55" fmla="*/ 1 h 262"/>
                <a:gd name="T56" fmla="*/ 2 w 2467"/>
                <a:gd name="T57" fmla="*/ 1 h 262"/>
                <a:gd name="T58" fmla="*/ 2 w 2467"/>
                <a:gd name="T59" fmla="*/ 1 h 262"/>
                <a:gd name="T60" fmla="*/ 2 w 2467"/>
                <a:gd name="T61" fmla="*/ 1 h 262"/>
                <a:gd name="T62" fmla="*/ 2 w 2467"/>
                <a:gd name="T63" fmla="*/ 1 h 262"/>
                <a:gd name="T64" fmla="*/ 2 w 2467"/>
                <a:gd name="T65" fmla="*/ 1 h 262"/>
                <a:gd name="T66" fmla="*/ 2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2 w 2582"/>
                <a:gd name="T1" fmla="*/ 1 h 254"/>
                <a:gd name="T2" fmla="*/ 2 w 2582"/>
                <a:gd name="T3" fmla="*/ 1 h 254"/>
                <a:gd name="T4" fmla="*/ 2 w 2582"/>
                <a:gd name="T5" fmla="*/ 1 h 254"/>
                <a:gd name="T6" fmla="*/ 2 w 2582"/>
                <a:gd name="T7" fmla="*/ 1 h 254"/>
                <a:gd name="T8" fmla="*/ 2 w 2582"/>
                <a:gd name="T9" fmla="*/ 1 h 254"/>
                <a:gd name="T10" fmla="*/ 2 w 2582"/>
                <a:gd name="T11" fmla="*/ 1 h 254"/>
                <a:gd name="T12" fmla="*/ 2 w 2582"/>
                <a:gd name="T13" fmla="*/ 1 h 254"/>
                <a:gd name="T14" fmla="*/ 2 w 2582"/>
                <a:gd name="T15" fmla="*/ 1 h 254"/>
                <a:gd name="T16" fmla="*/ 2 w 2582"/>
                <a:gd name="T17" fmla="*/ 1 h 254"/>
                <a:gd name="T18" fmla="*/ 2 w 2582"/>
                <a:gd name="T19" fmla="*/ 1 h 254"/>
                <a:gd name="T20" fmla="*/ 2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2 w 4312"/>
                <a:gd name="T79" fmla="*/ 0 h 228"/>
                <a:gd name="T80" fmla="*/ 2 w 4312"/>
                <a:gd name="T81" fmla="*/ 0 h 228"/>
                <a:gd name="T82" fmla="*/ 2 w 4312"/>
                <a:gd name="T83" fmla="*/ 0 h 228"/>
                <a:gd name="T84" fmla="*/ 2 w 4312"/>
                <a:gd name="T85" fmla="*/ 0 h 228"/>
                <a:gd name="T86" fmla="*/ 2 w 4312"/>
                <a:gd name="T87" fmla="*/ 0 h 228"/>
                <a:gd name="T88" fmla="*/ 2 w 4312"/>
                <a:gd name="T89" fmla="*/ 0 h 228"/>
                <a:gd name="T90" fmla="*/ 2 w 4312"/>
                <a:gd name="T91" fmla="*/ 0 h 228"/>
                <a:gd name="T92" fmla="*/ 2 w 4312"/>
                <a:gd name="T93" fmla="*/ 0 h 228"/>
                <a:gd name="T94" fmla="*/ 2 w 4312"/>
                <a:gd name="T95" fmla="*/ 0 h 228"/>
                <a:gd name="T96" fmla="*/ 2 w 4312"/>
                <a:gd name="T97" fmla="*/ 0 h 228"/>
                <a:gd name="T98" fmla="*/ 2 w 4312"/>
                <a:gd name="T99" fmla="*/ 0 h 228"/>
                <a:gd name="T100" fmla="*/ 2 w 4312"/>
                <a:gd name="T101" fmla="*/ 0 h 228"/>
                <a:gd name="T102" fmla="*/ 2 w 4312"/>
                <a:gd name="T103" fmla="*/ 0 h 228"/>
                <a:gd name="T104" fmla="*/ 2 w 4312"/>
                <a:gd name="T105" fmla="*/ 0 h 228"/>
                <a:gd name="T106" fmla="*/ 2 w 4312"/>
                <a:gd name="T107" fmla="*/ 0 h 228"/>
                <a:gd name="T108" fmla="*/ 2 w 4312"/>
                <a:gd name="T109" fmla="*/ 0 h 228"/>
                <a:gd name="T110" fmla="*/ 2 w 4312"/>
                <a:gd name="T111" fmla="*/ 0 h 228"/>
                <a:gd name="T112" fmla="*/ 2 w 4312"/>
                <a:gd name="T113" fmla="*/ 0 h 228"/>
                <a:gd name="T114" fmla="*/ 2 w 4312"/>
                <a:gd name="T115" fmla="*/ 0 h 228"/>
                <a:gd name="T116" fmla="*/ 2 w 4312"/>
                <a:gd name="T117" fmla="*/ 0 h 228"/>
                <a:gd name="T118" fmla="*/ 2 w 4312"/>
                <a:gd name="T119" fmla="*/ 0 h 228"/>
                <a:gd name="T120" fmla="*/ 2 w 4312"/>
                <a:gd name="T121" fmla="*/ 0 h 228"/>
                <a:gd name="T122" fmla="*/ 2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69094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Promitani rovnobez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946825"/>
            <a:ext cx="3465385" cy="371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6545" y="2203"/>
            <a:ext cx="8229600" cy="906517"/>
          </a:xfrm>
        </p:spPr>
        <p:txBody>
          <a:bodyPr/>
          <a:lstStyle/>
          <a:p>
            <a:r>
              <a:rPr lang="cs-CZ" dirty="0" smtClean="0"/>
              <a:t>Pravoúhlé a kosoúhlé promítání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01570" y="1998365"/>
            <a:ext cx="3248878" cy="36904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418679" y="2861965"/>
            <a:ext cx="2028196" cy="256987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797025" y="908720"/>
            <a:ext cx="4086375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kabinetní axonometrie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strany pod úhlem 45°, zkracují se na polovinu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obrázek je názornější</a:t>
            </a:r>
            <a:endParaRPr lang="cs-CZ" sz="1400" dirty="0"/>
          </a:p>
        </p:txBody>
      </p:sp>
      <p:sp>
        <p:nvSpPr>
          <p:cNvPr id="9" name="Obdélník 8"/>
          <p:cNvSpPr/>
          <p:nvPr/>
        </p:nvSpPr>
        <p:spPr>
          <a:xfrm>
            <a:off x="562982" y="998730"/>
            <a:ext cx="3286477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pravoúhlé promítání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pro zobrazení </a:t>
            </a:r>
            <a:r>
              <a:rPr lang="cs-CZ" sz="1400" dirty="0" smtClean="0"/>
              <a:t>tělesa s </a:t>
            </a:r>
            <a:r>
              <a:rPr lang="cs-CZ" sz="1400" dirty="0" smtClean="0"/>
              <a:t>1 </a:t>
            </a:r>
            <a:r>
              <a:rPr lang="cs-CZ" sz="1400" dirty="0" smtClean="0"/>
              <a:t>průmětnou</a:t>
            </a:r>
            <a:br>
              <a:rPr lang="cs-CZ" sz="1400" dirty="0" smtClean="0"/>
            </a:br>
            <a:r>
              <a:rPr lang="cs-CZ" sz="1400" dirty="0" smtClean="0"/>
              <a:t>v praxi nevystačíme</a:t>
            </a:r>
            <a:endParaRPr lang="cs-CZ" sz="1400" dirty="0" smtClean="0"/>
          </a:p>
        </p:txBody>
      </p:sp>
      <p:cxnSp>
        <p:nvCxnSpPr>
          <p:cNvPr id="4" name="Přímá spojnice 3"/>
          <p:cNvCxnSpPr/>
          <p:nvPr/>
        </p:nvCxnSpPr>
        <p:spPr>
          <a:xfrm>
            <a:off x="7362310" y="5438171"/>
            <a:ext cx="81009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louk 9"/>
          <p:cNvSpPr/>
          <p:nvPr/>
        </p:nvSpPr>
        <p:spPr>
          <a:xfrm rot="2697082">
            <a:off x="6870166" y="4953652"/>
            <a:ext cx="960330" cy="982972"/>
          </a:xfrm>
          <a:prstGeom prst="arc">
            <a:avLst>
              <a:gd name="adj1" fmla="val 16248383"/>
              <a:gd name="adj2" fmla="val 18786764"/>
            </a:avLst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louk 14"/>
          <p:cNvSpPr/>
          <p:nvPr/>
        </p:nvSpPr>
        <p:spPr>
          <a:xfrm rot="2697082">
            <a:off x="4823894" y="4953652"/>
            <a:ext cx="960330" cy="982972"/>
          </a:xfrm>
          <a:prstGeom prst="arc">
            <a:avLst>
              <a:gd name="adj1" fmla="val 16248383"/>
              <a:gd name="adj2" fmla="val 18786764"/>
            </a:avLst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7497325" y="5191950"/>
            <a:ext cx="4050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45°</a:t>
            </a:r>
            <a:endParaRPr lang="cs-CZ" sz="1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427095" y="5191950"/>
            <a:ext cx="4050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45°</a:t>
            </a:r>
            <a:endParaRPr lang="cs-CZ" sz="1000" dirty="0"/>
          </a:p>
        </p:txBody>
      </p:sp>
      <p:sp>
        <p:nvSpPr>
          <p:cNvPr id="18" name="Oblouk 17"/>
          <p:cNvSpPr/>
          <p:nvPr/>
        </p:nvSpPr>
        <p:spPr>
          <a:xfrm rot="2697082">
            <a:off x="4823894" y="2383161"/>
            <a:ext cx="960330" cy="982972"/>
          </a:xfrm>
          <a:prstGeom prst="arc">
            <a:avLst>
              <a:gd name="adj1" fmla="val 16248383"/>
              <a:gd name="adj2" fmla="val 18786764"/>
            </a:avLst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5427095" y="2621459"/>
            <a:ext cx="4050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45°</a:t>
            </a:r>
            <a:endParaRPr lang="cs-CZ" sz="1000" dirty="0"/>
          </a:p>
        </p:txBody>
      </p:sp>
      <p:sp>
        <p:nvSpPr>
          <p:cNvPr id="26" name="Oblouk 25"/>
          <p:cNvSpPr/>
          <p:nvPr/>
        </p:nvSpPr>
        <p:spPr>
          <a:xfrm rot="2697082">
            <a:off x="6849806" y="2383161"/>
            <a:ext cx="960330" cy="982972"/>
          </a:xfrm>
          <a:prstGeom prst="arc">
            <a:avLst>
              <a:gd name="adj1" fmla="val 16248383"/>
              <a:gd name="adj2" fmla="val 18786764"/>
            </a:avLst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7453007" y="2621459"/>
            <a:ext cx="4050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45°</a:t>
            </a:r>
            <a:endParaRPr lang="cs-CZ" sz="1000" dirty="0"/>
          </a:p>
        </p:txBody>
      </p:sp>
      <p:cxnSp>
        <p:nvCxnSpPr>
          <p:cNvPr id="28" name="Přímá spojnice 27"/>
          <p:cNvCxnSpPr/>
          <p:nvPr/>
        </p:nvCxnSpPr>
        <p:spPr>
          <a:xfrm>
            <a:off x="7362310" y="2858460"/>
            <a:ext cx="81009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6282190" y="4822618"/>
            <a:ext cx="945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□ </a:t>
            </a:r>
            <a:r>
              <a:rPr lang="cs-CZ" sz="1000" dirty="0"/>
              <a:t>4</a:t>
            </a:r>
            <a:r>
              <a:rPr lang="cs-CZ" sz="1000" dirty="0" smtClean="0"/>
              <a:t>0 mm</a:t>
            </a:r>
            <a:endParaRPr lang="cs-CZ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4887035" y="2075765"/>
                <a:ext cx="976549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sz="1200" b="0" i="1" smtClean="0">
                          <a:latin typeface="Cambria Math"/>
                        </a:rPr>
                        <m:t>=20 </m:t>
                      </m:r>
                      <m:r>
                        <a:rPr lang="cs-CZ" sz="1200" b="0" i="1" smtClean="0">
                          <a:latin typeface="Cambria Math"/>
                        </a:rPr>
                        <m:t>𝑚𝑚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035" y="2075765"/>
                <a:ext cx="976549" cy="43800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ovéPole 30"/>
          <p:cNvSpPr txBox="1"/>
          <p:nvPr/>
        </p:nvSpPr>
        <p:spPr>
          <a:xfrm>
            <a:off x="5922150" y="5348018"/>
            <a:ext cx="1359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□ </a:t>
            </a:r>
            <a:r>
              <a:rPr lang="cs-CZ" sz="1000" dirty="0" smtClean="0"/>
              <a:t>40 x   60 mm</a:t>
            </a:r>
            <a:endParaRPr lang="cs-CZ" sz="1000" dirty="0"/>
          </a:p>
        </p:txBody>
      </p:sp>
      <p:cxnSp>
        <p:nvCxnSpPr>
          <p:cNvPr id="33" name="Přímá spojnice 32"/>
          <p:cNvCxnSpPr>
            <a:stCxn id="7" idx="0"/>
            <a:endCxn id="19" idx="2"/>
          </p:cNvCxnSpPr>
          <p:nvPr/>
        </p:nvCxnSpPr>
        <p:spPr>
          <a:xfrm>
            <a:off x="2432777" y="2861965"/>
            <a:ext cx="3196841" cy="571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2390743" y="5422931"/>
            <a:ext cx="3238875" cy="1524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blouk 35"/>
          <p:cNvSpPr/>
          <p:nvPr/>
        </p:nvSpPr>
        <p:spPr>
          <a:xfrm>
            <a:off x="3442941" y="4526703"/>
            <a:ext cx="1884268" cy="1827622"/>
          </a:xfrm>
          <a:prstGeom prst="arc">
            <a:avLst>
              <a:gd name="adj1" fmla="val 2192"/>
              <a:gd name="adj2" fmla="val 10799096"/>
            </a:avLst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40" name="Přímá spojnice 39"/>
          <p:cNvCxnSpPr/>
          <p:nvPr/>
        </p:nvCxnSpPr>
        <p:spPr>
          <a:xfrm flipV="1">
            <a:off x="4385075" y="2024725"/>
            <a:ext cx="0" cy="43746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blouk 40"/>
          <p:cNvSpPr/>
          <p:nvPr/>
        </p:nvSpPr>
        <p:spPr>
          <a:xfrm>
            <a:off x="1409699" y="2559917"/>
            <a:ext cx="5940631" cy="5762038"/>
          </a:xfrm>
          <a:prstGeom prst="arc">
            <a:avLst>
              <a:gd name="adj1" fmla="val 2192"/>
              <a:gd name="adj2" fmla="val 10799096"/>
            </a:avLst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8001832" y="5896954"/>
            <a:ext cx="5850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</a:t>
            </a:r>
            <a:r>
              <a:rPr lang="cs-CZ" sz="1050" dirty="0" smtClean="0"/>
              <a:t>8</a:t>
            </a:r>
            <a:endParaRPr lang="cs-CZ" sz="1050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1879069" y="6434201"/>
            <a:ext cx="50120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T</a:t>
            </a:r>
            <a:r>
              <a:rPr lang="cs-CZ" sz="1400" dirty="0" smtClean="0"/>
              <a:t>omuto promítání jsou věnovány samostatné </a:t>
            </a:r>
            <a:r>
              <a:rPr lang="cs-CZ" sz="1400" dirty="0" err="1" smtClean="0"/>
              <a:t>DUMy</a:t>
            </a:r>
            <a:r>
              <a:rPr lang="cs-CZ" sz="1400" dirty="0" smtClean="0"/>
              <a:t>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20793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17463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Citace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134938" y="998730"/>
            <a:ext cx="8893175" cy="256528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sz="1400" b="1" dirty="0" smtClean="0"/>
              <a:t>Obr. </a:t>
            </a:r>
            <a:r>
              <a:rPr lang="cs-CZ" sz="1400" b="1" dirty="0" smtClean="0"/>
              <a:t>1, 2, 4, 8 </a:t>
            </a:r>
            <a:r>
              <a:rPr lang="cs-CZ" sz="1400" dirty="0" smtClean="0"/>
              <a:t> Archiv autora</a:t>
            </a:r>
          </a:p>
          <a:p>
            <a:pPr marL="0" indent="0" eaLnBrk="1" hangingPunct="1">
              <a:buNone/>
              <a:defRPr/>
            </a:pPr>
            <a:r>
              <a:rPr lang="cs-CZ" sz="1400" b="1" dirty="0" smtClean="0"/>
              <a:t>Obr. 3, </a:t>
            </a:r>
            <a:r>
              <a:rPr lang="cs-CZ" sz="1400" dirty="0" smtClean="0"/>
              <a:t>HOLZBAUER, Milan. </a:t>
            </a:r>
            <a:r>
              <a:rPr lang="cs-CZ" sz="1400" i="1" dirty="0" smtClean="0"/>
              <a:t>File:Perspektivni promitani.JPG – </a:t>
            </a:r>
            <a:r>
              <a:rPr lang="cs-CZ" sz="1400" i="1" dirty="0" err="1" smtClean="0"/>
              <a:t>Wikimedia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Commons</a:t>
            </a:r>
            <a:r>
              <a:rPr lang="cs-CZ" sz="1400" dirty="0" smtClean="0"/>
              <a:t> [online]. [cit. 15.9.2013]. Dostupný na WWW: </a:t>
            </a:r>
            <a:r>
              <a:rPr lang="cs-CZ" sz="1400" dirty="0" smtClean="0">
                <a:hlinkClick r:id="rId2"/>
              </a:rPr>
              <a:t>http://commons.wikimedia.org/wiki/File:Perspektivni_promitani.JPG?uselang=cs</a:t>
            </a:r>
            <a:endParaRPr lang="cs-CZ" sz="14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sz="1400" b="1" dirty="0" smtClean="0"/>
              <a:t>Obr</a:t>
            </a:r>
            <a:r>
              <a:rPr lang="cs-CZ" sz="1400" b="1" dirty="0"/>
              <a:t>. </a:t>
            </a:r>
            <a:r>
              <a:rPr lang="cs-CZ" sz="1400" b="1" dirty="0" smtClean="0"/>
              <a:t>5 </a:t>
            </a:r>
            <a:r>
              <a:rPr lang="cs-CZ" sz="1400" dirty="0"/>
              <a:t>HOLZBAUER, Milan. </a:t>
            </a:r>
            <a:r>
              <a:rPr lang="cs-CZ" sz="1400" i="1" dirty="0" err="1"/>
              <a:t>Soubor:Dvoubod.JPG</a:t>
            </a:r>
            <a:r>
              <a:rPr lang="cs-CZ" sz="1400" i="1" dirty="0"/>
              <a:t> – Wikipedie</a:t>
            </a:r>
            <a:r>
              <a:rPr lang="cs-CZ" sz="1400" dirty="0"/>
              <a:t> [online]. [cit. </a:t>
            </a:r>
            <a:r>
              <a:rPr lang="cs-CZ" sz="1400" dirty="0" smtClean="0"/>
              <a:t>15.9.2013</a:t>
            </a:r>
            <a:r>
              <a:rPr lang="cs-CZ" sz="1400" dirty="0"/>
              <a:t>]. Dostupný na WWW: http://cs.wikipedia.org/wiki/Soubor:Dvoubod.JPG</a:t>
            </a:r>
            <a:endParaRPr lang="cs-CZ" sz="1400" b="1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sz="1400" b="1" dirty="0" smtClean="0"/>
              <a:t>Obr</a:t>
            </a:r>
            <a:r>
              <a:rPr lang="cs-CZ" sz="1400" b="1" dirty="0"/>
              <a:t>. </a:t>
            </a:r>
            <a:r>
              <a:rPr lang="cs-CZ" sz="1400" b="1" dirty="0"/>
              <a:t>6</a:t>
            </a:r>
            <a:r>
              <a:rPr lang="cs-CZ" sz="1400" b="1" dirty="0" smtClean="0"/>
              <a:t> </a:t>
            </a:r>
            <a:r>
              <a:rPr lang="cs-CZ" sz="1400" dirty="0"/>
              <a:t>HOLZBAUER, Milan. </a:t>
            </a:r>
            <a:r>
              <a:rPr lang="cs-CZ" sz="1400" i="1" dirty="0" err="1"/>
              <a:t>Soubor:Troj</a:t>
            </a:r>
            <a:r>
              <a:rPr lang="cs-CZ" sz="1400" i="1" dirty="0"/>
              <a:t> bod.JPG – Wikipedie</a:t>
            </a:r>
            <a:r>
              <a:rPr lang="cs-CZ" sz="1400" dirty="0"/>
              <a:t> [online]. [cit. </a:t>
            </a:r>
            <a:r>
              <a:rPr lang="cs-CZ" sz="1400" dirty="0" smtClean="0"/>
              <a:t>15.9.2013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cs.wikipedia.org/wiki/Soubor:Troj_bod.JPG</a:t>
            </a:r>
            <a:endParaRPr lang="cs-CZ" sz="14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sz="1400" b="1" dirty="0" smtClean="0"/>
              <a:t>Obr</a:t>
            </a:r>
            <a:r>
              <a:rPr lang="cs-CZ" sz="1400" b="1" dirty="0"/>
              <a:t>. </a:t>
            </a:r>
            <a:r>
              <a:rPr lang="cs-CZ" sz="1400" b="1" dirty="0" smtClean="0"/>
              <a:t>7 </a:t>
            </a:r>
            <a:r>
              <a:rPr lang="cs-CZ" sz="1400" dirty="0"/>
              <a:t>HOLZBAUER, Milan. </a:t>
            </a:r>
            <a:r>
              <a:rPr lang="cs-CZ" sz="1400" i="1" dirty="0" err="1"/>
              <a:t>Soubor:Perspektiva</a:t>
            </a:r>
            <a:r>
              <a:rPr lang="cs-CZ" sz="1400" i="1" dirty="0"/>
              <a:t> </a:t>
            </a:r>
            <a:r>
              <a:rPr lang="cs-CZ" sz="1400" i="1" dirty="0" err="1"/>
              <a:t>dvoubod</a:t>
            </a:r>
            <a:r>
              <a:rPr lang="cs-CZ" sz="1400" i="1" dirty="0"/>
              <a:t> srovnání.JPG – Wikipedie</a:t>
            </a:r>
            <a:r>
              <a:rPr lang="cs-CZ" sz="1400" dirty="0"/>
              <a:t> [online]. [cit. </a:t>
            </a:r>
            <a:r>
              <a:rPr lang="cs-CZ" sz="1400" dirty="0" smtClean="0"/>
              <a:t>15.9.2013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cs.wikipedia.org/wiki/Soubor:Perspektiva_dvoubod_srovn%C3%A1n%C3%AD.JPG</a:t>
            </a:r>
            <a:r>
              <a:rPr lang="cs-CZ" sz="1400" dirty="0"/>
              <a:t> </a:t>
            </a:r>
            <a:endParaRPr lang="cs-CZ" sz="1400" dirty="0" smtClean="0"/>
          </a:p>
        </p:txBody>
      </p:sp>
      <p:sp>
        <p:nvSpPr>
          <p:cNvPr id="6" name="Obdélník 2"/>
          <p:cNvSpPr>
            <a:spLocks noChangeArrowheads="1"/>
          </p:cNvSpPr>
          <p:nvPr/>
        </p:nvSpPr>
        <p:spPr bwMode="auto">
          <a:xfrm>
            <a:off x="417513" y="5588620"/>
            <a:ext cx="823595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sz="1400" dirty="0"/>
              <a:t>Wikipedia: the free encyclopedia [online]. San Francisco (CA): Wikimedia Foundation, 2001-201</a:t>
            </a:r>
            <a:r>
              <a:rPr lang="cs-CZ" altLang="cs-CZ" sz="1400" dirty="0"/>
              <a:t>3</a:t>
            </a:r>
            <a:r>
              <a:rPr lang="en-US" altLang="cs-CZ" sz="1400" dirty="0"/>
              <a:t> [cit. </a:t>
            </a:r>
            <a:r>
              <a:rPr lang="cs-CZ" altLang="cs-CZ" sz="1400" dirty="0"/>
              <a:t> </a:t>
            </a:r>
            <a:r>
              <a:rPr lang="cs-CZ" altLang="cs-CZ" sz="1400" dirty="0" smtClean="0"/>
              <a:t>15.9.2013</a:t>
            </a:r>
            <a:r>
              <a:rPr lang="en-US" altLang="cs-CZ" sz="1400" dirty="0" smtClean="0"/>
              <a:t>].</a:t>
            </a:r>
            <a:r>
              <a:rPr lang="en-US" altLang="cs-CZ" sz="1400" dirty="0"/>
              <a:t> </a:t>
            </a:r>
            <a:r>
              <a:rPr lang="en-US" altLang="cs-CZ" sz="1400" dirty="0" err="1"/>
              <a:t>Dostupné</a:t>
            </a:r>
            <a:r>
              <a:rPr lang="en-US" altLang="cs-CZ" sz="1400" dirty="0"/>
              <a:t> z: </a:t>
            </a:r>
            <a:r>
              <a:rPr lang="en-US" altLang="cs-CZ" sz="1400" dirty="0">
                <a:hlinkClick r:id="rId5"/>
              </a:rPr>
              <a:t>http://</a:t>
            </a:r>
            <a:r>
              <a:rPr lang="en-US" altLang="cs-CZ" sz="1400" dirty="0" smtClean="0">
                <a:hlinkClick r:id="rId5"/>
              </a:rPr>
              <a:t>en.wikipedia.org/wiki/Main_Page</a:t>
            </a:r>
            <a:endParaRPr lang="cs-CZ" altLang="cs-CZ" sz="1400" dirty="0" smtClean="0"/>
          </a:p>
          <a:p>
            <a:pPr eaLnBrk="1" hangingPunct="1"/>
            <a:endParaRPr lang="cs-CZ" altLang="cs-CZ" sz="1400" dirty="0"/>
          </a:p>
          <a:p>
            <a:pPr eaLnBrk="1" hangingPunct="1"/>
            <a:r>
              <a:rPr lang="cs-CZ" sz="1400" dirty="0"/>
              <a:t>KLETEČKA, Jaroslav a Petr FOŘT. </a:t>
            </a:r>
            <a:r>
              <a:rPr lang="cs-CZ" sz="1400" i="1" dirty="0"/>
              <a:t>Technické kreslení</a:t>
            </a:r>
            <a:r>
              <a:rPr lang="cs-CZ" sz="1400" dirty="0"/>
              <a:t>. 2. </a:t>
            </a:r>
            <a:r>
              <a:rPr lang="cs-CZ" sz="1400" dirty="0" err="1"/>
              <a:t>opr</a:t>
            </a:r>
            <a:r>
              <a:rPr lang="cs-CZ" sz="1400" dirty="0"/>
              <a:t>. vyd. Brno: </a:t>
            </a:r>
            <a:r>
              <a:rPr lang="cs-CZ" sz="1400" dirty="0" err="1"/>
              <a:t>Computer</a:t>
            </a:r>
            <a:r>
              <a:rPr lang="cs-CZ" sz="1400" dirty="0"/>
              <a:t> </a:t>
            </a:r>
            <a:r>
              <a:rPr lang="cs-CZ" sz="1400" dirty="0" err="1"/>
              <a:t>Press</a:t>
            </a:r>
            <a:r>
              <a:rPr lang="cs-CZ" sz="1400" dirty="0"/>
              <a:t>, 2007, 252 s. ISBN 978-80-251-1887-0</a:t>
            </a:r>
            <a:r>
              <a:rPr lang="cs-CZ" sz="1400" dirty="0" smtClean="0"/>
              <a:t>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09575" y="4688573"/>
            <a:ext cx="8229600" cy="855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kern="0" dirty="0" smtClean="0"/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418108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1"/>
            <a:ext cx="9144000" cy="1136015"/>
          </a:xfrm>
        </p:spPr>
        <p:txBody>
          <a:bodyPr/>
          <a:lstStyle/>
          <a:p>
            <a:pPr eaLnBrk="1" hangingPunct="1"/>
            <a:r>
              <a:rPr lang="cs-CZ" dirty="0" smtClean="0"/>
              <a:t>Technické zobrazování 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618128" y="3789040"/>
            <a:ext cx="3826120" cy="2843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" action="ppaction://noaction"/>
              </a:rPr>
              <a:t>►</a:t>
            </a:r>
            <a:r>
              <a:rPr lang="cs-CZ" sz="1600" dirty="0"/>
              <a:t> Základy promítání - zobrazování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" action="ppaction://noaction"/>
              </a:rPr>
              <a:t>►</a:t>
            </a:r>
            <a:r>
              <a:rPr lang="cs-CZ" sz="1600" dirty="0"/>
              <a:t> Rozdělení promítání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" action="ppaction://noaction"/>
              </a:rPr>
              <a:t>►</a:t>
            </a:r>
            <a:r>
              <a:rPr lang="cs-CZ" sz="1600" dirty="0"/>
              <a:t> </a:t>
            </a:r>
            <a:r>
              <a:rPr lang="cs-CZ" sz="1600" dirty="0"/>
              <a:t>Středové – perspektivní – promítání</a:t>
            </a:r>
            <a:endParaRPr lang="cs-CZ" sz="1600" dirty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" action="ppaction://noaction"/>
              </a:rPr>
              <a:t>►</a:t>
            </a:r>
            <a:r>
              <a:rPr lang="cs-CZ" sz="1600" dirty="0"/>
              <a:t> </a:t>
            </a:r>
            <a:r>
              <a:rPr lang="cs-CZ" sz="1600" dirty="0"/>
              <a:t>Jednobodová </a:t>
            </a:r>
            <a:r>
              <a:rPr lang="cs-CZ" sz="1600" dirty="0" smtClean="0"/>
              <a:t>perspektiva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" action="ppaction://noaction"/>
              </a:rPr>
              <a:t>►</a:t>
            </a:r>
            <a:r>
              <a:rPr lang="cs-CZ" sz="1600" dirty="0" smtClean="0"/>
              <a:t> Dvoubodová perspektiva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" action="ppaction://noaction"/>
              </a:rPr>
              <a:t>►</a:t>
            </a:r>
            <a:r>
              <a:rPr lang="cs-CZ" sz="1600" dirty="0" smtClean="0"/>
              <a:t> </a:t>
            </a:r>
            <a:r>
              <a:rPr lang="cs-CZ" sz="1600" dirty="0"/>
              <a:t>Tříbodová </a:t>
            </a:r>
            <a:r>
              <a:rPr lang="cs-CZ" sz="1600" dirty="0" smtClean="0"/>
              <a:t>perspektiva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" action="ppaction://noaction"/>
              </a:rPr>
              <a:t>►</a:t>
            </a:r>
            <a:r>
              <a:rPr lang="cs-CZ" sz="1600" dirty="0" smtClean="0"/>
              <a:t> </a:t>
            </a:r>
            <a:r>
              <a:rPr lang="cs-CZ" sz="1600" dirty="0"/>
              <a:t>Porovnání trojbodových </a:t>
            </a:r>
            <a:r>
              <a:rPr lang="cs-CZ" sz="1600" dirty="0" smtClean="0"/>
              <a:t>perspektiv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" action="ppaction://noaction"/>
              </a:rPr>
              <a:t>►</a:t>
            </a:r>
            <a:r>
              <a:rPr lang="cs-CZ" sz="1600" dirty="0" smtClean="0"/>
              <a:t> </a:t>
            </a:r>
            <a:r>
              <a:rPr lang="cs-CZ" sz="1600" dirty="0"/>
              <a:t>Pravoúhlé a kosoúhlé promítání</a:t>
            </a:r>
            <a:endParaRPr lang="cs-CZ" sz="1600" dirty="0"/>
          </a:p>
        </p:txBody>
      </p:sp>
      <p:sp>
        <p:nvSpPr>
          <p:cNvPr id="2" name="Kosoúhelník 1"/>
          <p:cNvSpPr/>
          <p:nvPr/>
        </p:nvSpPr>
        <p:spPr>
          <a:xfrm>
            <a:off x="1466655" y="1001000"/>
            <a:ext cx="6785197" cy="2655295"/>
          </a:xfrm>
          <a:prstGeom prst="parallelogram">
            <a:avLst>
              <a:gd name="adj" fmla="val 511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délník 3"/>
              <p:cNvSpPr/>
              <p:nvPr/>
            </p:nvSpPr>
            <p:spPr>
              <a:xfrm>
                <a:off x="6116954" y="2784939"/>
                <a:ext cx="74964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3600" i="1">
                          <a:latin typeface="Cambria Math"/>
                        </a:rPr>
                        <m:t>α</m:t>
                      </m:r>
                    </m:oMath>
                  </m:oMathPara>
                </a14:m>
                <a:endParaRPr lang="cs-CZ" sz="3600" dirty="0"/>
              </a:p>
            </p:txBody>
          </p:sp>
        </mc:Choice>
        <mc:Fallback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6954" y="2784939"/>
                <a:ext cx="749649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/>
          <p:cNvSpPr txBox="1"/>
          <p:nvPr/>
        </p:nvSpPr>
        <p:spPr>
          <a:xfrm>
            <a:off x="3674581" y="2440579"/>
            <a:ext cx="198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rovina - průmětna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4028662"/>
            <a:ext cx="9144000" cy="2829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3745"/>
          </a:xfrm>
        </p:spPr>
        <p:txBody>
          <a:bodyPr/>
          <a:lstStyle/>
          <a:p>
            <a:r>
              <a:rPr lang="cs-CZ" dirty="0" smtClean="0"/>
              <a:t>Základy promítání - zobrazování</a:t>
            </a:r>
          </a:p>
        </p:txBody>
      </p:sp>
      <p:sp>
        <p:nvSpPr>
          <p:cNvPr id="2" name="Obdélník 1"/>
          <p:cNvSpPr/>
          <p:nvPr/>
        </p:nvSpPr>
        <p:spPr>
          <a:xfrm>
            <a:off x="522288" y="1043735"/>
            <a:ext cx="80551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Promítání </a:t>
            </a:r>
            <a:r>
              <a:rPr lang="cs-CZ" dirty="0" smtClean="0"/>
              <a:t>má v technickém kreslení za </a:t>
            </a:r>
            <a:r>
              <a:rPr lang="cs-CZ" dirty="0"/>
              <a:t>úkol zobrazit </a:t>
            </a:r>
            <a:r>
              <a:rPr lang="cs-CZ" dirty="0" smtClean="0"/>
              <a:t>trojrozměrné těleso</a:t>
            </a:r>
            <a:br>
              <a:rPr lang="cs-CZ" dirty="0" smtClean="0"/>
            </a:br>
            <a:r>
              <a:rPr lang="cs-CZ" dirty="0" smtClean="0"/>
              <a:t>v dvojrozměrném prostoru tak, aby byl patrný jeho tvar i rozměry</a:t>
            </a:r>
            <a:br>
              <a:rPr lang="cs-CZ" dirty="0" smtClean="0"/>
            </a:br>
            <a:r>
              <a:rPr lang="cs-CZ" dirty="0" smtClean="0"/>
              <a:t>a vzájemná poloha jeho částí, přestože může při promítání dojít</a:t>
            </a:r>
            <a:br>
              <a:rPr lang="cs-CZ" dirty="0" smtClean="0"/>
            </a:br>
            <a:r>
              <a:rPr lang="cs-CZ" dirty="0" smtClean="0"/>
              <a:t>ke zkreslení zobrazovaného tělesa.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22287" y="2303875"/>
            <a:ext cx="84151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Proto jsou pro jednotlivé </a:t>
            </a:r>
            <a:r>
              <a:rPr lang="cs-CZ" dirty="0"/>
              <a:t>technické obory </a:t>
            </a:r>
            <a:r>
              <a:rPr lang="cs-CZ" dirty="0" smtClean="0"/>
              <a:t>vybírány takové způsoby promítání, aby s dalšími </a:t>
            </a:r>
            <a:r>
              <a:rPr lang="cs-CZ" dirty="0"/>
              <a:t>pravidly a postupy </a:t>
            </a:r>
            <a:r>
              <a:rPr lang="cs-CZ" dirty="0" smtClean="0"/>
              <a:t>vedly k zobrazení blížící se co nejvíce skutečnosti.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42271" y="3203975"/>
            <a:ext cx="359491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Druhy promítání podle počtu os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22248" y="4028662"/>
            <a:ext cx="3129672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2 D – plošné zobrazování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067055" y="4028662"/>
            <a:ext cx="3510391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3 D – prostorové zobrazování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79" y="4679248"/>
            <a:ext cx="1305146" cy="217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Přímá spojnice 5"/>
          <p:cNvCxnSpPr>
            <a:stCxn id="11" idx="0"/>
            <a:endCxn id="4" idx="2"/>
          </p:cNvCxnSpPr>
          <p:nvPr/>
        </p:nvCxnSpPr>
        <p:spPr>
          <a:xfrm flipH="1" flipV="1">
            <a:off x="4439728" y="3573307"/>
            <a:ext cx="2382523" cy="45535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>
            <a:stCxn id="4" idx="2"/>
            <a:endCxn id="10" idx="0"/>
          </p:cNvCxnSpPr>
          <p:nvPr/>
        </p:nvCxnSpPr>
        <p:spPr>
          <a:xfrm flipH="1">
            <a:off x="2287084" y="3573307"/>
            <a:ext cx="2152644" cy="45535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Skupina 13"/>
          <p:cNvGrpSpPr/>
          <p:nvPr/>
        </p:nvGrpSpPr>
        <p:grpSpPr>
          <a:xfrm>
            <a:off x="6467694" y="5074487"/>
            <a:ext cx="709112" cy="1279838"/>
            <a:chOff x="6467694" y="4935693"/>
            <a:chExt cx="709112" cy="1279838"/>
          </a:xfrm>
        </p:grpSpPr>
        <p:sp>
          <p:nvSpPr>
            <p:cNvPr id="5" name="Vývojový diagram: magnetický disk 4"/>
            <p:cNvSpPr/>
            <p:nvPr/>
          </p:nvSpPr>
          <p:spPr>
            <a:xfrm>
              <a:off x="6467695" y="4935693"/>
              <a:ext cx="709111" cy="1279073"/>
            </a:xfrm>
            <a:prstGeom prst="flowChartMagneticDisk">
              <a:avLst/>
            </a:prstGeom>
            <a:gradFill flip="none" rotWithShape="1">
              <a:gsLst>
                <a:gs pos="48000">
                  <a:schemeClr val="lt2">
                    <a:tint val="80000"/>
                    <a:satMod val="300000"/>
                    <a:alpha val="0"/>
                  </a:schemeClr>
                </a:gs>
                <a:gs pos="100000">
                  <a:srgbClr val="767676"/>
                </a:gs>
                <a:gs pos="0">
                  <a:schemeClr val="lt2">
                    <a:shade val="30000"/>
                    <a:satMod val="200000"/>
                  </a:schemeClr>
                </a:gs>
              </a:gsLst>
              <a:lin ang="10800000" scaled="1"/>
              <a:tileRect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lt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Ovál 16"/>
            <p:cNvSpPr/>
            <p:nvPr/>
          </p:nvSpPr>
          <p:spPr>
            <a:xfrm>
              <a:off x="6467694" y="5787010"/>
              <a:ext cx="709111" cy="428521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 w="3175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vál 12"/>
            <p:cNvSpPr/>
            <p:nvPr/>
          </p:nvSpPr>
          <p:spPr>
            <a:xfrm>
              <a:off x="6467695" y="4935693"/>
              <a:ext cx="709111" cy="42852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5" name="TextovéPole 14"/>
          <p:cNvSpPr txBox="1"/>
          <p:nvPr/>
        </p:nvSpPr>
        <p:spPr>
          <a:xfrm>
            <a:off x="2996825" y="6140064"/>
            <a:ext cx="5850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1</a:t>
            </a:r>
            <a:endParaRPr lang="cs-CZ" sz="105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7407315" y="6140064"/>
            <a:ext cx="5850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2</a:t>
            </a:r>
            <a:endParaRPr lang="cs-CZ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promítání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26248" y="1583795"/>
            <a:ext cx="3552516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(volné) rovnoběžné promítání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02170" y="1583795"/>
            <a:ext cx="2115235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středové promítání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92180" y="5264913"/>
            <a:ext cx="1417658" cy="33855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rozlišujeme</a:t>
            </a:r>
            <a:endParaRPr lang="cs-CZ" sz="1600" dirty="0"/>
          </a:p>
        </p:txBody>
      </p:sp>
      <p:pic>
        <p:nvPicPr>
          <p:cNvPr id="3074" name="Picture 2" descr="http://www.karlin.mff.cuni.cz/katedry/kdm/diplomky/kristyna_jurczykova/obrazky/znacky/kolmy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675" y="-136525"/>
            <a:ext cx="15240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478" y="4194085"/>
            <a:ext cx="1617301" cy="304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737" y="4194085"/>
            <a:ext cx="1771330" cy="304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5814262" y="2258870"/>
            <a:ext cx="2691045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1400" dirty="0" smtClean="0"/>
              <a:t>promítací </a:t>
            </a:r>
            <a:r>
              <a:rPr lang="cs-CZ" sz="1400" dirty="0"/>
              <a:t>přímky vychází ze společného středu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528874" y="5607531"/>
            <a:ext cx="287106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400" dirty="0"/>
              <a:t>j</a:t>
            </a:r>
            <a:r>
              <a:rPr lang="cs-CZ" sz="1400" dirty="0" smtClean="0"/>
              <a:t>ednobodová perspektiva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400" dirty="0" smtClean="0"/>
              <a:t>dvoubodová perspektiva</a:t>
            </a:r>
            <a:endParaRPr lang="cs-CZ" sz="1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400" dirty="0" smtClean="0"/>
              <a:t>trojbodová </a:t>
            </a:r>
            <a:r>
              <a:rPr lang="cs-CZ" sz="1400" dirty="0"/>
              <a:t>perspektiva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773647" y="3638732"/>
            <a:ext cx="1417658" cy="33855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rozlišujeme</a:t>
            </a:r>
            <a:endParaRPr lang="cs-CZ" sz="1600" dirty="0"/>
          </a:p>
        </p:txBody>
      </p:sp>
      <p:sp>
        <p:nvSpPr>
          <p:cNvPr id="12" name="Obdélník 11"/>
          <p:cNvSpPr/>
          <p:nvPr/>
        </p:nvSpPr>
        <p:spPr>
          <a:xfrm>
            <a:off x="329580" y="2341960"/>
            <a:ext cx="4305792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srgbClr val="000000"/>
                </a:solidFill>
              </a:rPr>
              <a:t>Promítací </a:t>
            </a:r>
            <a:r>
              <a:rPr lang="cs-CZ" sz="1400" dirty="0">
                <a:solidFill>
                  <a:srgbClr val="000000"/>
                </a:solidFill>
              </a:rPr>
              <a:t>přímky jsou vzájemně </a:t>
            </a:r>
            <a:r>
              <a:rPr lang="cs-CZ" sz="1400" dirty="0" smtClean="0">
                <a:solidFill>
                  <a:srgbClr val="000000"/>
                </a:solidFill>
              </a:rPr>
              <a:t>rovnoběžné</a:t>
            </a:r>
            <a:br>
              <a:rPr lang="cs-CZ" sz="1400" dirty="0" smtClean="0">
                <a:solidFill>
                  <a:srgbClr val="000000"/>
                </a:solidFill>
              </a:rPr>
            </a:br>
            <a:r>
              <a:rPr lang="cs-CZ" sz="1400" dirty="0" smtClean="0">
                <a:solidFill>
                  <a:srgbClr val="000000"/>
                </a:solidFill>
              </a:rPr>
              <a:t>a </a:t>
            </a:r>
            <a:r>
              <a:rPr lang="cs-CZ" sz="1400" dirty="0">
                <a:solidFill>
                  <a:srgbClr val="000000"/>
                </a:solidFill>
              </a:rPr>
              <a:t>současně rovnoběžné se směrem promítání</a:t>
            </a:r>
            <a:r>
              <a:rPr lang="cs-CZ" sz="1400" dirty="0" smtClean="0">
                <a:solidFill>
                  <a:srgbClr val="000000"/>
                </a:solidFill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sz="1400" dirty="0" smtClean="0"/>
              <a:t>Toto </a:t>
            </a:r>
            <a:r>
              <a:rPr lang="cs-CZ" sz="1400" dirty="0"/>
              <a:t>zobrazení se používá pro stavební </a:t>
            </a:r>
            <a:r>
              <a:rPr lang="cs-CZ" sz="1400" dirty="0" smtClean="0"/>
              <a:t>plány</a:t>
            </a:r>
            <a:br>
              <a:rPr lang="cs-CZ" sz="1400" dirty="0" smtClean="0"/>
            </a:br>
            <a:r>
              <a:rPr lang="cs-CZ" sz="1400" dirty="0" smtClean="0"/>
              <a:t>a </a:t>
            </a:r>
            <a:r>
              <a:rPr lang="cs-CZ" sz="1400" dirty="0"/>
              <a:t>technické výkresy</a:t>
            </a:r>
            <a:r>
              <a:rPr lang="cs-CZ" sz="1400" dirty="0" smtClean="0">
                <a:solidFill>
                  <a:srgbClr val="000000"/>
                </a:solidFill>
              </a:rPr>
              <a:t> </a:t>
            </a:r>
            <a:endParaRPr lang="cs-CZ" sz="1400" dirty="0"/>
          </a:p>
        </p:txBody>
      </p:sp>
      <p:sp>
        <p:nvSpPr>
          <p:cNvPr id="35" name="Obdélník 34"/>
          <p:cNvSpPr/>
          <p:nvPr/>
        </p:nvSpPr>
        <p:spPr>
          <a:xfrm>
            <a:off x="2482476" y="4660422"/>
            <a:ext cx="273605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err="1"/>
              <a:t>Kavalírní</a:t>
            </a:r>
            <a:r>
              <a:rPr lang="cs-CZ" sz="1400" dirty="0"/>
              <a:t> </a:t>
            </a:r>
            <a:r>
              <a:rPr lang="cs-CZ" sz="1400" dirty="0" smtClean="0"/>
              <a:t>axonometrie</a:t>
            </a: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Kabinetní axonometrie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err="1" smtClean="0"/>
              <a:t>Plánometrickou</a:t>
            </a:r>
            <a:r>
              <a:rPr lang="cs-CZ" sz="1400" dirty="0" smtClean="0"/>
              <a:t> axonometrie</a:t>
            </a:r>
            <a:endParaRPr lang="cs-CZ" sz="1400" dirty="0"/>
          </a:p>
        </p:txBody>
      </p:sp>
      <p:sp>
        <p:nvSpPr>
          <p:cNvPr id="31" name="Obdélník 30"/>
          <p:cNvSpPr/>
          <p:nvPr/>
        </p:nvSpPr>
        <p:spPr>
          <a:xfrm>
            <a:off x="320510" y="4677067"/>
            <a:ext cx="2081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Nejrozšířenější promítání používané ve strojírenském kreslení. Objekt je promítán na 3 až 6 navzájem kolmých průměten.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2582526" y="5480094"/>
            <a:ext cx="26195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Způsob rovnoběžného promítání, při němž promítací přímky svírají s průmětnou jiný úhel než pravý (90°). 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5594741" y="3113965"/>
            <a:ext cx="31627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/>
              <a:t>Perspektivní promítání</a:t>
            </a:r>
            <a:r>
              <a:rPr lang="cs-CZ" sz="1400" dirty="0"/>
              <a:t> je takové, kde promítací přímky vycházejí ze společného bodu (střed promítání), který nesmí ležet v </a:t>
            </a:r>
            <a:r>
              <a:rPr lang="cs-CZ" sz="1400" dirty="0" smtClean="0"/>
              <a:t>průmětně.</a:t>
            </a:r>
          </a:p>
          <a:p>
            <a:r>
              <a:rPr lang="cs-CZ" sz="1400" dirty="0" smtClean="0"/>
              <a:t>Není </a:t>
            </a:r>
            <a:r>
              <a:rPr lang="cs-CZ" sz="1400" dirty="0"/>
              <a:t>zachována rovnoběžnost paprsku, které vycházejí ze středu promítání. Jsou to obecně různoběžky.</a:t>
            </a:r>
          </a:p>
        </p:txBody>
      </p:sp>
    </p:spTree>
    <p:extLst>
      <p:ext uri="{BB962C8B-B14F-4D97-AF65-F5344CB8AC3E}">
        <p14:creationId xmlns:p14="http://schemas.microsoft.com/office/powerpoint/2010/main" val="227085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cs-CZ" dirty="0"/>
              <a:t>Středové – perspektivní – promítání</a:t>
            </a:r>
            <a:endParaRPr lang="cs-CZ" dirty="0"/>
          </a:p>
        </p:txBody>
      </p:sp>
      <p:pic>
        <p:nvPicPr>
          <p:cNvPr id="5122" name="Picture 2" descr="File:Perspektivni promita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690" y="1538790"/>
            <a:ext cx="5543550" cy="418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267465" y="599428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hlinkClick r:id="rId3"/>
              </a:rPr>
              <a:t>http://commons.wikimedia.org/wiki/File:Perspektivni_promitani.JPG?uselang=cs</a:t>
            </a:r>
            <a:endParaRPr lang="cs-CZ" dirty="0"/>
          </a:p>
        </p:txBody>
      </p:sp>
      <p:sp>
        <p:nvSpPr>
          <p:cNvPr id="5" name="Zaoblený obdélníkový popisek 4"/>
          <p:cNvSpPr/>
          <p:nvPr/>
        </p:nvSpPr>
        <p:spPr>
          <a:xfrm>
            <a:off x="4301970" y="1403775"/>
            <a:ext cx="1125125" cy="580504"/>
          </a:xfrm>
          <a:prstGeom prst="wedgeRoundRectCallout">
            <a:avLst>
              <a:gd name="adj1" fmla="val 86613"/>
              <a:gd name="adj2" fmla="val 567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Promítací rovina (průmětna)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6" name="Zaoblený obdélníkový popisek 5"/>
          <p:cNvSpPr/>
          <p:nvPr/>
        </p:nvSpPr>
        <p:spPr>
          <a:xfrm>
            <a:off x="2924012" y="3049023"/>
            <a:ext cx="1125125" cy="580504"/>
          </a:xfrm>
          <a:prstGeom prst="wedgeRoundRectCallout">
            <a:avLst>
              <a:gd name="adj1" fmla="val 51623"/>
              <a:gd name="adj2" fmla="val 1070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Zobrazovaný předmět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7" name="Zaoblený obdélníkový popisek 6"/>
          <p:cNvSpPr/>
          <p:nvPr/>
        </p:nvSpPr>
        <p:spPr>
          <a:xfrm>
            <a:off x="4864532" y="5139761"/>
            <a:ext cx="1125125" cy="580504"/>
          </a:xfrm>
          <a:prstGeom prst="wedgeRoundRectCallout">
            <a:avLst>
              <a:gd name="adj1" fmla="val -33035"/>
              <a:gd name="adj2" fmla="val -898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Promítací přímky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8" name="Zaoblený obdélníkový popisek 7"/>
          <p:cNvSpPr/>
          <p:nvPr/>
        </p:nvSpPr>
        <p:spPr>
          <a:xfrm>
            <a:off x="791580" y="4559257"/>
            <a:ext cx="1125125" cy="580504"/>
          </a:xfrm>
          <a:prstGeom prst="wedgeRoundRectCallout">
            <a:avLst>
              <a:gd name="adj1" fmla="val 51623"/>
              <a:gd name="adj2" fmla="val 1070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Střed promítání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9" name="Zaoblený obdélníkový popisek 8"/>
          <p:cNvSpPr/>
          <p:nvPr/>
        </p:nvSpPr>
        <p:spPr>
          <a:xfrm>
            <a:off x="6102170" y="1694027"/>
            <a:ext cx="1125125" cy="580504"/>
          </a:xfrm>
          <a:prstGeom prst="wedgeRoundRectCallout">
            <a:avLst>
              <a:gd name="adj1" fmla="val -25133"/>
              <a:gd name="adj2" fmla="val 9834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Obraz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407315" y="6140064"/>
            <a:ext cx="5850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</a:t>
            </a:r>
            <a:r>
              <a:rPr lang="cs-CZ" sz="1050" dirty="0" smtClean="0"/>
              <a:t>3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264033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6535" y="2203"/>
            <a:ext cx="8229600" cy="1143000"/>
          </a:xfrm>
        </p:spPr>
        <p:txBody>
          <a:bodyPr/>
          <a:lstStyle/>
          <a:p>
            <a:r>
              <a:rPr lang="cs-CZ" dirty="0"/>
              <a:t>Jednobodová </a:t>
            </a:r>
            <a:r>
              <a:rPr lang="cs-CZ" dirty="0" smtClean="0"/>
              <a:t>perspektiva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03448" y="3334066"/>
            <a:ext cx="2773398" cy="32902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403448" y="1538790"/>
            <a:ext cx="4815534" cy="17952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 flipV="1">
            <a:off x="3176846" y="1538790"/>
            <a:ext cx="2042136" cy="17952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3176846" y="1538790"/>
            <a:ext cx="2042136" cy="508556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2670802" y="2486423"/>
            <a:ext cx="14749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141170" y="2495504"/>
            <a:ext cx="0" cy="1731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4932040" y="3072774"/>
            <a:ext cx="364540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Průmětnu volíme rovnoběžnou s jednou stěnou </a:t>
            </a:r>
            <a:r>
              <a:rPr lang="cs-CZ" dirty="0" smtClean="0"/>
              <a:t>krychle.</a:t>
            </a:r>
          </a:p>
          <a:p>
            <a:endParaRPr lang="cs-CZ" dirty="0" smtClean="0"/>
          </a:p>
          <a:p>
            <a:r>
              <a:rPr lang="cs-CZ" dirty="0" smtClean="0"/>
              <a:t>U </a:t>
            </a:r>
            <a:r>
              <a:rPr lang="cs-CZ" dirty="0"/>
              <a:t>přímek, které jsou rovnoběžné s průmětnou, se zachová rovnoběžnost.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Přímky </a:t>
            </a:r>
            <a:r>
              <a:rPr lang="cs-CZ" dirty="0"/>
              <a:t>kolmé na průmětnu se protínají v jednom bodě. Protínají se v tzv. hlavním bodě.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614709" y="6363700"/>
            <a:ext cx="5850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</a:t>
            </a:r>
            <a:r>
              <a:rPr lang="cs-CZ" sz="1050" dirty="0" smtClean="0"/>
              <a:t>4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123002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cs-CZ" smtClean="0"/>
              <a:t>Dvoubodová perspektiva </a:t>
            </a:r>
          </a:p>
        </p:txBody>
      </p:sp>
      <p:pic>
        <p:nvPicPr>
          <p:cNvPr id="20483" name="Picture 3" descr="0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1610" y="1260703"/>
            <a:ext cx="6887260" cy="5063041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8106940" y="6069828"/>
            <a:ext cx="5850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</a:t>
            </a:r>
            <a:r>
              <a:rPr lang="cs-CZ" sz="1050" dirty="0" smtClean="0"/>
              <a:t>5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246624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7950" y="53975"/>
            <a:ext cx="9251950" cy="709613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Tříbodová perspektiva</a:t>
            </a:r>
          </a:p>
        </p:txBody>
      </p:sp>
      <p:pic>
        <p:nvPicPr>
          <p:cNvPr id="21507" name="Picture 3" descr="0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1663" y="1223963"/>
            <a:ext cx="5984875" cy="4978400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8063818" y="5948447"/>
            <a:ext cx="5850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</a:t>
            </a:r>
            <a:r>
              <a:rPr lang="cs-CZ" sz="1050" dirty="0" smtClean="0"/>
              <a:t>6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329264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cs-CZ" dirty="0" smtClean="0"/>
              <a:t>Porovnání trojbodových perspektiv</a:t>
            </a:r>
            <a:endParaRPr lang="cs-CZ" dirty="0"/>
          </a:p>
        </p:txBody>
      </p:sp>
      <p:pic>
        <p:nvPicPr>
          <p:cNvPr id="1026" name="Picture 2" descr="Soubor:Perspektiva dvoubod srovnání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80" y="1718810"/>
            <a:ext cx="7588664" cy="4005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8001832" y="5896954"/>
            <a:ext cx="5850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</a:t>
            </a:r>
            <a:r>
              <a:rPr lang="cs-CZ" sz="1050" dirty="0" smtClean="0"/>
              <a:t>7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2903564222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9982</TotalTime>
  <Words>349</Words>
  <Application>Microsoft Office PowerPoint</Application>
  <PresentationFormat>Předvádění na obrazovce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Výchozí návrh</vt:lpstr>
      <vt:lpstr>Prezentace aplikace PowerPoint</vt:lpstr>
      <vt:lpstr>Technické zobrazování </vt:lpstr>
      <vt:lpstr>Základy promítání - zobrazování</vt:lpstr>
      <vt:lpstr>Rozdělení promítání</vt:lpstr>
      <vt:lpstr>Středové – perspektivní – promítání</vt:lpstr>
      <vt:lpstr>Jednobodová perspektiva</vt:lpstr>
      <vt:lpstr>Dvoubodová perspektiva </vt:lpstr>
      <vt:lpstr>Tříbodová perspektiva</vt:lpstr>
      <vt:lpstr>Porovnání trojbodových perspektiv</vt:lpstr>
      <vt:lpstr>Pravoúhlé a kosoúhlé promítání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Lenovo</cp:lastModifiedBy>
  <cp:revision>391</cp:revision>
  <dcterms:created xsi:type="dcterms:W3CDTF">2013-03-27T07:54:35Z</dcterms:created>
  <dcterms:modified xsi:type="dcterms:W3CDTF">2013-11-23T22:13:31Z</dcterms:modified>
</cp:coreProperties>
</file>