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17B23-D4B5-4527-9179-C5A7E0BD954E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3486-F7A3-4826-ABBF-BC7FE7BE6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1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715D-F894-4DC7-A27A-18DD3EE9D405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3DB0-63CC-4D42-9D7C-4D924E3E8A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56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696A-9E2E-4351-91B0-11C491C2A8E6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D12-431B-4DC5-B748-C59A8592A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97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C6677-ED96-4A11-999A-301A3C80A101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6C56-3AC2-470E-8F3C-4D2ECDBA4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20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3814-B152-4033-9480-19B16DCBA51D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3524-BBA4-4903-8DC7-3AB07901D3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4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AD29-4502-46E5-9148-54153C78D0FF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A0A7-A78B-4D96-83A4-A92087EB5E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81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CBEE-49E4-4C64-9268-819459EC8FF1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FAC7-C30B-487D-BF41-EFF5A3B5C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68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FE78F-0731-4B0C-A9A6-6EEB68EA83B0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A6C3-62C8-4D90-A6E2-D3E388C58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31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B686-713F-42CD-8FC5-1897D2F2D37C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FBC9-1880-44A5-A09A-FB55A88BFD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89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5E73-2D5B-44F5-A8AA-61C83AF35253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0826D-7DD0-46CA-9FC6-883002FC67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38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B316-BA9E-4CAF-8080-BF69151C78FF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C273-7884-4ACF-B9B9-D9F745D6E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7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1316DB2-459F-41AA-A02F-6B5467661569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E41639D-28CB-4887-923B-2829E2C77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Jméno autora: Mgr. Vlasta Kollariková</a:t>
            </a:r>
            <a:br>
              <a:rPr lang="cs-CZ" altLang="cs-CZ" sz="1500" b="1" dirty="0" smtClean="0"/>
            </a:br>
            <a:r>
              <a:rPr lang="cs-CZ" altLang="cs-CZ" sz="1500" b="1" dirty="0" smtClean="0"/>
              <a:t>Datum vytvoření: 07.06. 2013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Číslo DUMu: VY_32_INOVACE_10_OSVZ_ON</a:t>
            </a:r>
            <a:br>
              <a:rPr lang="cs-CZ" altLang="cs-CZ" sz="1500" b="1" dirty="0" smtClean="0"/>
            </a:br>
            <a:endParaRPr lang="cs-CZ" alt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Ročník: I.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Vzdělávací oblast: Společenskovědní vzdělávání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Vzdělávací obor: Občanská nauka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Tematický okruh: Ochrana člověka za mimořádných událostí</a:t>
            </a:r>
            <a:endParaRPr lang="cs-CZ" altLang="cs-CZ" sz="1500" b="1" dirty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Téma: První pomoc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/>
            </a:r>
            <a:br>
              <a:rPr lang="cs-CZ" altLang="cs-CZ" sz="1500" b="1" dirty="0" smtClean="0"/>
            </a:br>
            <a:r>
              <a:rPr lang="cs-CZ" altLang="cs-CZ" sz="1500" b="1" dirty="0" smtClean="0"/>
              <a:t>Metodický list/anotace: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Seznámit žáky se zásadami první pomoci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9" y="4372168"/>
            <a:ext cx="6542112" cy="1649120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/>
              <a:t>Zákon o poskytnutí první pomoci, resuscitace, zavolání ZZS, postup při krvácení, otravě a popáleninách</a:t>
            </a:r>
            <a:endParaRPr lang="cs-CZ" sz="2800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cs-CZ" altLang="cs-CZ" u="sng" smtClean="0">
                <a:solidFill>
                  <a:srgbClr val="FF0000"/>
                </a:solidFill>
              </a:rPr>
              <a:t>Zákon o poskytnutí PP</a:t>
            </a:r>
            <a:r>
              <a:rPr lang="cs-CZ" altLang="cs-CZ" smtClean="0"/>
              <a:t>: Do příjezdu ZZS je občan povinen poskytnout PP. Neposkytnutí PP je </a:t>
            </a:r>
            <a:r>
              <a:rPr lang="cs-CZ" altLang="cs-CZ" u="sng" smtClean="0">
                <a:solidFill>
                  <a:schemeClr val="tx1"/>
                </a:solidFill>
              </a:rPr>
              <a:t>trestný čin </a:t>
            </a:r>
            <a:r>
              <a:rPr lang="cs-CZ" altLang="cs-CZ" smtClean="0"/>
              <a:t>(dle zákona č. 40/2009 Sb.).</a:t>
            </a:r>
          </a:p>
          <a:p>
            <a:pPr eaLnBrk="1" hangingPunct="1"/>
            <a:r>
              <a:rPr lang="cs-CZ" altLang="cs-CZ" b="1" smtClean="0">
                <a:solidFill>
                  <a:srgbClr val="00B050"/>
                </a:solidFill>
              </a:rPr>
              <a:t>Resuscitace</a:t>
            </a:r>
            <a:r>
              <a:rPr lang="cs-CZ" altLang="cs-CZ" smtClean="0"/>
              <a:t> – postup: při zástavě dechu/oběhu položit osobu na záda, mírný záklon hlavy, uvolnit dýchací cesty, provést masáž uprostřed hrudníku nataženýma rukama do hloubky 5 až 6 cm dvakrát za sekundu (u dospělého) asi 4 min. </a:t>
            </a:r>
            <a:r>
              <a:rPr lang="cs-CZ" altLang="cs-CZ" u="sng" smtClean="0"/>
              <a:t>Od r. 2010 se doporučuje pouze stlačovat hrudník a neprovádět umělé dýchání.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Zavolání ZZS, postup při krvácení, postup při otravě</a:t>
            </a:r>
            <a:endParaRPr lang="cs-CZ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>
              <a:defRPr/>
            </a:pPr>
            <a:r>
              <a:rPr lang="cs-CZ" u="sng" dirty="0" smtClean="0">
                <a:solidFill>
                  <a:schemeClr val="accent3">
                    <a:lumMod val="50000"/>
                  </a:schemeClr>
                </a:solidFill>
              </a:rPr>
              <a:t>Zavolání ZZS</a:t>
            </a:r>
            <a:r>
              <a:rPr lang="cs-CZ" dirty="0" smtClean="0"/>
              <a:t>: telefonní číslo 155 (122), kde se událost stala, co se stalo, kdo volá. Voláme před poskytnutím PP (u dítěte ml. 8 let až po 1 minutě srdeční masáže).</a:t>
            </a:r>
          </a:p>
          <a:p>
            <a:pPr eaLnBrk="1" hangingPunct="1">
              <a:defRPr/>
            </a:pPr>
            <a:r>
              <a:rPr lang="cs-CZ" u="sng" dirty="0" smtClean="0">
                <a:solidFill>
                  <a:srgbClr val="002060"/>
                </a:solidFill>
              </a:rPr>
              <a:t>Postup při krvácení</a:t>
            </a:r>
            <a:r>
              <a:rPr lang="cs-CZ" dirty="0" smtClean="0"/>
              <a:t>: vlásečnicové, žilní, tepenné (desinfekce, sterilní obvaz, tlakový obvaz).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1"/>
                </a:solidFill>
              </a:rPr>
              <a:t>Postup při otravě</a:t>
            </a:r>
            <a:r>
              <a:rPr lang="cs-CZ" dirty="0" smtClean="0"/>
              <a:t>: přerušit působení jedu, zjistit příčinu, zajistit vzorek, přivolat ZZS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800" dirty="0" smtClean="0">
                <a:solidFill>
                  <a:srgbClr val="C00000"/>
                </a:solidFill>
              </a:rPr>
              <a:t>Postup při popáleninách, 5T, TANR, prevence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C00000"/>
                </a:solidFill>
              </a:rPr>
              <a:t>Postup při popáleninách</a:t>
            </a:r>
            <a:r>
              <a:rPr lang="cs-CZ" dirty="0" smtClean="0"/>
              <a:t>: odstranit oděv, chladit proudem studené vody (chladné předměty; pozor na podchlazení), v ráně nic nevyndávat, nepřikrývat, transport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5T</a:t>
            </a:r>
            <a:r>
              <a:rPr lang="cs-CZ" dirty="0" smtClean="0"/>
              <a:t>: teplo, tekutiny, ticho, tišení bolesti, transport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TANR</a:t>
            </a:r>
            <a:r>
              <a:rPr lang="cs-CZ" dirty="0" smtClean="0"/>
              <a:t>: tel. asistovaná </a:t>
            </a:r>
            <a:r>
              <a:rPr lang="cs-CZ" dirty="0"/>
              <a:t>n</a:t>
            </a:r>
            <a:r>
              <a:rPr lang="cs-CZ" dirty="0" smtClean="0"/>
              <a:t>eodkladná resuscitace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002060"/>
                </a:solidFill>
              </a:rPr>
              <a:t>Prevence</a:t>
            </a:r>
            <a:r>
              <a:rPr lang="cs-CZ" dirty="0" smtClean="0"/>
              <a:t>: nekouřit, nekonzumovat tučná jídla, cvičit, hlídat tělesnou váhu, nestresovat 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cs-CZ" smtClean="0"/>
              <a:t>Literatura</a:t>
            </a:r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cs-CZ" dirty="0"/>
              <a:t>JANDA, František. </a:t>
            </a:r>
            <a:r>
              <a:rPr lang="cs-CZ" i="1" dirty="0"/>
              <a:t>Zdravověda</a:t>
            </a:r>
            <a:r>
              <a:rPr lang="cs-CZ" dirty="0"/>
              <a:t>. Praha: Informatorium, 2004, ISBN 80-7333-026-1.</a:t>
            </a:r>
          </a:p>
          <a:p>
            <a:r>
              <a:rPr lang="cs-CZ" dirty="0"/>
              <a:t> </a:t>
            </a:r>
            <a:r>
              <a:rPr lang="cs-CZ" dirty="0"/>
              <a:t>TROJAN, Stanislav; SOBOTA, Jaromír. </a:t>
            </a:r>
            <a:r>
              <a:rPr lang="cs-CZ" i="1" dirty="0"/>
              <a:t>Zdravověda</a:t>
            </a:r>
            <a:r>
              <a:rPr lang="cs-CZ" dirty="0"/>
              <a:t>. </a:t>
            </a:r>
            <a:r>
              <a:rPr lang="cs-CZ"/>
              <a:t>Praha: Informatorium, 2000, ISBN 80-86073-70-1.</a:t>
            </a:r>
          </a:p>
          <a:p>
            <a:endParaRPr lang="cs-CZ"/>
          </a:p>
          <a:p>
            <a:pPr marL="46037" indent="0"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268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Prezentace aplikace PowerPoint</vt:lpstr>
      <vt:lpstr>Zákon o poskytnutí první pomoci, resuscitace, zavolání ZZS, postup při krvácení, otravě a popáleninách</vt:lpstr>
      <vt:lpstr>Zavolání ZZS, postup při krvácení, postup při otravě</vt:lpstr>
      <vt:lpstr>Postup při popáleninách, 5T, TANR, prevence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318</dc:creator>
  <cp:lastModifiedBy>Lenovo</cp:lastModifiedBy>
  <cp:revision>9</cp:revision>
  <dcterms:created xsi:type="dcterms:W3CDTF">2013-06-05T06:31:14Z</dcterms:created>
  <dcterms:modified xsi:type="dcterms:W3CDTF">2013-11-05T15:25:51Z</dcterms:modified>
</cp:coreProperties>
</file>