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</p:sldMasterIdLst>
  <p:notesMasterIdLst>
    <p:notesMasterId r:id="rId22"/>
  </p:notesMasterIdLst>
  <p:sldIdLst>
    <p:sldId id="273" r:id="rId6"/>
    <p:sldId id="256" r:id="rId7"/>
    <p:sldId id="272" r:id="rId8"/>
    <p:sldId id="262" r:id="rId9"/>
    <p:sldId id="261" r:id="rId10"/>
    <p:sldId id="263" r:id="rId11"/>
    <p:sldId id="264" r:id="rId12"/>
    <p:sldId id="265" r:id="rId13"/>
    <p:sldId id="266" r:id="rId14"/>
    <p:sldId id="268" r:id="rId15"/>
    <p:sldId id="267" r:id="rId16"/>
    <p:sldId id="269" r:id="rId17"/>
    <p:sldId id="270" r:id="rId18"/>
    <p:sldId id="271" r:id="rId19"/>
    <p:sldId id="258" r:id="rId20"/>
    <p:sldId id="260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46D84D"/>
    <a:srgbClr val="64E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6" autoAdjust="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33D9B-03FB-41BC-898F-5C512EE48487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E3A47-8F31-4CA3-A598-95BFFFD912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754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Poklepem na příslušnou položku přejde prezentace na příslušnou stránku.</a:t>
            </a:r>
            <a:r>
              <a:rPr lang="cs-CZ" baseline="0" dirty="0" smtClean="0"/>
              <a:t> Poklepem na šipku, vpravo nahoře, se vrací na str. </a:t>
            </a:r>
            <a:r>
              <a:rPr lang="cs-CZ" baseline="0" smtClean="0"/>
              <a:t>– přehled</a:t>
            </a:r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E3A47-8F31-4CA3-A598-95BFFFD912D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7948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18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92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41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67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74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37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53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9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0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54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44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5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38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86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07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147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864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4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084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2582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181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0308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82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915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886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358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917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9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20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465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097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407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143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7761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5373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469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208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0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0495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301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9897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297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016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36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271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25982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2170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151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hyperlink" Target="http://cs.wikipedia.org/wiki/Soubor:GHS-pictogram-flamme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3.xml"/><Relationship Id="rId2" Type="http://schemas.openxmlformats.org/officeDocument/2006/relationships/hyperlink" Target="http://cs.wikipedia.org/wiki/Soubor:GHS-pictogram-flamme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://cs.wikipedia.org/wiki/Soubor:GHS-pictogram-flamme.svg" TargetMode="External"/><Relationship Id="rId7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9.png"/><Relationship Id="rId7" Type="http://schemas.openxmlformats.org/officeDocument/2006/relationships/image" Target="../media/image30.png"/><Relationship Id="rId12" Type="http://schemas.openxmlformats.org/officeDocument/2006/relationships/slide" Target="slide3.xml"/><Relationship Id="rId2" Type="http://schemas.openxmlformats.org/officeDocument/2006/relationships/hyperlink" Target="http://cs.wikipedia.org/wiki/Soubor:GHS-pictogram-flamme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microsoft.com/office/2007/relationships/hdphoto" Target="../media/hdphoto6.wdp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0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10" Type="http://schemas.openxmlformats.org/officeDocument/2006/relationships/slide" Target="slide3.xml"/><Relationship Id="rId4" Type="http://schemas.openxmlformats.org/officeDocument/2006/relationships/image" Target="../media/image36.jpe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12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5" Type="http://schemas.openxmlformats.org/officeDocument/2006/relationships/slide" Target="slide6.xml"/><Relationship Id="rId10" Type="http://schemas.openxmlformats.org/officeDocument/2006/relationships/slide" Target="slide12.xml"/><Relationship Id="rId4" Type="http://schemas.microsoft.com/office/2007/relationships/hdphoto" Target="../media/hdphoto1.wdp"/><Relationship Id="rId9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5.png"/><Relationship Id="rId16" Type="http://schemas.openxmlformats.org/officeDocument/2006/relationships/slide" Target="slide3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3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 27"/>
          <p:cNvSpPr/>
          <p:nvPr/>
        </p:nvSpPr>
        <p:spPr>
          <a:xfrm>
            <a:off x="251520" y="2398713"/>
            <a:ext cx="8640960" cy="42306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2" name="Group 43"/>
          <p:cNvGrpSpPr>
            <a:grpSpLocks noGrp="1" noChangeAspect="1"/>
          </p:cNvGrpSpPr>
          <p:nvPr/>
        </p:nvGrpSpPr>
        <p:grpSpPr bwMode="auto">
          <a:xfrm>
            <a:off x="642938" y="928688"/>
            <a:ext cx="7772400" cy="1470025"/>
            <a:chOff x="0" y="0"/>
            <a:chExt cx="9765" cy="1637"/>
          </a:xfrm>
        </p:grpSpPr>
        <p:sp>
          <p:nvSpPr>
            <p:cNvPr id="3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4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20 w 7514"/>
                <a:gd name="T1" fmla="*/ 23 h 385"/>
                <a:gd name="T2" fmla="*/ 25 w 7514"/>
                <a:gd name="T3" fmla="*/ 4 h 385"/>
                <a:gd name="T4" fmla="*/ 29 w 7514"/>
                <a:gd name="T5" fmla="*/ 20 h 385"/>
                <a:gd name="T6" fmla="*/ 52 w 7514"/>
                <a:gd name="T7" fmla="*/ 12 h 385"/>
                <a:gd name="T8" fmla="*/ 41 w 7514"/>
                <a:gd name="T9" fmla="*/ 17 h 385"/>
                <a:gd name="T10" fmla="*/ 70 w 7514"/>
                <a:gd name="T11" fmla="*/ 18 h 385"/>
                <a:gd name="T12" fmla="*/ 58 w 7514"/>
                <a:gd name="T13" fmla="*/ 5 h 385"/>
                <a:gd name="T14" fmla="*/ 68 w 7514"/>
                <a:gd name="T15" fmla="*/ 7 h 385"/>
                <a:gd name="T16" fmla="*/ 64 w 7514"/>
                <a:gd name="T17" fmla="*/ 12 h 385"/>
                <a:gd name="T18" fmla="*/ 61 w 7514"/>
                <a:gd name="T19" fmla="*/ 23 h 385"/>
                <a:gd name="T20" fmla="*/ 81 w 7514"/>
                <a:gd name="T21" fmla="*/ 11 h 385"/>
                <a:gd name="T22" fmla="*/ 107 w 7514"/>
                <a:gd name="T23" fmla="*/ 5 h 385"/>
                <a:gd name="T24" fmla="*/ 100 w 7514"/>
                <a:gd name="T25" fmla="*/ 20 h 385"/>
                <a:gd name="T26" fmla="*/ 110 w 7514"/>
                <a:gd name="T27" fmla="*/ 21 h 385"/>
                <a:gd name="T28" fmla="*/ 97 w 7514"/>
                <a:gd name="T29" fmla="*/ 6 h 385"/>
                <a:gd name="T30" fmla="*/ 125 w 7514"/>
                <a:gd name="T31" fmla="*/ 4 h 385"/>
                <a:gd name="T32" fmla="*/ 118 w 7514"/>
                <a:gd name="T33" fmla="*/ 22 h 385"/>
                <a:gd name="T34" fmla="*/ 148 w 7514"/>
                <a:gd name="T35" fmla="*/ 4 h 385"/>
                <a:gd name="T36" fmla="*/ 143 w 7514"/>
                <a:gd name="T37" fmla="*/ 23 h 385"/>
                <a:gd name="T38" fmla="*/ 153 w 7514"/>
                <a:gd name="T39" fmla="*/ 12 h 385"/>
                <a:gd name="T40" fmla="*/ 170 w 7514"/>
                <a:gd name="T41" fmla="*/ 4 h 385"/>
                <a:gd name="T42" fmla="*/ 162 w 7514"/>
                <a:gd name="T43" fmla="*/ 23 h 385"/>
                <a:gd name="T44" fmla="*/ 169 w 7514"/>
                <a:gd name="T45" fmla="*/ 22 h 385"/>
                <a:gd name="T46" fmla="*/ 164 w 7514"/>
                <a:gd name="T47" fmla="*/ 5 h 385"/>
                <a:gd name="T48" fmla="*/ 191 w 7514"/>
                <a:gd name="T49" fmla="*/ 4 h 385"/>
                <a:gd name="T50" fmla="*/ 197 w 7514"/>
                <a:gd name="T51" fmla="*/ 14 h 385"/>
                <a:gd name="T52" fmla="*/ 198 w 7514"/>
                <a:gd name="T53" fmla="*/ 15 h 385"/>
                <a:gd name="T54" fmla="*/ 197 w 7514"/>
                <a:gd name="T55" fmla="*/ 12 h 385"/>
                <a:gd name="T56" fmla="*/ 213 w 7514"/>
                <a:gd name="T57" fmla="*/ 3 h 385"/>
                <a:gd name="T58" fmla="*/ 213 w 7514"/>
                <a:gd name="T59" fmla="*/ 24 h 385"/>
                <a:gd name="T60" fmla="*/ 213 w 7514"/>
                <a:gd name="T61" fmla="*/ 3 h 385"/>
                <a:gd name="T62" fmla="*/ 214 w 7514"/>
                <a:gd name="T63" fmla="*/ 5 h 385"/>
                <a:gd name="T64" fmla="*/ 212 w 7514"/>
                <a:gd name="T65" fmla="*/ 22 h 385"/>
                <a:gd name="T66" fmla="*/ 236 w 7514"/>
                <a:gd name="T67" fmla="*/ 23 h 385"/>
                <a:gd name="T68" fmla="*/ 242 w 7514"/>
                <a:gd name="T69" fmla="*/ 9 h 385"/>
                <a:gd name="T70" fmla="*/ 241 w 7514"/>
                <a:gd name="T71" fmla="*/ 10 h 385"/>
                <a:gd name="T72" fmla="*/ 269 w 7514"/>
                <a:gd name="T73" fmla="*/ 23 h 385"/>
                <a:gd name="T74" fmla="*/ 261 w 7514"/>
                <a:gd name="T75" fmla="*/ 4 h 385"/>
                <a:gd name="T76" fmla="*/ 269 w 7514"/>
                <a:gd name="T77" fmla="*/ 6 h 385"/>
                <a:gd name="T78" fmla="*/ 261 w 7514"/>
                <a:gd name="T79" fmla="*/ 21 h 385"/>
                <a:gd name="T80" fmla="*/ 281 w 7514"/>
                <a:gd name="T81" fmla="*/ 24 h 385"/>
                <a:gd name="T82" fmla="*/ 283 w 7514"/>
                <a:gd name="T83" fmla="*/ 22 h 385"/>
                <a:gd name="T84" fmla="*/ 301 w 7514"/>
                <a:gd name="T85" fmla="*/ 5 h 385"/>
                <a:gd name="T86" fmla="*/ 305 w 7514"/>
                <a:gd name="T87" fmla="*/ 22 h 385"/>
                <a:gd name="T88" fmla="*/ 322 w 7514"/>
                <a:gd name="T89" fmla="*/ 18 h 385"/>
                <a:gd name="T90" fmla="*/ 340 w 7514"/>
                <a:gd name="T91" fmla="*/ 4 h 385"/>
                <a:gd name="T92" fmla="*/ 329 w 7514"/>
                <a:gd name="T93" fmla="*/ 22 h 385"/>
                <a:gd name="T94" fmla="*/ 360 w 7514"/>
                <a:gd name="T95" fmla="*/ 6 h 385"/>
                <a:gd name="T96" fmla="*/ 347 w 7514"/>
                <a:gd name="T97" fmla="*/ 13 h 385"/>
                <a:gd name="T98" fmla="*/ 359 w 7514"/>
                <a:gd name="T99" fmla="*/ 8 h 385"/>
                <a:gd name="T100" fmla="*/ 379 w 7514"/>
                <a:gd name="T101" fmla="*/ 5 h 385"/>
                <a:gd name="T102" fmla="*/ 378 w 7514"/>
                <a:gd name="T103" fmla="*/ 22 h 385"/>
                <a:gd name="T104" fmla="*/ 376 w 7514"/>
                <a:gd name="T105" fmla="*/ 0 h 385"/>
                <a:gd name="T106" fmla="*/ 388 w 7514"/>
                <a:gd name="T107" fmla="*/ 23 h 385"/>
                <a:gd name="T108" fmla="*/ 400 w 7514"/>
                <a:gd name="T109" fmla="*/ 17 h 385"/>
                <a:gd name="T110" fmla="*/ 402 w 7514"/>
                <a:gd name="T111" fmla="*/ 2 h 385"/>
                <a:gd name="T112" fmla="*/ 427 w 7514"/>
                <a:gd name="T113" fmla="*/ 4 h 385"/>
                <a:gd name="T114" fmla="*/ 441 w 7514"/>
                <a:gd name="T115" fmla="*/ 22 h 385"/>
                <a:gd name="T116" fmla="*/ 432 w 7514"/>
                <a:gd name="T117" fmla="*/ 10 h 385"/>
                <a:gd name="T118" fmla="*/ 458 w 7514"/>
                <a:gd name="T119" fmla="*/ 12 h 385"/>
                <a:gd name="T120" fmla="*/ 447 w 7514"/>
                <a:gd name="T121" fmla="*/ 21 h 385"/>
                <a:gd name="T122" fmla="*/ 466 w 7514"/>
                <a:gd name="T123" fmla="*/ 13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5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2 w 2517"/>
                <a:gd name="T1" fmla="*/ 105 h 1689"/>
                <a:gd name="T2" fmla="*/ 15 w 2517"/>
                <a:gd name="T3" fmla="*/ 105 h 1689"/>
                <a:gd name="T4" fmla="*/ 37 w 2517"/>
                <a:gd name="T5" fmla="*/ 105 h 1689"/>
                <a:gd name="T6" fmla="*/ 64 w 2517"/>
                <a:gd name="T7" fmla="*/ 105 h 1689"/>
                <a:gd name="T8" fmla="*/ 94 w 2517"/>
                <a:gd name="T9" fmla="*/ 105 h 1689"/>
                <a:gd name="T10" fmla="*/ 121 w 2517"/>
                <a:gd name="T11" fmla="*/ 105 h 1689"/>
                <a:gd name="T12" fmla="*/ 143 w 2517"/>
                <a:gd name="T13" fmla="*/ 105 h 1689"/>
                <a:gd name="T14" fmla="*/ 156 w 2517"/>
                <a:gd name="T15" fmla="*/ 105 h 1689"/>
                <a:gd name="T16" fmla="*/ 158 w 2517"/>
                <a:gd name="T17" fmla="*/ 104 h 1689"/>
                <a:gd name="T18" fmla="*/ 158 w 2517"/>
                <a:gd name="T19" fmla="*/ 95 h 1689"/>
                <a:gd name="T20" fmla="*/ 158 w 2517"/>
                <a:gd name="T21" fmla="*/ 81 h 1689"/>
                <a:gd name="T22" fmla="*/ 158 w 2517"/>
                <a:gd name="T23" fmla="*/ 62 h 1689"/>
                <a:gd name="T24" fmla="*/ 158 w 2517"/>
                <a:gd name="T25" fmla="*/ 42 h 1689"/>
                <a:gd name="T26" fmla="*/ 158 w 2517"/>
                <a:gd name="T27" fmla="*/ 24 h 1689"/>
                <a:gd name="T28" fmla="*/ 158 w 2517"/>
                <a:gd name="T29" fmla="*/ 9 h 1689"/>
                <a:gd name="T30" fmla="*/ 158 w 2517"/>
                <a:gd name="T31" fmla="*/ 1 h 1689"/>
                <a:gd name="T32" fmla="*/ 156 w 2517"/>
                <a:gd name="T33" fmla="*/ 0 h 1689"/>
                <a:gd name="T34" fmla="*/ 143 w 2517"/>
                <a:gd name="T35" fmla="*/ 0 h 1689"/>
                <a:gd name="T36" fmla="*/ 121 w 2517"/>
                <a:gd name="T37" fmla="*/ 0 h 1689"/>
                <a:gd name="T38" fmla="*/ 94 w 2517"/>
                <a:gd name="T39" fmla="*/ 0 h 1689"/>
                <a:gd name="T40" fmla="*/ 64 w 2517"/>
                <a:gd name="T41" fmla="*/ 0 h 1689"/>
                <a:gd name="T42" fmla="*/ 37 w 2517"/>
                <a:gd name="T43" fmla="*/ 0 h 1689"/>
                <a:gd name="T44" fmla="*/ 15 w 2517"/>
                <a:gd name="T45" fmla="*/ 0 h 1689"/>
                <a:gd name="T46" fmla="*/ 2 w 2517"/>
                <a:gd name="T47" fmla="*/ 0 h 1689"/>
                <a:gd name="T48" fmla="*/ 0 w 2517"/>
                <a:gd name="T49" fmla="*/ 1 h 1689"/>
                <a:gd name="T50" fmla="*/ 0 w 2517"/>
                <a:gd name="T51" fmla="*/ 9 h 1689"/>
                <a:gd name="T52" fmla="*/ 0 w 2517"/>
                <a:gd name="T53" fmla="*/ 24 h 1689"/>
                <a:gd name="T54" fmla="*/ 0 w 2517"/>
                <a:gd name="T55" fmla="*/ 42 h 1689"/>
                <a:gd name="T56" fmla="*/ 0 w 2517"/>
                <a:gd name="T57" fmla="*/ 62 h 1689"/>
                <a:gd name="T58" fmla="*/ 0 w 2517"/>
                <a:gd name="T59" fmla="*/ 81 h 1689"/>
                <a:gd name="T60" fmla="*/ 0 w 2517"/>
                <a:gd name="T61" fmla="*/ 95 h 1689"/>
                <a:gd name="T62" fmla="*/ 0 w 2517"/>
                <a:gd name="T63" fmla="*/ 104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6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43 w 1310"/>
                <a:gd name="T1" fmla="*/ 7 h 1309"/>
                <a:gd name="T2" fmla="*/ 41 w 1310"/>
                <a:gd name="T3" fmla="*/ 10 h 1309"/>
                <a:gd name="T4" fmla="*/ 38 w 1310"/>
                <a:gd name="T5" fmla="*/ 8 h 1309"/>
                <a:gd name="T6" fmla="*/ 39 w 1310"/>
                <a:gd name="T7" fmla="*/ 5 h 1309"/>
                <a:gd name="T8" fmla="*/ 41 w 1310"/>
                <a:gd name="T9" fmla="*/ 4 h 1309"/>
                <a:gd name="T10" fmla="*/ 27 w 1310"/>
                <a:gd name="T11" fmla="*/ 11 h 1309"/>
                <a:gd name="T12" fmla="*/ 24 w 1310"/>
                <a:gd name="T13" fmla="*/ 15 h 1309"/>
                <a:gd name="T14" fmla="*/ 20 w 1310"/>
                <a:gd name="T15" fmla="*/ 14 h 1309"/>
                <a:gd name="T16" fmla="*/ 20 w 1310"/>
                <a:gd name="T17" fmla="*/ 10 h 1309"/>
                <a:gd name="T18" fmla="*/ 23 w 1310"/>
                <a:gd name="T19" fmla="*/ 7 h 1309"/>
                <a:gd name="T20" fmla="*/ 15 w 1310"/>
                <a:gd name="T21" fmla="*/ 23 h 1309"/>
                <a:gd name="T22" fmla="*/ 13 w 1310"/>
                <a:gd name="T23" fmla="*/ 29 h 1309"/>
                <a:gd name="T24" fmla="*/ 6 w 1310"/>
                <a:gd name="T25" fmla="*/ 29 h 1309"/>
                <a:gd name="T26" fmla="*/ 5 w 1310"/>
                <a:gd name="T27" fmla="*/ 22 h 1309"/>
                <a:gd name="T28" fmla="*/ 10 w 1310"/>
                <a:gd name="T29" fmla="*/ 19 h 1309"/>
                <a:gd name="T30" fmla="*/ 11 w 1310"/>
                <a:gd name="T31" fmla="*/ 40 h 1309"/>
                <a:gd name="T32" fmla="*/ 10 w 1310"/>
                <a:gd name="T33" fmla="*/ 47 h 1309"/>
                <a:gd name="T34" fmla="*/ 3 w 1310"/>
                <a:gd name="T35" fmla="*/ 47 h 1309"/>
                <a:gd name="T36" fmla="*/ 0 w 1310"/>
                <a:gd name="T37" fmla="*/ 40 h 1309"/>
                <a:gd name="T38" fmla="*/ 5 w 1310"/>
                <a:gd name="T39" fmla="*/ 36 h 1309"/>
                <a:gd name="T40" fmla="*/ 15 w 1310"/>
                <a:gd name="T41" fmla="*/ 58 h 1309"/>
                <a:gd name="T42" fmla="*/ 13 w 1310"/>
                <a:gd name="T43" fmla="*/ 64 h 1309"/>
                <a:gd name="T44" fmla="*/ 7 w 1310"/>
                <a:gd name="T45" fmla="*/ 65 h 1309"/>
                <a:gd name="T46" fmla="*/ 5 w 1310"/>
                <a:gd name="T47" fmla="*/ 59 h 1309"/>
                <a:gd name="T48" fmla="*/ 10 w 1310"/>
                <a:gd name="T49" fmla="*/ 54 h 1309"/>
                <a:gd name="T50" fmla="*/ 26 w 1310"/>
                <a:gd name="T51" fmla="*/ 71 h 1309"/>
                <a:gd name="T52" fmla="*/ 25 w 1310"/>
                <a:gd name="T53" fmla="*/ 76 h 1309"/>
                <a:gd name="T54" fmla="*/ 21 w 1310"/>
                <a:gd name="T55" fmla="*/ 77 h 1309"/>
                <a:gd name="T56" fmla="*/ 19 w 1310"/>
                <a:gd name="T57" fmla="*/ 72 h 1309"/>
                <a:gd name="T58" fmla="*/ 22 w 1310"/>
                <a:gd name="T59" fmla="*/ 69 h 1309"/>
                <a:gd name="T60" fmla="*/ 43 w 1310"/>
                <a:gd name="T61" fmla="*/ 75 h 1309"/>
                <a:gd name="T62" fmla="*/ 43 w 1310"/>
                <a:gd name="T63" fmla="*/ 79 h 1309"/>
                <a:gd name="T64" fmla="*/ 41 w 1310"/>
                <a:gd name="T65" fmla="*/ 80 h 1309"/>
                <a:gd name="T66" fmla="*/ 39 w 1310"/>
                <a:gd name="T67" fmla="*/ 78 h 1309"/>
                <a:gd name="T68" fmla="*/ 40 w 1310"/>
                <a:gd name="T69" fmla="*/ 75 h 1309"/>
                <a:gd name="T70" fmla="*/ 59 w 1310"/>
                <a:gd name="T71" fmla="*/ 71 h 1309"/>
                <a:gd name="T72" fmla="*/ 60 w 1310"/>
                <a:gd name="T73" fmla="*/ 74 h 1309"/>
                <a:gd name="T74" fmla="*/ 58 w 1310"/>
                <a:gd name="T75" fmla="*/ 75 h 1309"/>
                <a:gd name="T76" fmla="*/ 56 w 1310"/>
                <a:gd name="T77" fmla="*/ 74 h 1309"/>
                <a:gd name="T78" fmla="*/ 56 w 1310"/>
                <a:gd name="T79" fmla="*/ 71 h 1309"/>
                <a:gd name="T80" fmla="*/ 59 w 1310"/>
                <a:gd name="T81" fmla="*/ 71 h 1309"/>
                <a:gd name="T82" fmla="*/ 75 w 1310"/>
                <a:gd name="T83" fmla="*/ 60 h 1309"/>
                <a:gd name="T84" fmla="*/ 72 w 1310"/>
                <a:gd name="T85" fmla="*/ 62 h 1309"/>
                <a:gd name="T86" fmla="*/ 69 w 1310"/>
                <a:gd name="T87" fmla="*/ 61 h 1309"/>
                <a:gd name="T88" fmla="*/ 70 w 1310"/>
                <a:gd name="T89" fmla="*/ 58 h 1309"/>
                <a:gd name="T90" fmla="*/ 73 w 1310"/>
                <a:gd name="T91" fmla="*/ 57 h 1309"/>
                <a:gd name="T92" fmla="*/ 81 w 1310"/>
                <a:gd name="T93" fmla="*/ 41 h 1309"/>
                <a:gd name="T94" fmla="*/ 78 w 1310"/>
                <a:gd name="T95" fmla="*/ 46 h 1309"/>
                <a:gd name="T96" fmla="*/ 74 w 1310"/>
                <a:gd name="T97" fmla="*/ 45 h 1309"/>
                <a:gd name="T98" fmla="*/ 73 w 1310"/>
                <a:gd name="T99" fmla="*/ 40 h 1309"/>
                <a:gd name="T100" fmla="*/ 77 w 1310"/>
                <a:gd name="T101" fmla="*/ 38 h 1309"/>
                <a:gd name="T102" fmla="*/ 77 w 1310"/>
                <a:gd name="T103" fmla="*/ 23 h 1309"/>
                <a:gd name="T104" fmla="*/ 75 w 1310"/>
                <a:gd name="T105" fmla="*/ 29 h 1309"/>
                <a:gd name="T106" fmla="*/ 69 w 1310"/>
                <a:gd name="T107" fmla="*/ 29 h 1309"/>
                <a:gd name="T108" fmla="*/ 67 w 1310"/>
                <a:gd name="T109" fmla="*/ 22 h 1309"/>
                <a:gd name="T110" fmla="*/ 72 w 1310"/>
                <a:gd name="T111" fmla="*/ 19 h 1309"/>
                <a:gd name="T112" fmla="*/ 63 w 1310"/>
                <a:gd name="T113" fmla="*/ 9 h 1309"/>
                <a:gd name="T114" fmla="*/ 61 w 1310"/>
                <a:gd name="T115" fmla="*/ 16 h 1309"/>
                <a:gd name="T116" fmla="*/ 54 w 1310"/>
                <a:gd name="T117" fmla="*/ 17 h 1309"/>
                <a:gd name="T118" fmla="*/ 52 w 1310"/>
                <a:gd name="T119" fmla="*/ 10 h 1309"/>
                <a:gd name="T120" fmla="*/ 57 w 1310"/>
                <a:gd name="T121" fmla="*/ 5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7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2 w 2521"/>
                <a:gd name="T1" fmla="*/ 9 h 294"/>
                <a:gd name="T2" fmla="*/ 2 w 2521"/>
                <a:gd name="T3" fmla="*/ 15 h 294"/>
                <a:gd name="T4" fmla="*/ 0 w 2521"/>
                <a:gd name="T5" fmla="*/ 13 h 294"/>
                <a:gd name="T6" fmla="*/ 19 w 2521"/>
                <a:gd name="T7" fmla="*/ 15 h 294"/>
                <a:gd name="T8" fmla="*/ 22 w 2521"/>
                <a:gd name="T9" fmla="*/ 10 h 294"/>
                <a:gd name="T10" fmla="*/ 12 w 2521"/>
                <a:gd name="T11" fmla="*/ 3 h 294"/>
                <a:gd name="T12" fmla="*/ 37 w 2521"/>
                <a:gd name="T13" fmla="*/ 5 h 294"/>
                <a:gd name="T14" fmla="*/ 36 w 2521"/>
                <a:gd name="T15" fmla="*/ 11 h 294"/>
                <a:gd name="T16" fmla="*/ 38 w 2521"/>
                <a:gd name="T17" fmla="*/ 18 h 294"/>
                <a:gd name="T18" fmla="*/ 36 w 2521"/>
                <a:gd name="T19" fmla="*/ 14 h 294"/>
                <a:gd name="T20" fmla="*/ 29 w 2521"/>
                <a:gd name="T21" fmla="*/ 11 h 294"/>
                <a:gd name="T22" fmla="*/ 27 w 2521"/>
                <a:gd name="T23" fmla="*/ 5 h 294"/>
                <a:gd name="T24" fmla="*/ 35 w 2521"/>
                <a:gd name="T25" fmla="*/ 6 h 294"/>
                <a:gd name="T26" fmla="*/ 29 w 2521"/>
                <a:gd name="T27" fmla="*/ 7 h 294"/>
                <a:gd name="T28" fmla="*/ 53 w 2521"/>
                <a:gd name="T29" fmla="*/ 9 h 294"/>
                <a:gd name="T30" fmla="*/ 49 w 2521"/>
                <a:gd name="T31" fmla="*/ 18 h 294"/>
                <a:gd name="T32" fmla="*/ 40 w 2521"/>
                <a:gd name="T33" fmla="*/ 14 h 294"/>
                <a:gd name="T34" fmla="*/ 42 w 2521"/>
                <a:gd name="T35" fmla="*/ 5 h 294"/>
                <a:gd name="T36" fmla="*/ 52 w 2521"/>
                <a:gd name="T37" fmla="*/ 5 h 294"/>
                <a:gd name="T38" fmla="*/ 51 w 2521"/>
                <a:gd name="T39" fmla="*/ 7 h 294"/>
                <a:gd name="T40" fmla="*/ 45 w 2521"/>
                <a:gd name="T41" fmla="*/ 5 h 294"/>
                <a:gd name="T42" fmla="*/ 42 w 2521"/>
                <a:gd name="T43" fmla="*/ 12 h 294"/>
                <a:gd name="T44" fmla="*/ 47 w 2521"/>
                <a:gd name="T45" fmla="*/ 17 h 294"/>
                <a:gd name="T46" fmla="*/ 63 w 2521"/>
                <a:gd name="T47" fmla="*/ 3 h 294"/>
                <a:gd name="T48" fmla="*/ 66 w 2521"/>
                <a:gd name="T49" fmla="*/ 9 h 294"/>
                <a:gd name="T50" fmla="*/ 59 w 2521"/>
                <a:gd name="T51" fmla="*/ 11 h 294"/>
                <a:gd name="T52" fmla="*/ 56 w 2521"/>
                <a:gd name="T53" fmla="*/ 5 h 294"/>
                <a:gd name="T54" fmla="*/ 58 w 2521"/>
                <a:gd name="T55" fmla="*/ 10 h 294"/>
                <a:gd name="T56" fmla="*/ 64 w 2521"/>
                <a:gd name="T57" fmla="*/ 7 h 294"/>
                <a:gd name="T58" fmla="*/ 71 w 2521"/>
                <a:gd name="T59" fmla="*/ 17 h 294"/>
                <a:gd name="T60" fmla="*/ 77 w 2521"/>
                <a:gd name="T61" fmla="*/ 15 h 294"/>
                <a:gd name="T62" fmla="*/ 72 w 2521"/>
                <a:gd name="T63" fmla="*/ 11 h 294"/>
                <a:gd name="T64" fmla="*/ 69 w 2521"/>
                <a:gd name="T65" fmla="*/ 6 h 294"/>
                <a:gd name="T66" fmla="*/ 75 w 2521"/>
                <a:gd name="T67" fmla="*/ 3 h 294"/>
                <a:gd name="T68" fmla="*/ 78 w 2521"/>
                <a:gd name="T69" fmla="*/ 8 h 294"/>
                <a:gd name="T70" fmla="*/ 73 w 2521"/>
                <a:gd name="T71" fmla="*/ 5 h 294"/>
                <a:gd name="T72" fmla="*/ 73 w 2521"/>
                <a:gd name="T73" fmla="*/ 9 h 294"/>
                <a:gd name="T74" fmla="*/ 79 w 2521"/>
                <a:gd name="T75" fmla="*/ 13 h 294"/>
                <a:gd name="T76" fmla="*/ 73 w 2521"/>
                <a:gd name="T77" fmla="*/ 18 h 294"/>
                <a:gd name="T78" fmla="*/ 68 w 2521"/>
                <a:gd name="T79" fmla="*/ 13 h 294"/>
                <a:gd name="T80" fmla="*/ 91 w 2521"/>
                <a:gd name="T81" fmla="*/ 3 h 294"/>
                <a:gd name="T82" fmla="*/ 92 w 2521"/>
                <a:gd name="T83" fmla="*/ 18 h 294"/>
                <a:gd name="T84" fmla="*/ 83 w 2521"/>
                <a:gd name="T85" fmla="*/ 18 h 294"/>
                <a:gd name="T86" fmla="*/ 102 w 2521"/>
                <a:gd name="T87" fmla="*/ 5 h 294"/>
                <a:gd name="T88" fmla="*/ 102 w 2521"/>
                <a:gd name="T89" fmla="*/ 13 h 294"/>
                <a:gd name="T90" fmla="*/ 98 w 2521"/>
                <a:gd name="T91" fmla="*/ 9 h 294"/>
                <a:gd name="T92" fmla="*/ 100 w 2521"/>
                <a:gd name="T93" fmla="*/ 12 h 294"/>
                <a:gd name="T94" fmla="*/ 102 w 2521"/>
                <a:gd name="T95" fmla="*/ 0 h 294"/>
                <a:gd name="T96" fmla="*/ 118 w 2521"/>
                <a:gd name="T97" fmla="*/ 17 h 294"/>
                <a:gd name="T98" fmla="*/ 123 w 2521"/>
                <a:gd name="T99" fmla="*/ 13 h 294"/>
                <a:gd name="T100" fmla="*/ 125 w 2521"/>
                <a:gd name="T101" fmla="*/ 14 h 294"/>
                <a:gd name="T102" fmla="*/ 117 w 2521"/>
                <a:gd name="T103" fmla="*/ 18 h 294"/>
                <a:gd name="T104" fmla="*/ 116 w 2521"/>
                <a:gd name="T105" fmla="*/ 3 h 294"/>
                <a:gd name="T106" fmla="*/ 137 w 2521"/>
                <a:gd name="T107" fmla="*/ 11 h 294"/>
                <a:gd name="T108" fmla="*/ 139 w 2521"/>
                <a:gd name="T109" fmla="*/ 18 h 294"/>
                <a:gd name="T110" fmla="*/ 130 w 2521"/>
                <a:gd name="T111" fmla="*/ 10 h 294"/>
                <a:gd name="T112" fmla="*/ 128 w 2521"/>
                <a:gd name="T113" fmla="*/ 5 h 294"/>
                <a:gd name="T114" fmla="*/ 143 w 2521"/>
                <a:gd name="T115" fmla="*/ 3 h 294"/>
                <a:gd name="T116" fmla="*/ 158 w 2521"/>
                <a:gd name="T117" fmla="*/ 5 h 294"/>
                <a:gd name="T118" fmla="*/ 157 w 2521"/>
                <a:gd name="T119" fmla="*/ 10 h 294"/>
                <a:gd name="T120" fmla="*/ 158 w 2521"/>
                <a:gd name="T121" fmla="*/ 18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8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2 w 1777"/>
                <a:gd name="T1" fmla="*/ 65 h 1049"/>
                <a:gd name="T2" fmla="*/ 11 w 1777"/>
                <a:gd name="T3" fmla="*/ 65 h 1049"/>
                <a:gd name="T4" fmla="*/ 26 w 1777"/>
                <a:gd name="T5" fmla="*/ 65 h 1049"/>
                <a:gd name="T6" fmla="*/ 46 w 1777"/>
                <a:gd name="T7" fmla="*/ 65 h 1049"/>
                <a:gd name="T8" fmla="*/ 66 w 1777"/>
                <a:gd name="T9" fmla="*/ 65 h 1049"/>
                <a:gd name="T10" fmla="*/ 86 w 1777"/>
                <a:gd name="T11" fmla="*/ 65 h 1049"/>
                <a:gd name="T12" fmla="*/ 101 w 1777"/>
                <a:gd name="T13" fmla="*/ 65 h 1049"/>
                <a:gd name="T14" fmla="*/ 110 w 1777"/>
                <a:gd name="T15" fmla="*/ 65 h 1049"/>
                <a:gd name="T16" fmla="*/ 112 w 1777"/>
                <a:gd name="T17" fmla="*/ 64 h 1049"/>
                <a:gd name="T18" fmla="*/ 112 w 1777"/>
                <a:gd name="T19" fmla="*/ 59 h 1049"/>
                <a:gd name="T20" fmla="*/ 112 w 1777"/>
                <a:gd name="T21" fmla="*/ 50 h 1049"/>
                <a:gd name="T22" fmla="*/ 112 w 1777"/>
                <a:gd name="T23" fmla="*/ 38 h 1049"/>
                <a:gd name="T24" fmla="*/ 112 w 1777"/>
                <a:gd name="T25" fmla="*/ 26 h 1049"/>
                <a:gd name="T26" fmla="*/ 112 w 1777"/>
                <a:gd name="T27" fmla="*/ 15 h 1049"/>
                <a:gd name="T28" fmla="*/ 112 w 1777"/>
                <a:gd name="T29" fmla="*/ 6 h 1049"/>
                <a:gd name="T30" fmla="*/ 112 w 1777"/>
                <a:gd name="T31" fmla="*/ 0 h 1049"/>
                <a:gd name="T32" fmla="*/ 110 w 1777"/>
                <a:gd name="T33" fmla="*/ 0 h 1049"/>
                <a:gd name="T34" fmla="*/ 101 w 1777"/>
                <a:gd name="T35" fmla="*/ 0 h 1049"/>
                <a:gd name="T36" fmla="*/ 86 w 1777"/>
                <a:gd name="T37" fmla="*/ 0 h 1049"/>
                <a:gd name="T38" fmla="*/ 66 w 1777"/>
                <a:gd name="T39" fmla="*/ 0 h 1049"/>
                <a:gd name="T40" fmla="*/ 46 w 1777"/>
                <a:gd name="T41" fmla="*/ 0 h 1049"/>
                <a:gd name="T42" fmla="*/ 26 w 1777"/>
                <a:gd name="T43" fmla="*/ 0 h 1049"/>
                <a:gd name="T44" fmla="*/ 11 w 1777"/>
                <a:gd name="T45" fmla="*/ 0 h 1049"/>
                <a:gd name="T46" fmla="*/ 2 w 1777"/>
                <a:gd name="T47" fmla="*/ 0 h 1049"/>
                <a:gd name="T48" fmla="*/ 0 w 1777"/>
                <a:gd name="T49" fmla="*/ 0 h 1049"/>
                <a:gd name="T50" fmla="*/ 0 w 1777"/>
                <a:gd name="T51" fmla="*/ 6 h 1049"/>
                <a:gd name="T52" fmla="*/ 0 w 1777"/>
                <a:gd name="T53" fmla="*/ 15 h 1049"/>
                <a:gd name="T54" fmla="*/ 0 w 1777"/>
                <a:gd name="T55" fmla="*/ 26 h 1049"/>
                <a:gd name="T56" fmla="*/ 0 w 1777"/>
                <a:gd name="T57" fmla="*/ 38 h 1049"/>
                <a:gd name="T58" fmla="*/ 0 w 1777"/>
                <a:gd name="T59" fmla="*/ 50 h 1049"/>
                <a:gd name="T60" fmla="*/ 0 w 1777"/>
                <a:gd name="T61" fmla="*/ 59 h 1049"/>
                <a:gd name="T62" fmla="*/ 0 w 1777"/>
                <a:gd name="T63" fmla="*/ 64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9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146 w 2355"/>
                <a:gd name="T1" fmla="*/ 10 h 1405"/>
                <a:gd name="T2" fmla="*/ 140 w 2355"/>
                <a:gd name="T3" fmla="*/ 14 h 1405"/>
                <a:gd name="T4" fmla="*/ 136 w 2355"/>
                <a:gd name="T5" fmla="*/ 17 h 1405"/>
                <a:gd name="T6" fmla="*/ 145 w 2355"/>
                <a:gd name="T7" fmla="*/ 24 h 1405"/>
                <a:gd name="T8" fmla="*/ 145 w 2355"/>
                <a:gd name="T9" fmla="*/ 36 h 1405"/>
                <a:gd name="T10" fmla="*/ 136 w 2355"/>
                <a:gd name="T11" fmla="*/ 84 h 1405"/>
                <a:gd name="T12" fmla="*/ 120 w 2355"/>
                <a:gd name="T13" fmla="*/ 84 h 1405"/>
                <a:gd name="T14" fmla="*/ 112 w 2355"/>
                <a:gd name="T15" fmla="*/ 36 h 1405"/>
                <a:gd name="T16" fmla="*/ 112 w 2355"/>
                <a:gd name="T17" fmla="*/ 24 h 1405"/>
                <a:gd name="T18" fmla="*/ 120 w 2355"/>
                <a:gd name="T19" fmla="*/ 13 h 1405"/>
                <a:gd name="T20" fmla="*/ 123 w 2355"/>
                <a:gd name="T21" fmla="*/ 5 h 1405"/>
                <a:gd name="T22" fmla="*/ 133 w 2355"/>
                <a:gd name="T23" fmla="*/ 1 h 1405"/>
                <a:gd name="T24" fmla="*/ 66 w 2355"/>
                <a:gd name="T25" fmla="*/ 68 h 1405"/>
                <a:gd name="T26" fmla="*/ 69 w 2355"/>
                <a:gd name="T27" fmla="*/ 73 h 1405"/>
                <a:gd name="T28" fmla="*/ 80 w 2355"/>
                <a:gd name="T29" fmla="*/ 75 h 1405"/>
                <a:gd name="T30" fmla="*/ 89 w 2355"/>
                <a:gd name="T31" fmla="*/ 73 h 1405"/>
                <a:gd name="T32" fmla="*/ 90 w 2355"/>
                <a:gd name="T33" fmla="*/ 67 h 1405"/>
                <a:gd name="T34" fmla="*/ 77 w 2355"/>
                <a:gd name="T35" fmla="*/ 62 h 1405"/>
                <a:gd name="T36" fmla="*/ 57 w 2355"/>
                <a:gd name="T37" fmla="*/ 55 h 1405"/>
                <a:gd name="T38" fmla="*/ 52 w 2355"/>
                <a:gd name="T39" fmla="*/ 49 h 1405"/>
                <a:gd name="T40" fmla="*/ 52 w 2355"/>
                <a:gd name="T41" fmla="*/ 39 h 1405"/>
                <a:gd name="T42" fmla="*/ 57 w 2355"/>
                <a:gd name="T43" fmla="*/ 29 h 1405"/>
                <a:gd name="T44" fmla="*/ 66 w 2355"/>
                <a:gd name="T45" fmla="*/ 23 h 1405"/>
                <a:gd name="T46" fmla="*/ 80 w 2355"/>
                <a:gd name="T47" fmla="*/ 22 h 1405"/>
                <a:gd name="T48" fmla="*/ 93 w 2355"/>
                <a:gd name="T49" fmla="*/ 24 h 1405"/>
                <a:gd name="T50" fmla="*/ 101 w 2355"/>
                <a:gd name="T51" fmla="*/ 31 h 1405"/>
                <a:gd name="T52" fmla="*/ 105 w 2355"/>
                <a:gd name="T53" fmla="*/ 42 h 1405"/>
                <a:gd name="T54" fmla="*/ 88 w 2355"/>
                <a:gd name="T55" fmla="*/ 41 h 1405"/>
                <a:gd name="T56" fmla="*/ 85 w 2355"/>
                <a:gd name="T57" fmla="*/ 36 h 1405"/>
                <a:gd name="T58" fmla="*/ 73 w 2355"/>
                <a:gd name="T59" fmla="*/ 35 h 1405"/>
                <a:gd name="T60" fmla="*/ 68 w 2355"/>
                <a:gd name="T61" fmla="*/ 39 h 1405"/>
                <a:gd name="T62" fmla="*/ 70 w 2355"/>
                <a:gd name="T63" fmla="*/ 44 h 1405"/>
                <a:gd name="T64" fmla="*/ 92 w 2355"/>
                <a:gd name="T65" fmla="*/ 50 h 1405"/>
                <a:gd name="T66" fmla="*/ 104 w 2355"/>
                <a:gd name="T67" fmla="*/ 58 h 1405"/>
                <a:gd name="T68" fmla="*/ 107 w 2355"/>
                <a:gd name="T69" fmla="*/ 65 h 1405"/>
                <a:gd name="T70" fmla="*/ 105 w 2355"/>
                <a:gd name="T71" fmla="*/ 76 h 1405"/>
                <a:gd name="T72" fmla="*/ 98 w 2355"/>
                <a:gd name="T73" fmla="*/ 84 h 1405"/>
                <a:gd name="T74" fmla="*/ 85 w 2355"/>
                <a:gd name="T75" fmla="*/ 88 h 1405"/>
                <a:gd name="T76" fmla="*/ 68 w 2355"/>
                <a:gd name="T77" fmla="*/ 87 h 1405"/>
                <a:gd name="T78" fmla="*/ 56 w 2355"/>
                <a:gd name="T79" fmla="*/ 82 h 1405"/>
                <a:gd name="T80" fmla="*/ 50 w 2355"/>
                <a:gd name="T81" fmla="*/ 73 h 1405"/>
                <a:gd name="T82" fmla="*/ 58 w 2355"/>
                <a:gd name="T83" fmla="*/ 68 h 1405"/>
                <a:gd name="T84" fmla="*/ 23 w 2355"/>
                <a:gd name="T85" fmla="*/ 87 h 1405"/>
                <a:gd name="T86" fmla="*/ 37 w 2355"/>
                <a:gd name="T87" fmla="*/ 80 h 1405"/>
                <a:gd name="T88" fmla="*/ 43 w 2355"/>
                <a:gd name="T89" fmla="*/ 68 h 1405"/>
                <a:gd name="T90" fmla="*/ 26 w 2355"/>
                <a:gd name="T91" fmla="*/ 70 h 1405"/>
                <a:gd name="T92" fmla="*/ 18 w 2355"/>
                <a:gd name="T93" fmla="*/ 75 h 1405"/>
                <a:gd name="T94" fmla="*/ 7 w 2355"/>
                <a:gd name="T95" fmla="*/ 73 h 1405"/>
                <a:gd name="T96" fmla="*/ 0 w 2355"/>
                <a:gd name="T97" fmla="*/ 65 h 1405"/>
                <a:gd name="T98" fmla="*/ 5 w 2355"/>
                <a:gd name="T99" fmla="*/ 87 h 1405"/>
                <a:gd name="T100" fmla="*/ 8 w 2355"/>
                <a:gd name="T101" fmla="*/ 36 h 1405"/>
                <a:gd name="T102" fmla="*/ 21 w 2355"/>
                <a:gd name="T103" fmla="*/ 37 h 1405"/>
                <a:gd name="T104" fmla="*/ 28 w 2355"/>
                <a:gd name="T105" fmla="*/ 48 h 1405"/>
                <a:gd name="T106" fmla="*/ 0 w 2355"/>
                <a:gd name="T107" fmla="*/ 54 h 1405"/>
                <a:gd name="T108" fmla="*/ 45 w 2355"/>
                <a:gd name="T109" fmla="*/ 59 h 1405"/>
                <a:gd name="T110" fmla="*/ 43 w 2355"/>
                <a:gd name="T111" fmla="*/ 43 h 1405"/>
                <a:gd name="T112" fmla="*/ 34 w 2355"/>
                <a:gd name="T113" fmla="*/ 28 h 1405"/>
                <a:gd name="T114" fmla="*/ 18 w 2355"/>
                <a:gd name="T115" fmla="*/ 22 h 1405"/>
                <a:gd name="T116" fmla="*/ 0 w 2355"/>
                <a:gd name="T117" fmla="*/ 24 h 1405"/>
                <a:gd name="T118" fmla="*/ 0 w 2355"/>
                <a:gd name="T119" fmla="*/ 45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0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75 w 1237"/>
                <a:gd name="T1" fmla="*/ 3 h 939"/>
                <a:gd name="T2" fmla="*/ 76 w 1237"/>
                <a:gd name="T3" fmla="*/ 3 h 939"/>
                <a:gd name="T4" fmla="*/ 74 w 1237"/>
                <a:gd name="T5" fmla="*/ 5 h 939"/>
                <a:gd name="T6" fmla="*/ 75 w 1237"/>
                <a:gd name="T7" fmla="*/ 8 h 939"/>
                <a:gd name="T8" fmla="*/ 74 w 1237"/>
                <a:gd name="T9" fmla="*/ 7 h 939"/>
                <a:gd name="T10" fmla="*/ 72 w 1237"/>
                <a:gd name="T11" fmla="*/ 6 h 939"/>
                <a:gd name="T12" fmla="*/ 69 w 1237"/>
                <a:gd name="T13" fmla="*/ 8 h 939"/>
                <a:gd name="T14" fmla="*/ 70 w 1237"/>
                <a:gd name="T15" fmla="*/ 5 h 939"/>
                <a:gd name="T16" fmla="*/ 69 w 1237"/>
                <a:gd name="T17" fmla="*/ 4 h 939"/>
                <a:gd name="T18" fmla="*/ 68 w 1237"/>
                <a:gd name="T19" fmla="*/ 3 h 939"/>
                <a:gd name="T20" fmla="*/ 71 w 1237"/>
                <a:gd name="T21" fmla="*/ 3 h 939"/>
                <a:gd name="T22" fmla="*/ 72 w 1237"/>
                <a:gd name="T23" fmla="*/ 0 h 939"/>
                <a:gd name="T24" fmla="*/ 73 w 1237"/>
                <a:gd name="T25" fmla="*/ 1 h 939"/>
                <a:gd name="T26" fmla="*/ 58 w 1237"/>
                <a:gd name="T27" fmla="*/ 6 h 939"/>
                <a:gd name="T28" fmla="*/ 63 w 1237"/>
                <a:gd name="T29" fmla="*/ 6 h 939"/>
                <a:gd name="T30" fmla="*/ 61 w 1237"/>
                <a:gd name="T31" fmla="*/ 8 h 939"/>
                <a:gd name="T32" fmla="*/ 59 w 1237"/>
                <a:gd name="T33" fmla="*/ 11 h 939"/>
                <a:gd name="T34" fmla="*/ 61 w 1237"/>
                <a:gd name="T35" fmla="*/ 16 h 939"/>
                <a:gd name="T36" fmla="*/ 57 w 1237"/>
                <a:gd name="T37" fmla="*/ 13 h 939"/>
                <a:gd name="T38" fmla="*/ 53 w 1237"/>
                <a:gd name="T39" fmla="*/ 14 h 939"/>
                <a:gd name="T40" fmla="*/ 51 w 1237"/>
                <a:gd name="T41" fmla="*/ 15 h 939"/>
                <a:gd name="T42" fmla="*/ 53 w 1237"/>
                <a:gd name="T43" fmla="*/ 10 h 939"/>
                <a:gd name="T44" fmla="*/ 48 w 1237"/>
                <a:gd name="T45" fmla="*/ 7 h 939"/>
                <a:gd name="T46" fmla="*/ 51 w 1237"/>
                <a:gd name="T47" fmla="*/ 6 h 939"/>
                <a:gd name="T48" fmla="*/ 54 w 1237"/>
                <a:gd name="T49" fmla="*/ 5 h 939"/>
                <a:gd name="T50" fmla="*/ 56 w 1237"/>
                <a:gd name="T51" fmla="*/ 0 h 939"/>
                <a:gd name="T52" fmla="*/ 57 w 1237"/>
                <a:gd name="T53" fmla="*/ 5 h 939"/>
                <a:gd name="T54" fmla="*/ 22 w 1237"/>
                <a:gd name="T55" fmla="*/ 37 h 939"/>
                <a:gd name="T56" fmla="*/ 28 w 1237"/>
                <a:gd name="T57" fmla="*/ 37 h 939"/>
                <a:gd name="T58" fmla="*/ 35 w 1237"/>
                <a:gd name="T59" fmla="*/ 37 h 939"/>
                <a:gd name="T60" fmla="*/ 30 w 1237"/>
                <a:gd name="T61" fmla="*/ 41 h 939"/>
                <a:gd name="T62" fmla="*/ 25 w 1237"/>
                <a:gd name="T63" fmla="*/ 46 h 939"/>
                <a:gd name="T64" fmla="*/ 26 w 1237"/>
                <a:gd name="T65" fmla="*/ 52 h 939"/>
                <a:gd name="T66" fmla="*/ 28 w 1237"/>
                <a:gd name="T67" fmla="*/ 58 h 939"/>
                <a:gd name="T68" fmla="*/ 23 w 1237"/>
                <a:gd name="T69" fmla="*/ 54 h 939"/>
                <a:gd name="T70" fmla="*/ 16 w 1237"/>
                <a:gd name="T71" fmla="*/ 52 h 939"/>
                <a:gd name="T72" fmla="*/ 6 w 1237"/>
                <a:gd name="T73" fmla="*/ 58 h 939"/>
                <a:gd name="T74" fmla="*/ 8 w 1237"/>
                <a:gd name="T75" fmla="*/ 54 h 939"/>
                <a:gd name="T76" fmla="*/ 10 w 1237"/>
                <a:gd name="T77" fmla="*/ 47 h 939"/>
                <a:gd name="T78" fmla="*/ 9 w 1237"/>
                <a:gd name="T79" fmla="*/ 44 h 939"/>
                <a:gd name="T80" fmla="*/ 0 w 1237"/>
                <a:gd name="T81" fmla="*/ 37 h 939"/>
                <a:gd name="T82" fmla="*/ 4 w 1237"/>
                <a:gd name="T83" fmla="*/ 37 h 939"/>
                <a:gd name="T84" fmla="*/ 11 w 1237"/>
                <a:gd name="T85" fmla="*/ 37 h 939"/>
                <a:gd name="T86" fmla="*/ 13 w 1237"/>
                <a:gd name="T87" fmla="*/ 36 h 939"/>
                <a:gd name="T88" fmla="*/ 15 w 1237"/>
                <a:gd name="T89" fmla="*/ 31 h 939"/>
                <a:gd name="T90" fmla="*/ 17 w 1237"/>
                <a:gd name="T91" fmla="*/ 25 h 939"/>
                <a:gd name="T92" fmla="*/ 18 w 1237"/>
                <a:gd name="T93" fmla="*/ 26 h 939"/>
                <a:gd name="T94" fmla="*/ 20 w 1237"/>
                <a:gd name="T95" fmla="*/ 33 h 939"/>
                <a:gd name="T96" fmla="*/ 22 w 1237"/>
                <a:gd name="T97" fmla="*/ 37 h 939"/>
                <a:gd name="T98" fmla="*/ 42 w 1237"/>
                <a:gd name="T99" fmla="*/ 16 h 939"/>
                <a:gd name="T100" fmla="*/ 45 w 1237"/>
                <a:gd name="T101" fmla="*/ 17 h 939"/>
                <a:gd name="T102" fmla="*/ 39 w 1237"/>
                <a:gd name="T103" fmla="*/ 21 h 939"/>
                <a:gd name="T104" fmla="*/ 41 w 1237"/>
                <a:gd name="T105" fmla="*/ 27 h 939"/>
                <a:gd name="T106" fmla="*/ 39 w 1237"/>
                <a:gd name="T107" fmla="*/ 26 h 939"/>
                <a:gd name="T108" fmla="*/ 34 w 1237"/>
                <a:gd name="T109" fmla="*/ 25 h 939"/>
                <a:gd name="T110" fmla="*/ 29 w 1237"/>
                <a:gd name="T111" fmla="*/ 29 h 939"/>
                <a:gd name="T112" fmla="*/ 31 w 1237"/>
                <a:gd name="T113" fmla="*/ 22 h 939"/>
                <a:gd name="T114" fmla="*/ 28 w 1237"/>
                <a:gd name="T115" fmla="*/ 18 h 939"/>
                <a:gd name="T116" fmla="*/ 26 w 1237"/>
                <a:gd name="T117" fmla="*/ 16 h 939"/>
                <a:gd name="T118" fmla="*/ 33 w 1237"/>
                <a:gd name="T119" fmla="*/ 16 h 939"/>
                <a:gd name="T120" fmla="*/ 35 w 1237"/>
                <a:gd name="T121" fmla="*/ 9 h 939"/>
                <a:gd name="T122" fmla="*/ 37 w 1237"/>
                <a:gd name="T123" fmla="*/ 12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1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0 h 1107"/>
                <a:gd name="T2" fmla="*/ 3 w 1739"/>
                <a:gd name="T3" fmla="*/ 14 h 1107"/>
                <a:gd name="T4" fmla="*/ 6 w 1739"/>
                <a:gd name="T5" fmla="*/ 8 h 1107"/>
                <a:gd name="T6" fmla="*/ 20 w 1739"/>
                <a:gd name="T7" fmla="*/ 14 h 1107"/>
                <a:gd name="T8" fmla="*/ 32 w 1739"/>
                <a:gd name="T9" fmla="*/ 7 h 1107"/>
                <a:gd name="T10" fmla="*/ 30 w 1739"/>
                <a:gd name="T11" fmla="*/ 19 h 1107"/>
                <a:gd name="T12" fmla="*/ 38 w 1739"/>
                <a:gd name="T13" fmla="*/ 9 h 1107"/>
                <a:gd name="T14" fmla="*/ 50 w 1739"/>
                <a:gd name="T15" fmla="*/ 16 h 1107"/>
                <a:gd name="T16" fmla="*/ 43 w 1739"/>
                <a:gd name="T17" fmla="*/ 16 h 1107"/>
                <a:gd name="T18" fmla="*/ 57 w 1739"/>
                <a:gd name="T19" fmla="*/ 8 h 1107"/>
                <a:gd name="T20" fmla="*/ 64 w 1739"/>
                <a:gd name="T21" fmla="*/ 18 h 1107"/>
                <a:gd name="T22" fmla="*/ 53 w 1739"/>
                <a:gd name="T23" fmla="*/ 7 h 1107"/>
                <a:gd name="T24" fmla="*/ 60 w 1739"/>
                <a:gd name="T25" fmla="*/ 9 h 1107"/>
                <a:gd name="T26" fmla="*/ 74 w 1739"/>
                <a:gd name="T27" fmla="*/ 8 h 1107"/>
                <a:gd name="T28" fmla="*/ 80 w 1739"/>
                <a:gd name="T29" fmla="*/ 17 h 1107"/>
                <a:gd name="T30" fmla="*/ 72 w 1739"/>
                <a:gd name="T31" fmla="*/ 16 h 1107"/>
                <a:gd name="T32" fmla="*/ 68 w 1739"/>
                <a:gd name="T33" fmla="*/ 10 h 1107"/>
                <a:gd name="T34" fmla="*/ 77 w 1739"/>
                <a:gd name="T35" fmla="*/ 10 h 1107"/>
                <a:gd name="T36" fmla="*/ 92 w 1739"/>
                <a:gd name="T37" fmla="*/ 8 h 1107"/>
                <a:gd name="T38" fmla="*/ 100 w 1739"/>
                <a:gd name="T39" fmla="*/ 25 h 1107"/>
                <a:gd name="T40" fmla="*/ 101 w 1739"/>
                <a:gd name="T41" fmla="*/ 14 h 1107"/>
                <a:gd name="T42" fmla="*/ 106 w 1739"/>
                <a:gd name="T43" fmla="*/ 0 h 1107"/>
                <a:gd name="T44" fmla="*/ 9 w 1739"/>
                <a:gd name="T45" fmla="*/ 38 h 1107"/>
                <a:gd name="T46" fmla="*/ 0 w 1739"/>
                <a:gd name="T47" fmla="*/ 41 h 1107"/>
                <a:gd name="T48" fmla="*/ 1 w 1739"/>
                <a:gd name="T49" fmla="*/ 38 h 1107"/>
                <a:gd name="T50" fmla="*/ 17 w 1739"/>
                <a:gd name="T51" fmla="*/ 32 h 1107"/>
                <a:gd name="T52" fmla="*/ 17 w 1739"/>
                <a:gd name="T53" fmla="*/ 45 h 1107"/>
                <a:gd name="T54" fmla="*/ 17 w 1739"/>
                <a:gd name="T55" fmla="*/ 32 h 1107"/>
                <a:gd name="T56" fmla="*/ 14 w 1739"/>
                <a:gd name="T57" fmla="*/ 35 h 1107"/>
                <a:gd name="T58" fmla="*/ 27 w 1739"/>
                <a:gd name="T59" fmla="*/ 35 h 1107"/>
                <a:gd name="T60" fmla="*/ 33 w 1739"/>
                <a:gd name="T61" fmla="*/ 43 h 1107"/>
                <a:gd name="T62" fmla="*/ 25 w 1739"/>
                <a:gd name="T63" fmla="*/ 34 h 1107"/>
                <a:gd name="T64" fmla="*/ 37 w 1739"/>
                <a:gd name="T65" fmla="*/ 28 h 1107"/>
                <a:gd name="T66" fmla="*/ 41 w 1739"/>
                <a:gd name="T67" fmla="*/ 33 h 1107"/>
                <a:gd name="T68" fmla="*/ 50 w 1739"/>
                <a:gd name="T69" fmla="*/ 44 h 1107"/>
                <a:gd name="T70" fmla="*/ 40 w 1739"/>
                <a:gd name="T71" fmla="*/ 39 h 1107"/>
                <a:gd name="T72" fmla="*/ 42 w 1739"/>
                <a:gd name="T73" fmla="*/ 35 h 1107"/>
                <a:gd name="T74" fmla="*/ 47 w 1739"/>
                <a:gd name="T75" fmla="*/ 41 h 1107"/>
                <a:gd name="T76" fmla="*/ 52 w 1739"/>
                <a:gd name="T77" fmla="*/ 28 h 1107"/>
                <a:gd name="T78" fmla="*/ 59 w 1739"/>
                <a:gd name="T79" fmla="*/ 36 h 1107"/>
                <a:gd name="T80" fmla="*/ 63 w 1739"/>
                <a:gd name="T81" fmla="*/ 32 h 1107"/>
                <a:gd name="T82" fmla="*/ 72 w 1739"/>
                <a:gd name="T83" fmla="*/ 38 h 1107"/>
                <a:gd name="T84" fmla="*/ 0 w 1739"/>
                <a:gd name="T85" fmla="*/ 59 h 1107"/>
                <a:gd name="T86" fmla="*/ 5 w 1739"/>
                <a:gd name="T87" fmla="*/ 57 h 1107"/>
                <a:gd name="T88" fmla="*/ 15 w 1739"/>
                <a:gd name="T89" fmla="*/ 69 h 1107"/>
                <a:gd name="T90" fmla="*/ 9 w 1739"/>
                <a:gd name="T91" fmla="*/ 58 h 1107"/>
                <a:gd name="T92" fmla="*/ 11 w 1739"/>
                <a:gd name="T93" fmla="*/ 59 h 1107"/>
                <a:gd name="T94" fmla="*/ 27 w 1739"/>
                <a:gd name="T95" fmla="*/ 60 h 1107"/>
                <a:gd name="T96" fmla="*/ 20 w 1739"/>
                <a:gd name="T97" fmla="*/ 57 h 1107"/>
                <a:gd name="T98" fmla="*/ 40 w 1739"/>
                <a:gd name="T99" fmla="*/ 68 h 1107"/>
                <a:gd name="T100" fmla="*/ 32 w 1739"/>
                <a:gd name="T101" fmla="*/ 59 h 1107"/>
                <a:gd name="T102" fmla="*/ 37 w 1739"/>
                <a:gd name="T103" fmla="*/ 68 h 1107"/>
                <a:gd name="T104" fmla="*/ 33 w 1739"/>
                <a:gd name="T105" fmla="*/ 61 h 1107"/>
                <a:gd name="T106" fmla="*/ 52 w 1739"/>
                <a:gd name="T107" fmla="*/ 67 h 1107"/>
                <a:gd name="T108" fmla="*/ 75 w 1739"/>
                <a:gd name="T109" fmla="*/ 54 h 1107"/>
                <a:gd name="T110" fmla="*/ 73 w 1739"/>
                <a:gd name="T111" fmla="*/ 68 h 1107"/>
                <a:gd name="T112" fmla="*/ 72 w 1739"/>
                <a:gd name="T113" fmla="*/ 69 h 1107"/>
                <a:gd name="T114" fmla="*/ 76 w 1739"/>
                <a:gd name="T115" fmla="*/ 52 h 1107"/>
                <a:gd name="T116" fmla="*/ 70 w 1739"/>
                <a:gd name="T117" fmla="*/ 49 h 1107"/>
                <a:gd name="T118" fmla="*/ 97 w 1739"/>
                <a:gd name="T119" fmla="*/ 55 h 1107"/>
                <a:gd name="T120" fmla="*/ 95 w 1739"/>
                <a:gd name="T121" fmla="*/ 69 h 1107"/>
                <a:gd name="T122" fmla="*/ 92 w 1739"/>
                <a:gd name="T123" fmla="*/ 60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2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7 w 317"/>
                <a:gd name="T1" fmla="*/ 10 h 235"/>
                <a:gd name="T2" fmla="*/ 7 w 317"/>
                <a:gd name="T3" fmla="*/ 9 h 235"/>
                <a:gd name="T4" fmla="*/ 7 w 317"/>
                <a:gd name="T5" fmla="*/ 8 h 235"/>
                <a:gd name="T6" fmla="*/ 6 w 317"/>
                <a:gd name="T7" fmla="*/ 7 h 235"/>
                <a:gd name="T8" fmla="*/ 5 w 317"/>
                <a:gd name="T9" fmla="*/ 6 h 235"/>
                <a:gd name="T10" fmla="*/ 4 w 317"/>
                <a:gd name="T11" fmla="*/ 6 h 235"/>
                <a:gd name="T12" fmla="*/ 3 w 317"/>
                <a:gd name="T13" fmla="*/ 6 h 235"/>
                <a:gd name="T14" fmla="*/ 2 w 317"/>
                <a:gd name="T15" fmla="*/ 6 h 235"/>
                <a:gd name="T16" fmla="*/ 1 w 317"/>
                <a:gd name="T17" fmla="*/ 7 h 235"/>
                <a:gd name="T18" fmla="*/ 0 w 317"/>
                <a:gd name="T19" fmla="*/ 8 h 235"/>
                <a:gd name="T20" fmla="*/ 0 w 317"/>
                <a:gd name="T21" fmla="*/ 9 h 235"/>
                <a:gd name="T22" fmla="*/ 0 w 317"/>
                <a:gd name="T23" fmla="*/ 10 h 235"/>
                <a:gd name="T24" fmla="*/ 0 w 317"/>
                <a:gd name="T25" fmla="*/ 11 h 235"/>
                <a:gd name="T26" fmla="*/ 0 w 317"/>
                <a:gd name="T27" fmla="*/ 11 h 235"/>
                <a:gd name="T28" fmla="*/ 0 w 317"/>
                <a:gd name="T29" fmla="*/ 12 h 235"/>
                <a:gd name="T30" fmla="*/ 1 w 317"/>
                <a:gd name="T31" fmla="*/ 14 h 235"/>
                <a:gd name="T32" fmla="*/ 2 w 317"/>
                <a:gd name="T33" fmla="*/ 14 h 235"/>
                <a:gd name="T34" fmla="*/ 3 w 317"/>
                <a:gd name="T35" fmla="*/ 14 h 235"/>
                <a:gd name="T36" fmla="*/ 4 w 317"/>
                <a:gd name="T37" fmla="*/ 14 h 235"/>
                <a:gd name="T38" fmla="*/ 5 w 317"/>
                <a:gd name="T39" fmla="*/ 14 h 235"/>
                <a:gd name="T40" fmla="*/ 6 w 317"/>
                <a:gd name="T41" fmla="*/ 14 h 235"/>
                <a:gd name="T42" fmla="*/ 7 w 317"/>
                <a:gd name="T43" fmla="*/ 12 h 235"/>
                <a:gd name="T44" fmla="*/ 7 w 317"/>
                <a:gd name="T45" fmla="*/ 11 h 235"/>
                <a:gd name="T46" fmla="*/ 7 w 317"/>
                <a:gd name="T47" fmla="*/ 11 h 235"/>
                <a:gd name="T48" fmla="*/ 19 w 317"/>
                <a:gd name="T49" fmla="*/ 3 h 235"/>
                <a:gd name="T50" fmla="*/ 19 w 317"/>
                <a:gd name="T51" fmla="*/ 3 h 235"/>
                <a:gd name="T52" fmla="*/ 19 w 317"/>
                <a:gd name="T53" fmla="*/ 2 h 235"/>
                <a:gd name="T54" fmla="*/ 18 w 317"/>
                <a:gd name="T55" fmla="*/ 1 h 235"/>
                <a:gd name="T56" fmla="*/ 17 w 317"/>
                <a:gd name="T57" fmla="*/ 0 h 235"/>
                <a:gd name="T58" fmla="*/ 16 w 317"/>
                <a:gd name="T59" fmla="*/ 0 h 235"/>
                <a:gd name="T60" fmla="*/ 15 w 317"/>
                <a:gd name="T61" fmla="*/ 0 h 235"/>
                <a:gd name="T62" fmla="*/ 15 w 317"/>
                <a:gd name="T63" fmla="*/ 0 h 235"/>
                <a:gd name="T64" fmla="*/ 14 w 317"/>
                <a:gd name="T65" fmla="*/ 0 h 235"/>
                <a:gd name="T66" fmla="*/ 13 w 317"/>
                <a:gd name="T67" fmla="*/ 1 h 235"/>
                <a:gd name="T68" fmla="*/ 12 w 317"/>
                <a:gd name="T69" fmla="*/ 2 h 235"/>
                <a:gd name="T70" fmla="*/ 11 w 317"/>
                <a:gd name="T71" fmla="*/ 3 h 235"/>
                <a:gd name="T72" fmla="*/ 11 w 317"/>
                <a:gd name="T73" fmla="*/ 3 h 235"/>
                <a:gd name="T74" fmla="*/ 11 w 317"/>
                <a:gd name="T75" fmla="*/ 4 h 235"/>
                <a:gd name="T76" fmla="*/ 12 w 317"/>
                <a:gd name="T77" fmla="*/ 5 h 235"/>
                <a:gd name="T78" fmla="*/ 13 w 317"/>
                <a:gd name="T79" fmla="*/ 6 h 235"/>
                <a:gd name="T80" fmla="*/ 14 w 317"/>
                <a:gd name="T81" fmla="*/ 7 h 235"/>
                <a:gd name="T82" fmla="*/ 15 w 317"/>
                <a:gd name="T83" fmla="*/ 7 h 235"/>
                <a:gd name="T84" fmla="*/ 15 w 317"/>
                <a:gd name="T85" fmla="*/ 7 h 235"/>
                <a:gd name="T86" fmla="*/ 16 w 317"/>
                <a:gd name="T87" fmla="*/ 7 h 235"/>
                <a:gd name="T88" fmla="*/ 17 w 317"/>
                <a:gd name="T89" fmla="*/ 7 h 235"/>
                <a:gd name="T90" fmla="*/ 18 w 317"/>
                <a:gd name="T91" fmla="*/ 6 h 235"/>
                <a:gd name="T92" fmla="*/ 19 w 317"/>
                <a:gd name="T93" fmla="*/ 5 h 235"/>
                <a:gd name="T94" fmla="*/ 19 w 317"/>
                <a:gd name="T95" fmla="*/ 4 h 235"/>
                <a:gd name="T96" fmla="*/ 19 w 317"/>
                <a:gd name="T97" fmla="*/ 3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89 w 1559"/>
                <a:gd name="T1" fmla="*/ 19 h 639"/>
                <a:gd name="T2" fmla="*/ 89 w 1559"/>
                <a:gd name="T3" fmla="*/ 13 h 639"/>
                <a:gd name="T4" fmla="*/ 89 w 1559"/>
                <a:gd name="T5" fmla="*/ 6 h 639"/>
                <a:gd name="T6" fmla="*/ 89 w 1559"/>
                <a:gd name="T7" fmla="*/ 0 h 639"/>
                <a:gd name="T8" fmla="*/ 88 w 1559"/>
                <a:gd name="T9" fmla="*/ 0 h 639"/>
                <a:gd name="T10" fmla="*/ 81 w 1559"/>
                <a:gd name="T11" fmla="*/ 0 h 639"/>
                <a:gd name="T12" fmla="*/ 68 w 1559"/>
                <a:gd name="T13" fmla="*/ 0 h 639"/>
                <a:gd name="T14" fmla="*/ 53 w 1559"/>
                <a:gd name="T15" fmla="*/ 0 h 639"/>
                <a:gd name="T16" fmla="*/ 36 w 1559"/>
                <a:gd name="T17" fmla="*/ 0 h 639"/>
                <a:gd name="T18" fmla="*/ 20 w 1559"/>
                <a:gd name="T19" fmla="*/ 0 h 639"/>
                <a:gd name="T20" fmla="*/ 8 w 1559"/>
                <a:gd name="T21" fmla="*/ 0 h 639"/>
                <a:gd name="T22" fmla="*/ 1 w 1559"/>
                <a:gd name="T23" fmla="*/ 0 h 639"/>
                <a:gd name="T24" fmla="*/ 0 w 1559"/>
                <a:gd name="T25" fmla="*/ 1 h 639"/>
                <a:gd name="T26" fmla="*/ 0 w 1559"/>
                <a:gd name="T27" fmla="*/ 10 h 639"/>
                <a:gd name="T28" fmla="*/ 0 w 1559"/>
                <a:gd name="T29" fmla="*/ 23 h 639"/>
                <a:gd name="T30" fmla="*/ 0 w 1559"/>
                <a:gd name="T31" fmla="*/ 32 h 639"/>
                <a:gd name="T32" fmla="*/ 1 w 1559"/>
                <a:gd name="T33" fmla="*/ 34 h 639"/>
                <a:gd name="T34" fmla="*/ 6 w 1559"/>
                <a:gd name="T35" fmla="*/ 34 h 639"/>
                <a:gd name="T36" fmla="*/ 7 w 1559"/>
                <a:gd name="T37" fmla="*/ 33 h 639"/>
                <a:gd name="T38" fmla="*/ 7 w 1559"/>
                <a:gd name="T39" fmla="*/ 27 h 639"/>
                <a:gd name="T40" fmla="*/ 7 w 1559"/>
                <a:gd name="T41" fmla="*/ 18 h 639"/>
                <a:gd name="T42" fmla="*/ 7 w 1559"/>
                <a:gd name="T43" fmla="*/ 9 h 639"/>
                <a:gd name="T44" fmla="*/ 8 w 1559"/>
                <a:gd name="T45" fmla="*/ 7 h 639"/>
                <a:gd name="T46" fmla="*/ 14 w 1559"/>
                <a:gd name="T47" fmla="*/ 7 h 639"/>
                <a:gd name="T48" fmla="*/ 24 w 1559"/>
                <a:gd name="T49" fmla="*/ 7 h 639"/>
                <a:gd name="T50" fmla="*/ 37 w 1559"/>
                <a:gd name="T51" fmla="*/ 7 h 639"/>
                <a:gd name="T52" fmla="*/ 51 w 1559"/>
                <a:gd name="T53" fmla="*/ 7 h 639"/>
                <a:gd name="T54" fmla="*/ 64 w 1559"/>
                <a:gd name="T55" fmla="*/ 7 h 639"/>
                <a:gd name="T56" fmla="*/ 75 w 1559"/>
                <a:gd name="T57" fmla="*/ 7 h 639"/>
                <a:gd name="T58" fmla="*/ 81 w 1559"/>
                <a:gd name="T59" fmla="*/ 7 h 639"/>
                <a:gd name="T60" fmla="*/ 82 w 1559"/>
                <a:gd name="T61" fmla="*/ 7 h 639"/>
                <a:gd name="T62" fmla="*/ 82 w 1559"/>
                <a:gd name="T63" fmla="*/ 11 h 639"/>
                <a:gd name="T64" fmla="*/ 82 w 1559"/>
                <a:gd name="T65" fmla="*/ 15 h 639"/>
                <a:gd name="T66" fmla="*/ 82 w 1559"/>
                <a:gd name="T67" fmla="*/ 19 h 639"/>
                <a:gd name="T68" fmla="*/ 81 w 1559"/>
                <a:gd name="T69" fmla="*/ 20 h 639"/>
                <a:gd name="T70" fmla="*/ 75 w 1559"/>
                <a:gd name="T71" fmla="*/ 20 h 639"/>
                <a:gd name="T72" fmla="*/ 74 w 1559"/>
                <a:gd name="T73" fmla="*/ 20 h 639"/>
                <a:gd name="T74" fmla="*/ 78 w 1559"/>
                <a:gd name="T75" fmla="*/ 26 h 639"/>
                <a:gd name="T76" fmla="*/ 82 w 1559"/>
                <a:gd name="T77" fmla="*/ 33 h 639"/>
                <a:gd name="T78" fmla="*/ 85 w 1559"/>
                <a:gd name="T79" fmla="*/ 39 h 639"/>
                <a:gd name="T80" fmla="*/ 86 w 1559"/>
                <a:gd name="T81" fmla="*/ 39 h 639"/>
                <a:gd name="T82" fmla="*/ 89 w 1559"/>
                <a:gd name="T83" fmla="*/ 33 h 639"/>
                <a:gd name="T84" fmla="*/ 93 w 1559"/>
                <a:gd name="T85" fmla="*/ 26 h 639"/>
                <a:gd name="T86" fmla="*/ 96 w 1559"/>
                <a:gd name="T87" fmla="*/ 20 h 639"/>
                <a:gd name="T88" fmla="*/ 96 w 1559"/>
                <a:gd name="T89" fmla="*/ 20 h 639"/>
                <a:gd name="T90" fmla="*/ 90 w 1559"/>
                <a:gd name="T91" fmla="*/ 20 h 639"/>
                <a:gd name="T92" fmla="*/ 85 w 1559"/>
                <a:gd name="T93" fmla="*/ 33 h 639"/>
                <a:gd name="T94" fmla="*/ 83 w 1559"/>
                <a:gd name="T95" fmla="*/ 28 h 639"/>
                <a:gd name="T96" fmla="*/ 80 w 1559"/>
                <a:gd name="T97" fmla="*/ 23 h 639"/>
                <a:gd name="T98" fmla="*/ 85 w 1559"/>
                <a:gd name="T99" fmla="*/ 23 h 639"/>
                <a:gd name="T100" fmla="*/ 91 w 1559"/>
                <a:gd name="T101" fmla="*/ 23 h 639"/>
                <a:gd name="T102" fmla="*/ 88 w 1559"/>
                <a:gd name="T103" fmla="*/ 28 h 639"/>
                <a:gd name="T104" fmla="*/ 85 w 1559"/>
                <a:gd name="T105" fmla="*/ 33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4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7 w 468"/>
                <a:gd name="T1" fmla="*/ 37 h 685"/>
                <a:gd name="T2" fmla="*/ 6 w 468"/>
                <a:gd name="T3" fmla="*/ 35 h 685"/>
                <a:gd name="T4" fmla="*/ 4 w 468"/>
                <a:gd name="T5" fmla="*/ 34 h 685"/>
                <a:gd name="T6" fmla="*/ 2 w 468"/>
                <a:gd name="T7" fmla="*/ 35 h 685"/>
                <a:gd name="T8" fmla="*/ 0 w 468"/>
                <a:gd name="T9" fmla="*/ 36 h 685"/>
                <a:gd name="T10" fmla="*/ 0 w 468"/>
                <a:gd name="T11" fmla="*/ 38 h 685"/>
                <a:gd name="T12" fmla="*/ 0 w 468"/>
                <a:gd name="T13" fmla="*/ 40 h 685"/>
                <a:gd name="T14" fmla="*/ 1 w 468"/>
                <a:gd name="T15" fmla="*/ 42 h 685"/>
                <a:gd name="T16" fmla="*/ 3 w 468"/>
                <a:gd name="T17" fmla="*/ 42 h 685"/>
                <a:gd name="T18" fmla="*/ 5 w 468"/>
                <a:gd name="T19" fmla="*/ 42 h 685"/>
                <a:gd name="T20" fmla="*/ 7 w 468"/>
                <a:gd name="T21" fmla="*/ 41 h 685"/>
                <a:gd name="T22" fmla="*/ 7 w 468"/>
                <a:gd name="T23" fmla="*/ 39 h 685"/>
                <a:gd name="T24" fmla="*/ 13 w 468"/>
                <a:gd name="T25" fmla="*/ 23 h 685"/>
                <a:gd name="T26" fmla="*/ 12 w 468"/>
                <a:gd name="T27" fmla="*/ 21 h 685"/>
                <a:gd name="T28" fmla="*/ 10 w 468"/>
                <a:gd name="T29" fmla="*/ 20 h 685"/>
                <a:gd name="T30" fmla="*/ 9 w 468"/>
                <a:gd name="T31" fmla="*/ 20 h 685"/>
                <a:gd name="T32" fmla="*/ 7 w 468"/>
                <a:gd name="T33" fmla="*/ 21 h 685"/>
                <a:gd name="T34" fmla="*/ 6 w 468"/>
                <a:gd name="T35" fmla="*/ 23 h 685"/>
                <a:gd name="T36" fmla="*/ 6 w 468"/>
                <a:gd name="T37" fmla="*/ 25 h 685"/>
                <a:gd name="T38" fmla="*/ 7 w 468"/>
                <a:gd name="T39" fmla="*/ 27 h 685"/>
                <a:gd name="T40" fmla="*/ 9 w 468"/>
                <a:gd name="T41" fmla="*/ 28 h 685"/>
                <a:gd name="T42" fmla="*/ 10 w 468"/>
                <a:gd name="T43" fmla="*/ 28 h 685"/>
                <a:gd name="T44" fmla="*/ 12 w 468"/>
                <a:gd name="T45" fmla="*/ 27 h 685"/>
                <a:gd name="T46" fmla="*/ 13 w 468"/>
                <a:gd name="T47" fmla="*/ 25 h 685"/>
                <a:gd name="T48" fmla="*/ 20 w 468"/>
                <a:gd name="T49" fmla="*/ 13 h 685"/>
                <a:gd name="T50" fmla="*/ 19 w 468"/>
                <a:gd name="T51" fmla="*/ 11 h 685"/>
                <a:gd name="T52" fmla="*/ 17 w 468"/>
                <a:gd name="T53" fmla="*/ 9 h 685"/>
                <a:gd name="T54" fmla="*/ 16 w 468"/>
                <a:gd name="T55" fmla="*/ 9 h 685"/>
                <a:gd name="T56" fmla="*/ 14 w 468"/>
                <a:gd name="T57" fmla="*/ 10 h 685"/>
                <a:gd name="T58" fmla="*/ 12 w 468"/>
                <a:gd name="T59" fmla="*/ 12 h 685"/>
                <a:gd name="T60" fmla="*/ 12 w 468"/>
                <a:gd name="T61" fmla="*/ 14 h 685"/>
                <a:gd name="T62" fmla="*/ 13 w 468"/>
                <a:gd name="T63" fmla="*/ 15 h 685"/>
                <a:gd name="T64" fmla="*/ 15 w 468"/>
                <a:gd name="T65" fmla="*/ 17 h 685"/>
                <a:gd name="T66" fmla="*/ 16 w 468"/>
                <a:gd name="T67" fmla="*/ 17 h 685"/>
                <a:gd name="T68" fmla="*/ 18 w 468"/>
                <a:gd name="T69" fmla="*/ 16 h 685"/>
                <a:gd name="T70" fmla="*/ 20 w 468"/>
                <a:gd name="T71" fmla="*/ 14 h 685"/>
                <a:gd name="T72" fmla="*/ 29 w 468"/>
                <a:gd name="T73" fmla="*/ 3 h 685"/>
                <a:gd name="T74" fmla="*/ 28 w 468"/>
                <a:gd name="T75" fmla="*/ 2 h 685"/>
                <a:gd name="T76" fmla="*/ 26 w 468"/>
                <a:gd name="T77" fmla="*/ 0 h 685"/>
                <a:gd name="T78" fmla="*/ 25 w 468"/>
                <a:gd name="T79" fmla="*/ 0 h 685"/>
                <a:gd name="T80" fmla="*/ 23 w 468"/>
                <a:gd name="T81" fmla="*/ 0 h 685"/>
                <a:gd name="T82" fmla="*/ 21 w 468"/>
                <a:gd name="T83" fmla="*/ 2 h 685"/>
                <a:gd name="T84" fmla="*/ 21 w 468"/>
                <a:gd name="T85" fmla="*/ 3 h 685"/>
                <a:gd name="T86" fmla="*/ 21 w 468"/>
                <a:gd name="T87" fmla="*/ 5 h 685"/>
                <a:gd name="T88" fmla="*/ 23 w 468"/>
                <a:gd name="T89" fmla="*/ 7 h 685"/>
                <a:gd name="T90" fmla="*/ 25 w 468"/>
                <a:gd name="T91" fmla="*/ 7 h 685"/>
                <a:gd name="T92" fmla="*/ 26 w 468"/>
                <a:gd name="T93" fmla="*/ 7 h 685"/>
                <a:gd name="T94" fmla="*/ 28 w 468"/>
                <a:gd name="T95" fmla="*/ 5 h 685"/>
                <a:gd name="T96" fmla="*/ 29 w 468"/>
                <a:gd name="T97" fmla="*/ 3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5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4 w 93"/>
                <a:gd name="T3" fmla="*/ 2 h 553"/>
                <a:gd name="T4" fmla="*/ 5 w 93"/>
                <a:gd name="T5" fmla="*/ 2 h 553"/>
                <a:gd name="T6" fmla="*/ 4 w 93"/>
                <a:gd name="T7" fmla="*/ 0 h 553"/>
                <a:gd name="T8" fmla="*/ 6 w 93"/>
                <a:gd name="T9" fmla="*/ 1 h 553"/>
                <a:gd name="T10" fmla="*/ 6 w 93"/>
                <a:gd name="T11" fmla="*/ 3 h 553"/>
                <a:gd name="T12" fmla="*/ 4 w 93"/>
                <a:gd name="T13" fmla="*/ 4 h 553"/>
                <a:gd name="T14" fmla="*/ 2 w 93"/>
                <a:gd name="T15" fmla="*/ 2 h 553"/>
                <a:gd name="T16" fmla="*/ 3 w 93"/>
                <a:gd name="T17" fmla="*/ 9 h 553"/>
                <a:gd name="T18" fmla="*/ 1 w 93"/>
                <a:gd name="T19" fmla="*/ 8 h 553"/>
                <a:gd name="T20" fmla="*/ 1 w 93"/>
                <a:gd name="T21" fmla="*/ 5 h 553"/>
                <a:gd name="T22" fmla="*/ 4 w 93"/>
                <a:gd name="T23" fmla="*/ 5 h 553"/>
                <a:gd name="T24" fmla="*/ 6 w 93"/>
                <a:gd name="T25" fmla="*/ 7 h 553"/>
                <a:gd name="T26" fmla="*/ 4 w 93"/>
                <a:gd name="T27" fmla="*/ 9 h 553"/>
                <a:gd name="T28" fmla="*/ 2 w 93"/>
                <a:gd name="T29" fmla="*/ 6 h 553"/>
                <a:gd name="T30" fmla="*/ 2 w 93"/>
                <a:gd name="T31" fmla="*/ 7 h 553"/>
                <a:gd name="T32" fmla="*/ 5 w 93"/>
                <a:gd name="T33" fmla="*/ 7 h 553"/>
                <a:gd name="T34" fmla="*/ 5 w 93"/>
                <a:gd name="T35" fmla="*/ 6 h 553"/>
                <a:gd name="T36" fmla="*/ 2 w 93"/>
                <a:gd name="T37" fmla="*/ 14 h 553"/>
                <a:gd name="T38" fmla="*/ 0 w 93"/>
                <a:gd name="T39" fmla="*/ 12 h 553"/>
                <a:gd name="T40" fmla="*/ 2 w 93"/>
                <a:gd name="T41" fmla="*/ 10 h 553"/>
                <a:gd name="T42" fmla="*/ 5 w 93"/>
                <a:gd name="T43" fmla="*/ 10 h 553"/>
                <a:gd name="T44" fmla="*/ 6 w 93"/>
                <a:gd name="T45" fmla="*/ 13 h 553"/>
                <a:gd name="T46" fmla="*/ 3 w 93"/>
                <a:gd name="T47" fmla="*/ 14 h 553"/>
                <a:gd name="T48" fmla="*/ 2 w 93"/>
                <a:gd name="T49" fmla="*/ 12 h 553"/>
                <a:gd name="T50" fmla="*/ 3 w 93"/>
                <a:gd name="T51" fmla="*/ 13 h 553"/>
                <a:gd name="T52" fmla="*/ 5 w 93"/>
                <a:gd name="T53" fmla="*/ 12 h 553"/>
                <a:gd name="T54" fmla="*/ 4 w 93"/>
                <a:gd name="T55" fmla="*/ 11 h 553"/>
                <a:gd name="T56" fmla="*/ 3 w 93"/>
                <a:gd name="T57" fmla="*/ 18 h 553"/>
                <a:gd name="T58" fmla="*/ 1 w 93"/>
                <a:gd name="T59" fmla="*/ 18 h 553"/>
                <a:gd name="T60" fmla="*/ 3 w 93"/>
                <a:gd name="T61" fmla="*/ 16 h 553"/>
                <a:gd name="T62" fmla="*/ 5 w 93"/>
                <a:gd name="T63" fmla="*/ 16 h 553"/>
                <a:gd name="T64" fmla="*/ 6 w 93"/>
                <a:gd name="T65" fmla="*/ 17 h 553"/>
                <a:gd name="T66" fmla="*/ 3 w 93"/>
                <a:gd name="T67" fmla="*/ 24 h 553"/>
                <a:gd name="T68" fmla="*/ 3 w 93"/>
                <a:gd name="T69" fmla="*/ 20 h 553"/>
                <a:gd name="T70" fmla="*/ 2 w 93"/>
                <a:gd name="T71" fmla="*/ 29 h 553"/>
                <a:gd name="T72" fmla="*/ 1 w 93"/>
                <a:gd name="T73" fmla="*/ 24 h 553"/>
                <a:gd name="T74" fmla="*/ 3 w 93"/>
                <a:gd name="T75" fmla="*/ 26 h 553"/>
                <a:gd name="T76" fmla="*/ 4 w 93"/>
                <a:gd name="T77" fmla="*/ 25 h 553"/>
                <a:gd name="T78" fmla="*/ 6 w 93"/>
                <a:gd name="T79" fmla="*/ 26 h 553"/>
                <a:gd name="T80" fmla="*/ 2 w 93"/>
                <a:gd name="T81" fmla="*/ 27 h 553"/>
                <a:gd name="T82" fmla="*/ 2 w 93"/>
                <a:gd name="T83" fmla="*/ 31 h 553"/>
                <a:gd name="T84" fmla="*/ 3 w 93"/>
                <a:gd name="T85" fmla="*/ 32 h 553"/>
                <a:gd name="T86" fmla="*/ 3 w 93"/>
                <a:gd name="T87" fmla="*/ 31 h 553"/>
                <a:gd name="T88" fmla="*/ 4 w 93"/>
                <a:gd name="T89" fmla="*/ 32 h 553"/>
                <a:gd name="T90" fmla="*/ 5 w 93"/>
                <a:gd name="T91" fmla="*/ 32 h 553"/>
                <a:gd name="T92" fmla="*/ 5 w 93"/>
                <a:gd name="T93" fmla="*/ 30 h 553"/>
                <a:gd name="T94" fmla="*/ 6 w 93"/>
                <a:gd name="T95" fmla="*/ 31 h 553"/>
                <a:gd name="T96" fmla="*/ 6 w 93"/>
                <a:gd name="T97" fmla="*/ 33 h 553"/>
                <a:gd name="T98" fmla="*/ 4 w 93"/>
                <a:gd name="T99" fmla="*/ 34 h 553"/>
                <a:gd name="T100" fmla="*/ 3 w 93"/>
                <a:gd name="T101" fmla="*/ 34 h 553"/>
                <a:gd name="T102" fmla="*/ 1 w 93"/>
                <a:gd name="T103" fmla="*/ 34 h 553"/>
                <a:gd name="T104" fmla="*/ 0 w 93"/>
                <a:gd name="T105" fmla="*/ 31 h 553"/>
                <a:gd name="T106" fmla="*/ 2 w 93"/>
                <a:gd name="T107" fmla="*/ 30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6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72 w 2753"/>
                <a:gd name="T1" fmla="*/ 29 h 496"/>
                <a:gd name="T2" fmla="*/ 165 w 2753"/>
                <a:gd name="T3" fmla="*/ 24 h 496"/>
                <a:gd name="T4" fmla="*/ 165 w 2753"/>
                <a:gd name="T5" fmla="*/ 27 h 496"/>
                <a:gd name="T6" fmla="*/ 166 w 2753"/>
                <a:gd name="T7" fmla="*/ 22 h 496"/>
                <a:gd name="T8" fmla="*/ 159 w 2753"/>
                <a:gd name="T9" fmla="*/ 27 h 496"/>
                <a:gd name="T10" fmla="*/ 157 w 2753"/>
                <a:gd name="T11" fmla="*/ 21 h 496"/>
                <a:gd name="T12" fmla="*/ 150 w 2753"/>
                <a:gd name="T13" fmla="*/ 29 h 496"/>
                <a:gd name="T14" fmla="*/ 139 w 2753"/>
                <a:gd name="T15" fmla="*/ 27 h 496"/>
                <a:gd name="T16" fmla="*/ 139 w 2753"/>
                <a:gd name="T17" fmla="*/ 22 h 496"/>
                <a:gd name="T18" fmla="*/ 139 w 2753"/>
                <a:gd name="T19" fmla="*/ 28 h 496"/>
                <a:gd name="T20" fmla="*/ 131 w 2753"/>
                <a:gd name="T21" fmla="*/ 23 h 496"/>
                <a:gd name="T22" fmla="*/ 129 w 2753"/>
                <a:gd name="T23" fmla="*/ 22 h 496"/>
                <a:gd name="T24" fmla="*/ 123 w 2753"/>
                <a:gd name="T25" fmla="*/ 23 h 496"/>
                <a:gd name="T26" fmla="*/ 127 w 2753"/>
                <a:gd name="T27" fmla="*/ 23 h 496"/>
                <a:gd name="T28" fmla="*/ 119 w 2753"/>
                <a:gd name="T29" fmla="*/ 27 h 496"/>
                <a:gd name="T30" fmla="*/ 117 w 2753"/>
                <a:gd name="T31" fmla="*/ 22 h 496"/>
                <a:gd name="T32" fmla="*/ 111 w 2753"/>
                <a:gd name="T33" fmla="*/ 28 h 496"/>
                <a:gd name="T34" fmla="*/ 107 w 2753"/>
                <a:gd name="T35" fmla="*/ 26 h 496"/>
                <a:gd name="T36" fmla="*/ 100 w 2753"/>
                <a:gd name="T37" fmla="*/ 23 h 496"/>
                <a:gd name="T38" fmla="*/ 103 w 2753"/>
                <a:gd name="T39" fmla="*/ 27 h 496"/>
                <a:gd name="T40" fmla="*/ 101 w 2753"/>
                <a:gd name="T41" fmla="*/ 21 h 496"/>
                <a:gd name="T42" fmla="*/ 92 w 2753"/>
                <a:gd name="T43" fmla="*/ 27 h 496"/>
                <a:gd name="T44" fmla="*/ 90 w 2753"/>
                <a:gd name="T45" fmla="*/ 22 h 496"/>
                <a:gd name="T46" fmla="*/ 87 w 2753"/>
                <a:gd name="T47" fmla="*/ 24 h 496"/>
                <a:gd name="T48" fmla="*/ 82 w 2753"/>
                <a:gd name="T49" fmla="*/ 21 h 496"/>
                <a:gd name="T50" fmla="*/ 77 w 2753"/>
                <a:gd name="T51" fmla="*/ 27 h 496"/>
                <a:gd name="T52" fmla="*/ 75 w 2753"/>
                <a:gd name="T53" fmla="*/ 21 h 496"/>
                <a:gd name="T54" fmla="*/ 71 w 2753"/>
                <a:gd name="T55" fmla="*/ 23 h 496"/>
                <a:gd name="T56" fmla="*/ 60 w 2753"/>
                <a:gd name="T57" fmla="*/ 29 h 496"/>
                <a:gd name="T58" fmla="*/ 66 w 2753"/>
                <a:gd name="T59" fmla="*/ 25 h 496"/>
                <a:gd name="T60" fmla="*/ 57 w 2753"/>
                <a:gd name="T61" fmla="*/ 21 h 496"/>
                <a:gd name="T62" fmla="*/ 47 w 2753"/>
                <a:gd name="T63" fmla="*/ 29 h 496"/>
                <a:gd name="T64" fmla="*/ 37 w 2753"/>
                <a:gd name="T65" fmla="*/ 27 h 496"/>
                <a:gd name="T66" fmla="*/ 38 w 2753"/>
                <a:gd name="T67" fmla="*/ 29 h 496"/>
                <a:gd name="T68" fmla="*/ 41 w 2753"/>
                <a:gd name="T69" fmla="*/ 25 h 496"/>
                <a:gd name="T70" fmla="*/ 32 w 2753"/>
                <a:gd name="T71" fmla="*/ 23 h 496"/>
                <a:gd name="T72" fmla="*/ 20 w 2753"/>
                <a:gd name="T73" fmla="*/ 26 h 496"/>
                <a:gd name="T74" fmla="*/ 17 w 2753"/>
                <a:gd name="T75" fmla="*/ 21 h 496"/>
                <a:gd name="T76" fmla="*/ 11 w 2753"/>
                <a:gd name="T77" fmla="*/ 27 h 496"/>
                <a:gd name="T78" fmla="*/ 3 w 2753"/>
                <a:gd name="T79" fmla="*/ 23 h 496"/>
                <a:gd name="T80" fmla="*/ 7 w 2753"/>
                <a:gd name="T81" fmla="*/ 28 h 496"/>
                <a:gd name="T82" fmla="*/ 131 w 2753"/>
                <a:gd name="T83" fmla="*/ 4 h 496"/>
                <a:gd name="T84" fmla="*/ 128 w 2753"/>
                <a:gd name="T85" fmla="*/ 5 h 496"/>
                <a:gd name="T86" fmla="*/ 122 w 2753"/>
                <a:gd name="T87" fmla="*/ 5 h 496"/>
                <a:gd name="T88" fmla="*/ 118 w 2753"/>
                <a:gd name="T89" fmla="*/ 1 h 496"/>
                <a:gd name="T90" fmla="*/ 118 w 2753"/>
                <a:gd name="T91" fmla="*/ 6 h 496"/>
                <a:gd name="T92" fmla="*/ 121 w 2753"/>
                <a:gd name="T93" fmla="*/ 5 h 496"/>
                <a:gd name="T94" fmla="*/ 103 w 2753"/>
                <a:gd name="T95" fmla="*/ 8 h 496"/>
                <a:gd name="T96" fmla="*/ 103 w 2753"/>
                <a:gd name="T97" fmla="*/ 11 h 496"/>
                <a:gd name="T98" fmla="*/ 103 w 2753"/>
                <a:gd name="T99" fmla="*/ 5 h 496"/>
                <a:gd name="T100" fmla="*/ 105 w 2753"/>
                <a:gd name="T101" fmla="*/ 8 h 496"/>
                <a:gd name="T102" fmla="*/ 91 w 2753"/>
                <a:gd name="T103" fmla="*/ 0 h 496"/>
                <a:gd name="T104" fmla="*/ 91 w 2753"/>
                <a:gd name="T105" fmla="*/ 12 h 496"/>
                <a:gd name="T106" fmla="*/ 93 w 2753"/>
                <a:gd name="T107" fmla="*/ 6 h 496"/>
                <a:gd name="T108" fmla="*/ 83 w 2753"/>
                <a:gd name="T109" fmla="*/ 7 h 496"/>
                <a:gd name="T110" fmla="*/ 81 w 2753"/>
                <a:gd name="T111" fmla="*/ 4 h 496"/>
                <a:gd name="T112" fmla="*/ 73 w 2753"/>
                <a:gd name="T113" fmla="*/ 7 h 496"/>
                <a:gd name="T114" fmla="*/ 71 w 2753"/>
                <a:gd name="T115" fmla="*/ 1 h 496"/>
                <a:gd name="T116" fmla="*/ 50 w 2753"/>
                <a:gd name="T117" fmla="*/ 10 h 496"/>
                <a:gd name="T118" fmla="*/ 52 w 2753"/>
                <a:gd name="T119" fmla="*/ 8 h 496"/>
                <a:gd name="T120" fmla="*/ 44 w 2753"/>
                <a:gd name="T121" fmla="*/ 3 h 496"/>
                <a:gd name="T122" fmla="*/ 47 w 2753"/>
                <a:gd name="T123" fmla="*/ 3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7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15 w 1400"/>
                <a:gd name="T1" fmla="*/ 32 h 639"/>
                <a:gd name="T2" fmla="*/ 15 w 1400"/>
                <a:gd name="T3" fmla="*/ 28 h 639"/>
                <a:gd name="T4" fmla="*/ 15 w 1400"/>
                <a:gd name="T5" fmla="*/ 24 h 639"/>
                <a:gd name="T6" fmla="*/ 15 w 1400"/>
                <a:gd name="T7" fmla="*/ 20 h 639"/>
                <a:gd name="T8" fmla="*/ 15 w 1400"/>
                <a:gd name="T9" fmla="*/ 20 h 639"/>
                <a:gd name="T10" fmla="*/ 16 w 1400"/>
                <a:gd name="T11" fmla="*/ 20 h 639"/>
                <a:gd name="T12" fmla="*/ 21 w 1400"/>
                <a:gd name="T13" fmla="*/ 20 h 639"/>
                <a:gd name="T14" fmla="*/ 22 w 1400"/>
                <a:gd name="T15" fmla="*/ 19 h 639"/>
                <a:gd name="T16" fmla="*/ 19 w 1400"/>
                <a:gd name="T17" fmla="*/ 13 h 639"/>
                <a:gd name="T18" fmla="*/ 15 w 1400"/>
                <a:gd name="T19" fmla="*/ 6 h 639"/>
                <a:gd name="T20" fmla="*/ 12 w 1400"/>
                <a:gd name="T21" fmla="*/ 0 h 639"/>
                <a:gd name="T22" fmla="*/ 11 w 1400"/>
                <a:gd name="T23" fmla="*/ 0 h 639"/>
                <a:gd name="T24" fmla="*/ 7 w 1400"/>
                <a:gd name="T25" fmla="*/ 6 h 639"/>
                <a:gd name="T26" fmla="*/ 3 w 1400"/>
                <a:gd name="T27" fmla="*/ 13 h 639"/>
                <a:gd name="T28" fmla="*/ 0 w 1400"/>
                <a:gd name="T29" fmla="*/ 19 h 639"/>
                <a:gd name="T30" fmla="*/ 1 w 1400"/>
                <a:gd name="T31" fmla="*/ 20 h 639"/>
                <a:gd name="T32" fmla="*/ 6 w 1400"/>
                <a:gd name="T33" fmla="*/ 20 h 639"/>
                <a:gd name="T34" fmla="*/ 8 w 1400"/>
                <a:gd name="T35" fmla="*/ 20 h 639"/>
                <a:gd name="T36" fmla="*/ 8 w 1400"/>
                <a:gd name="T37" fmla="*/ 26 h 639"/>
                <a:gd name="T38" fmla="*/ 8 w 1400"/>
                <a:gd name="T39" fmla="*/ 33 h 639"/>
                <a:gd name="T40" fmla="*/ 8 w 1400"/>
                <a:gd name="T41" fmla="*/ 39 h 639"/>
                <a:gd name="T42" fmla="*/ 8 w 1400"/>
                <a:gd name="T43" fmla="*/ 39 h 639"/>
                <a:gd name="T44" fmla="*/ 15 w 1400"/>
                <a:gd name="T45" fmla="*/ 39 h 639"/>
                <a:gd name="T46" fmla="*/ 26 w 1400"/>
                <a:gd name="T47" fmla="*/ 39 h 639"/>
                <a:gd name="T48" fmla="*/ 40 w 1400"/>
                <a:gd name="T49" fmla="*/ 39 h 639"/>
                <a:gd name="T50" fmla="*/ 55 w 1400"/>
                <a:gd name="T51" fmla="*/ 39 h 639"/>
                <a:gd name="T52" fmla="*/ 69 w 1400"/>
                <a:gd name="T53" fmla="*/ 39 h 639"/>
                <a:gd name="T54" fmla="*/ 80 w 1400"/>
                <a:gd name="T55" fmla="*/ 39 h 639"/>
                <a:gd name="T56" fmla="*/ 86 w 1400"/>
                <a:gd name="T57" fmla="*/ 39 h 639"/>
                <a:gd name="T58" fmla="*/ 87 w 1400"/>
                <a:gd name="T59" fmla="*/ 38 h 639"/>
                <a:gd name="T60" fmla="*/ 87 w 1400"/>
                <a:gd name="T61" fmla="*/ 33 h 639"/>
                <a:gd name="T62" fmla="*/ 86 w 1400"/>
                <a:gd name="T63" fmla="*/ 32 h 639"/>
                <a:gd name="T64" fmla="*/ 80 w 1400"/>
                <a:gd name="T65" fmla="*/ 32 h 639"/>
                <a:gd name="T66" fmla="*/ 70 w 1400"/>
                <a:gd name="T67" fmla="*/ 32 h 639"/>
                <a:gd name="T68" fmla="*/ 58 w 1400"/>
                <a:gd name="T69" fmla="*/ 32 h 639"/>
                <a:gd name="T70" fmla="*/ 44 w 1400"/>
                <a:gd name="T71" fmla="*/ 32 h 639"/>
                <a:gd name="T72" fmla="*/ 31 w 1400"/>
                <a:gd name="T73" fmla="*/ 32 h 639"/>
                <a:gd name="T74" fmla="*/ 21 w 1400"/>
                <a:gd name="T75" fmla="*/ 32 h 639"/>
                <a:gd name="T76" fmla="*/ 16 w 1400"/>
                <a:gd name="T77" fmla="*/ 32 h 639"/>
                <a:gd name="T78" fmla="*/ 6 w 1400"/>
                <a:gd name="T79" fmla="*/ 16 h 639"/>
                <a:gd name="T80" fmla="*/ 8 w 1400"/>
                <a:gd name="T81" fmla="*/ 11 h 639"/>
                <a:gd name="T82" fmla="*/ 11 w 1400"/>
                <a:gd name="T83" fmla="*/ 7 h 639"/>
                <a:gd name="T84" fmla="*/ 14 w 1400"/>
                <a:gd name="T85" fmla="*/ 11 h 639"/>
                <a:gd name="T86" fmla="*/ 17 w 1400"/>
                <a:gd name="T87" fmla="*/ 16 h 639"/>
                <a:gd name="T88" fmla="*/ 11 w 1400"/>
                <a:gd name="T89" fmla="*/ 16 h 639"/>
                <a:gd name="T90" fmla="*/ 6 w 1400"/>
                <a:gd name="T91" fmla="*/ 16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99 w 2101"/>
                <a:gd name="T1" fmla="*/ 1 h 1421"/>
                <a:gd name="T2" fmla="*/ 97 w 2101"/>
                <a:gd name="T3" fmla="*/ 0 h 1421"/>
                <a:gd name="T4" fmla="*/ 85 w 2101"/>
                <a:gd name="T5" fmla="*/ 5 h 1421"/>
                <a:gd name="T6" fmla="*/ 73 w 2101"/>
                <a:gd name="T7" fmla="*/ 0 h 1421"/>
                <a:gd name="T8" fmla="*/ 71 w 2101"/>
                <a:gd name="T9" fmla="*/ 1 h 1421"/>
                <a:gd name="T10" fmla="*/ 83 w 2101"/>
                <a:gd name="T11" fmla="*/ 7 h 1421"/>
                <a:gd name="T12" fmla="*/ 98 w 2101"/>
                <a:gd name="T13" fmla="*/ 49 h 1421"/>
                <a:gd name="T14" fmla="*/ 103 w 2101"/>
                <a:gd name="T15" fmla="*/ 45 h 1421"/>
                <a:gd name="T16" fmla="*/ 105 w 2101"/>
                <a:gd name="T17" fmla="*/ 40 h 1421"/>
                <a:gd name="T18" fmla="*/ 104 w 2101"/>
                <a:gd name="T19" fmla="*/ 36 h 1421"/>
                <a:gd name="T20" fmla="*/ 97 w 2101"/>
                <a:gd name="T21" fmla="*/ 32 h 1421"/>
                <a:gd name="T22" fmla="*/ 80 w 2101"/>
                <a:gd name="T23" fmla="*/ 27 h 1421"/>
                <a:gd name="T24" fmla="*/ 72 w 2101"/>
                <a:gd name="T25" fmla="*/ 24 h 1421"/>
                <a:gd name="T26" fmla="*/ 70 w 2101"/>
                <a:gd name="T27" fmla="*/ 20 h 1421"/>
                <a:gd name="T28" fmla="*/ 73 w 2101"/>
                <a:gd name="T29" fmla="*/ 16 h 1421"/>
                <a:gd name="T30" fmla="*/ 79 w 2101"/>
                <a:gd name="T31" fmla="*/ 12 h 1421"/>
                <a:gd name="T32" fmla="*/ 90 w 2101"/>
                <a:gd name="T33" fmla="*/ 12 h 1421"/>
                <a:gd name="T34" fmla="*/ 96 w 2101"/>
                <a:gd name="T35" fmla="*/ 14 h 1421"/>
                <a:gd name="T36" fmla="*/ 102 w 2101"/>
                <a:gd name="T37" fmla="*/ 15 h 1421"/>
                <a:gd name="T38" fmla="*/ 97 w 2101"/>
                <a:gd name="T39" fmla="*/ 12 h 1421"/>
                <a:gd name="T40" fmla="*/ 87 w 2101"/>
                <a:gd name="T41" fmla="*/ 10 h 1421"/>
                <a:gd name="T42" fmla="*/ 72 w 2101"/>
                <a:gd name="T43" fmla="*/ 12 h 1421"/>
                <a:gd name="T44" fmla="*/ 69 w 2101"/>
                <a:gd name="T45" fmla="*/ 4 h 1421"/>
                <a:gd name="T46" fmla="*/ 59 w 2101"/>
                <a:gd name="T47" fmla="*/ 0 h 1421"/>
                <a:gd name="T48" fmla="*/ 36 w 2101"/>
                <a:gd name="T49" fmla="*/ 30 h 1421"/>
                <a:gd name="T50" fmla="*/ 22 w 2101"/>
                <a:gd name="T51" fmla="*/ 15 h 1421"/>
                <a:gd name="T52" fmla="*/ 2 w 2101"/>
                <a:gd name="T53" fmla="*/ 0 h 1421"/>
                <a:gd name="T54" fmla="*/ 0 w 2101"/>
                <a:gd name="T55" fmla="*/ 32 h 1421"/>
                <a:gd name="T56" fmla="*/ 5 w 2101"/>
                <a:gd name="T57" fmla="*/ 37 h 1421"/>
                <a:gd name="T58" fmla="*/ 5 w 2101"/>
                <a:gd name="T59" fmla="*/ 4 h 1421"/>
                <a:gd name="T60" fmla="*/ 31 w 2101"/>
                <a:gd name="T61" fmla="*/ 38 h 1421"/>
                <a:gd name="T62" fmla="*/ 24 w 2101"/>
                <a:gd name="T63" fmla="*/ 45 h 1421"/>
                <a:gd name="T64" fmla="*/ 25 w 2101"/>
                <a:gd name="T65" fmla="*/ 78 h 1421"/>
                <a:gd name="T66" fmla="*/ 28 w 2101"/>
                <a:gd name="T67" fmla="*/ 61 h 1421"/>
                <a:gd name="T68" fmla="*/ 37 w 2101"/>
                <a:gd name="T69" fmla="*/ 55 h 1421"/>
                <a:gd name="T70" fmla="*/ 56 w 2101"/>
                <a:gd name="T71" fmla="*/ 79 h 1421"/>
                <a:gd name="T72" fmla="*/ 82 w 2101"/>
                <a:gd name="T73" fmla="*/ 45 h 1421"/>
                <a:gd name="T74" fmla="*/ 83 w 2101"/>
                <a:gd name="T75" fmla="*/ 73 h 1421"/>
                <a:gd name="T76" fmla="*/ 92 w 2101"/>
                <a:gd name="T77" fmla="*/ 77 h 1421"/>
                <a:gd name="T78" fmla="*/ 92 w 2101"/>
                <a:gd name="T79" fmla="*/ 52 h 1421"/>
                <a:gd name="T80" fmla="*/ 105 w 2101"/>
                <a:gd name="T81" fmla="*/ 52 h 1421"/>
                <a:gd name="T82" fmla="*/ 106 w 2101"/>
                <a:gd name="T83" fmla="*/ 83 h 1421"/>
                <a:gd name="T84" fmla="*/ 114 w 2101"/>
                <a:gd name="T85" fmla="*/ 87 h 1421"/>
                <a:gd name="T86" fmla="*/ 114 w 2101"/>
                <a:gd name="T87" fmla="*/ 52 h 1421"/>
                <a:gd name="T88" fmla="*/ 131 w 2101"/>
                <a:gd name="T89" fmla="*/ 52 h 1421"/>
                <a:gd name="T90" fmla="*/ 113 w 2101"/>
                <a:gd name="T91" fmla="*/ 50 h 1421"/>
                <a:gd name="T92" fmla="*/ 92 w 2101"/>
                <a:gd name="T93" fmla="*/ 43 h 1421"/>
                <a:gd name="T94" fmla="*/ 81 w 2101"/>
                <a:gd name="T95" fmla="*/ 41 h 1421"/>
                <a:gd name="T96" fmla="*/ 70 w 2101"/>
                <a:gd name="T97" fmla="*/ 47 h 1421"/>
                <a:gd name="T98" fmla="*/ 62 w 2101"/>
                <a:gd name="T99" fmla="*/ 46 h 1421"/>
                <a:gd name="T100" fmla="*/ 70 w 2101"/>
                <a:gd name="T101" fmla="*/ 50 h 1421"/>
                <a:gd name="T102" fmla="*/ 62 w 2101"/>
                <a:gd name="T103" fmla="*/ 65 h 1421"/>
                <a:gd name="T104" fmla="*/ 54 w 2101"/>
                <a:gd name="T105" fmla="*/ 66 h 1421"/>
                <a:gd name="T106" fmla="*/ 34 w 2101"/>
                <a:gd name="T107" fmla="*/ 38 h 1421"/>
                <a:gd name="T108" fmla="*/ 61 w 2101"/>
                <a:gd name="T109" fmla="*/ 4 h 1421"/>
                <a:gd name="T110" fmla="*/ 61 w 2101"/>
                <a:gd name="T111" fmla="*/ 37 h 1421"/>
                <a:gd name="T112" fmla="*/ 69 w 2101"/>
                <a:gd name="T113" fmla="*/ 34 h 1421"/>
                <a:gd name="T114" fmla="*/ 78 w 2101"/>
                <a:gd name="T115" fmla="*/ 32 h 1421"/>
                <a:gd name="T116" fmla="*/ 91 w 2101"/>
                <a:gd name="T117" fmla="*/ 35 h 1421"/>
                <a:gd name="T118" fmla="*/ 96 w 2101"/>
                <a:gd name="T119" fmla="*/ 39 h 1421"/>
                <a:gd name="T120" fmla="*/ 96 w 2101"/>
                <a:gd name="T121" fmla="*/ 43 h 1421"/>
                <a:gd name="T122" fmla="*/ 95 w 2101"/>
                <a:gd name="T123" fmla="*/ 46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6 h 532"/>
                <a:gd name="T2" fmla="*/ 27 w 4304"/>
                <a:gd name="T3" fmla="*/ 5 h 532"/>
                <a:gd name="T4" fmla="*/ 40 w 4304"/>
                <a:gd name="T5" fmla="*/ 17 h 532"/>
                <a:gd name="T6" fmla="*/ 55 w 4304"/>
                <a:gd name="T7" fmla="*/ 13 h 532"/>
                <a:gd name="T8" fmla="*/ 53 w 4304"/>
                <a:gd name="T9" fmla="*/ 3 h 532"/>
                <a:gd name="T10" fmla="*/ 51 w 4304"/>
                <a:gd name="T11" fmla="*/ 9 h 532"/>
                <a:gd name="T12" fmla="*/ 46 w 4304"/>
                <a:gd name="T13" fmla="*/ 13 h 532"/>
                <a:gd name="T14" fmla="*/ 80 w 4304"/>
                <a:gd name="T15" fmla="*/ 3 h 532"/>
                <a:gd name="T16" fmla="*/ 72 w 4304"/>
                <a:gd name="T17" fmla="*/ 12 h 532"/>
                <a:gd name="T18" fmla="*/ 96 w 4304"/>
                <a:gd name="T19" fmla="*/ 12 h 532"/>
                <a:gd name="T20" fmla="*/ 86 w 4304"/>
                <a:gd name="T21" fmla="*/ 3 h 532"/>
                <a:gd name="T22" fmla="*/ 103 w 4304"/>
                <a:gd name="T23" fmla="*/ 14 h 532"/>
                <a:gd name="T24" fmla="*/ 101 w 4304"/>
                <a:gd name="T25" fmla="*/ 4 h 532"/>
                <a:gd name="T26" fmla="*/ 101 w 4304"/>
                <a:gd name="T27" fmla="*/ 6 h 532"/>
                <a:gd name="T28" fmla="*/ 103 w 4304"/>
                <a:gd name="T29" fmla="*/ 17 h 532"/>
                <a:gd name="T30" fmla="*/ 118 w 4304"/>
                <a:gd name="T31" fmla="*/ 17 h 532"/>
                <a:gd name="T32" fmla="*/ 146 w 4304"/>
                <a:gd name="T33" fmla="*/ 17 h 532"/>
                <a:gd name="T34" fmla="*/ 151 w 4304"/>
                <a:gd name="T35" fmla="*/ 4 h 532"/>
                <a:gd name="T36" fmla="*/ 149 w 4304"/>
                <a:gd name="T37" fmla="*/ 5 h 532"/>
                <a:gd name="T38" fmla="*/ 148 w 4304"/>
                <a:gd name="T39" fmla="*/ 15 h 532"/>
                <a:gd name="T40" fmla="*/ 171 w 4304"/>
                <a:gd name="T41" fmla="*/ 10 h 532"/>
                <a:gd name="T42" fmla="*/ 173 w 4304"/>
                <a:gd name="T43" fmla="*/ 5 h 532"/>
                <a:gd name="T44" fmla="*/ 173 w 4304"/>
                <a:gd name="T45" fmla="*/ 10 h 532"/>
                <a:gd name="T46" fmla="*/ 164 w 4304"/>
                <a:gd name="T47" fmla="*/ 11 h 532"/>
                <a:gd name="T48" fmla="*/ 184 w 4304"/>
                <a:gd name="T49" fmla="*/ 10 h 532"/>
                <a:gd name="T50" fmla="*/ 191 w 4304"/>
                <a:gd name="T51" fmla="*/ 13 h 532"/>
                <a:gd name="T52" fmla="*/ 203 w 4304"/>
                <a:gd name="T53" fmla="*/ 9 h 532"/>
                <a:gd name="T54" fmla="*/ 194 w 4304"/>
                <a:gd name="T55" fmla="*/ 5 h 532"/>
                <a:gd name="T56" fmla="*/ 202 w 4304"/>
                <a:gd name="T57" fmla="*/ 12 h 532"/>
                <a:gd name="T58" fmla="*/ 222 w 4304"/>
                <a:gd name="T59" fmla="*/ 14 h 532"/>
                <a:gd name="T60" fmla="*/ 221 w 4304"/>
                <a:gd name="T61" fmla="*/ 4 h 532"/>
                <a:gd name="T62" fmla="*/ 221 w 4304"/>
                <a:gd name="T63" fmla="*/ 6 h 532"/>
                <a:gd name="T64" fmla="*/ 223 w 4304"/>
                <a:gd name="T65" fmla="*/ 17 h 532"/>
                <a:gd name="T66" fmla="*/ 238 w 4304"/>
                <a:gd name="T67" fmla="*/ 17 h 532"/>
                <a:gd name="T68" fmla="*/ 262 w 4304"/>
                <a:gd name="T69" fmla="*/ 3 h 532"/>
                <a:gd name="T70" fmla="*/ 269 w 4304"/>
                <a:gd name="T71" fmla="*/ 17 h 532"/>
                <a:gd name="T72" fmla="*/ 31 w 4304"/>
                <a:gd name="T73" fmla="*/ 33 h 532"/>
                <a:gd name="T74" fmla="*/ 43 w 4304"/>
                <a:gd name="T75" fmla="*/ 33 h 532"/>
                <a:gd name="T76" fmla="*/ 51 w 4304"/>
                <a:gd name="T77" fmla="*/ 26 h 532"/>
                <a:gd name="T78" fmla="*/ 65 w 4304"/>
                <a:gd name="T79" fmla="*/ 33 h 532"/>
                <a:gd name="T80" fmla="*/ 66 w 4304"/>
                <a:gd name="T81" fmla="*/ 31 h 532"/>
                <a:gd name="T82" fmla="*/ 71 w 4304"/>
                <a:gd name="T83" fmla="*/ 25 h 532"/>
                <a:gd name="T84" fmla="*/ 82 w 4304"/>
                <a:gd name="T85" fmla="*/ 23 h 532"/>
                <a:gd name="T86" fmla="*/ 85 w 4304"/>
                <a:gd name="T87" fmla="*/ 21 h 532"/>
                <a:gd name="T88" fmla="*/ 98 w 4304"/>
                <a:gd name="T89" fmla="*/ 33 h 532"/>
                <a:gd name="T90" fmla="*/ 113 w 4304"/>
                <a:gd name="T91" fmla="*/ 24 h 532"/>
                <a:gd name="T92" fmla="*/ 137 w 4304"/>
                <a:gd name="T93" fmla="*/ 22 h 532"/>
                <a:gd name="T94" fmla="*/ 136 w 4304"/>
                <a:gd name="T95" fmla="*/ 31 h 532"/>
                <a:gd name="T96" fmla="*/ 147 w 4304"/>
                <a:gd name="T97" fmla="*/ 24 h 532"/>
                <a:gd name="T98" fmla="*/ 163 w 4304"/>
                <a:gd name="T99" fmla="*/ 22 h 532"/>
                <a:gd name="T100" fmla="*/ 163 w 4304"/>
                <a:gd name="T101" fmla="*/ 24 h 532"/>
                <a:gd name="T102" fmla="*/ 160 w 4304"/>
                <a:gd name="T103" fmla="*/ 33 h 532"/>
                <a:gd name="T104" fmla="*/ 170 w 4304"/>
                <a:gd name="T105" fmla="*/ 27 h 532"/>
                <a:gd name="T106" fmla="*/ 185 w 4304"/>
                <a:gd name="T107" fmla="*/ 21 h 532"/>
                <a:gd name="T108" fmla="*/ 197 w 4304"/>
                <a:gd name="T109" fmla="*/ 33 h 532"/>
                <a:gd name="T110" fmla="*/ 191 w 4304"/>
                <a:gd name="T111" fmla="*/ 29 h 532"/>
                <a:gd name="T112" fmla="*/ 204 w 4304"/>
                <a:gd name="T113" fmla="*/ 22 h 532"/>
                <a:gd name="T114" fmla="*/ 204 w 4304"/>
                <a:gd name="T115" fmla="*/ 27 h 532"/>
                <a:gd name="T116" fmla="*/ 223 w 4304"/>
                <a:gd name="T117" fmla="*/ 22 h 532"/>
                <a:gd name="T118" fmla="*/ 224 w 4304"/>
                <a:gd name="T119" fmla="*/ 24 h 532"/>
                <a:gd name="T120" fmla="*/ 220 w 4304"/>
                <a:gd name="T121" fmla="*/ 33 h 532"/>
                <a:gd name="T122" fmla="*/ 232 w 4304"/>
                <a:gd name="T123" fmla="*/ 31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0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35 w 1529"/>
                <a:gd name="T1" fmla="*/ 36 h 1275"/>
                <a:gd name="T2" fmla="*/ 53 w 1529"/>
                <a:gd name="T3" fmla="*/ 36 h 1275"/>
                <a:gd name="T4" fmla="*/ 53 w 1529"/>
                <a:gd name="T5" fmla="*/ 27 h 1275"/>
                <a:gd name="T6" fmla="*/ 26 w 1529"/>
                <a:gd name="T7" fmla="*/ 27 h 1275"/>
                <a:gd name="T8" fmla="*/ 26 w 1529"/>
                <a:gd name="T9" fmla="*/ 54 h 1275"/>
                <a:gd name="T10" fmla="*/ 70 w 1529"/>
                <a:gd name="T11" fmla="*/ 54 h 1275"/>
                <a:gd name="T12" fmla="*/ 70 w 1529"/>
                <a:gd name="T13" fmla="*/ 9 h 1275"/>
                <a:gd name="T14" fmla="*/ 8 w 1529"/>
                <a:gd name="T15" fmla="*/ 9 h 1275"/>
                <a:gd name="T16" fmla="*/ 8 w 1529"/>
                <a:gd name="T17" fmla="*/ 72 h 1275"/>
                <a:gd name="T18" fmla="*/ 86 w 1529"/>
                <a:gd name="T19" fmla="*/ 72 h 1275"/>
                <a:gd name="T20" fmla="*/ 86 w 1529"/>
                <a:gd name="T21" fmla="*/ 1 h 1275"/>
                <a:gd name="T22" fmla="*/ 95 w 1529"/>
                <a:gd name="T23" fmla="*/ 1 h 1275"/>
                <a:gd name="T24" fmla="*/ 95 w 1529"/>
                <a:gd name="T25" fmla="*/ 80 h 1275"/>
                <a:gd name="T26" fmla="*/ 0 w 1529"/>
                <a:gd name="T27" fmla="*/ 80 h 1275"/>
                <a:gd name="T28" fmla="*/ 0 w 1529"/>
                <a:gd name="T29" fmla="*/ 80 h 1275"/>
                <a:gd name="T30" fmla="*/ 0 w 1529"/>
                <a:gd name="T31" fmla="*/ 0 h 1275"/>
                <a:gd name="T32" fmla="*/ 79 w 1529"/>
                <a:gd name="T33" fmla="*/ 0 h 1275"/>
                <a:gd name="T34" fmla="*/ 79 w 1529"/>
                <a:gd name="T35" fmla="*/ 4 h 1275"/>
                <a:gd name="T36" fmla="*/ 79 w 1529"/>
                <a:gd name="T37" fmla="*/ 8 h 1275"/>
                <a:gd name="T38" fmla="*/ 79 w 1529"/>
                <a:gd name="T39" fmla="*/ 12 h 1275"/>
                <a:gd name="T40" fmla="*/ 79 w 1529"/>
                <a:gd name="T41" fmla="*/ 16 h 1275"/>
                <a:gd name="T42" fmla="*/ 79 w 1529"/>
                <a:gd name="T43" fmla="*/ 20 h 1275"/>
                <a:gd name="T44" fmla="*/ 79 w 1529"/>
                <a:gd name="T45" fmla="*/ 24 h 1275"/>
                <a:gd name="T46" fmla="*/ 79 w 1529"/>
                <a:gd name="T47" fmla="*/ 28 h 1275"/>
                <a:gd name="T48" fmla="*/ 79 w 1529"/>
                <a:gd name="T49" fmla="*/ 32 h 1275"/>
                <a:gd name="T50" fmla="*/ 79 w 1529"/>
                <a:gd name="T51" fmla="*/ 35 h 1275"/>
                <a:gd name="T52" fmla="*/ 79 w 1529"/>
                <a:gd name="T53" fmla="*/ 39 h 1275"/>
                <a:gd name="T54" fmla="*/ 79 w 1529"/>
                <a:gd name="T55" fmla="*/ 43 h 1275"/>
                <a:gd name="T56" fmla="*/ 79 w 1529"/>
                <a:gd name="T57" fmla="*/ 47 h 1275"/>
                <a:gd name="T58" fmla="*/ 79 w 1529"/>
                <a:gd name="T59" fmla="*/ 51 h 1275"/>
                <a:gd name="T60" fmla="*/ 79 w 1529"/>
                <a:gd name="T61" fmla="*/ 55 h 1275"/>
                <a:gd name="T62" fmla="*/ 79 w 1529"/>
                <a:gd name="T63" fmla="*/ 59 h 1275"/>
                <a:gd name="T64" fmla="*/ 79 w 1529"/>
                <a:gd name="T65" fmla="*/ 63 h 1275"/>
                <a:gd name="T66" fmla="*/ 75 w 1529"/>
                <a:gd name="T67" fmla="*/ 63 h 1275"/>
                <a:gd name="T68" fmla="*/ 71 w 1529"/>
                <a:gd name="T69" fmla="*/ 63 h 1275"/>
                <a:gd name="T70" fmla="*/ 67 w 1529"/>
                <a:gd name="T71" fmla="*/ 63 h 1275"/>
                <a:gd name="T72" fmla="*/ 64 w 1529"/>
                <a:gd name="T73" fmla="*/ 63 h 1275"/>
                <a:gd name="T74" fmla="*/ 60 w 1529"/>
                <a:gd name="T75" fmla="*/ 63 h 1275"/>
                <a:gd name="T76" fmla="*/ 56 w 1529"/>
                <a:gd name="T77" fmla="*/ 63 h 1275"/>
                <a:gd name="T78" fmla="*/ 52 w 1529"/>
                <a:gd name="T79" fmla="*/ 63 h 1275"/>
                <a:gd name="T80" fmla="*/ 48 w 1529"/>
                <a:gd name="T81" fmla="*/ 63 h 1275"/>
                <a:gd name="T82" fmla="*/ 44 w 1529"/>
                <a:gd name="T83" fmla="*/ 63 h 1275"/>
                <a:gd name="T84" fmla="*/ 40 w 1529"/>
                <a:gd name="T85" fmla="*/ 63 h 1275"/>
                <a:gd name="T86" fmla="*/ 37 w 1529"/>
                <a:gd name="T87" fmla="*/ 63 h 1275"/>
                <a:gd name="T88" fmla="*/ 33 w 1529"/>
                <a:gd name="T89" fmla="*/ 63 h 1275"/>
                <a:gd name="T90" fmla="*/ 29 w 1529"/>
                <a:gd name="T91" fmla="*/ 63 h 1275"/>
                <a:gd name="T92" fmla="*/ 25 w 1529"/>
                <a:gd name="T93" fmla="*/ 63 h 1275"/>
                <a:gd name="T94" fmla="*/ 21 w 1529"/>
                <a:gd name="T95" fmla="*/ 63 h 1275"/>
                <a:gd name="T96" fmla="*/ 17 w 1529"/>
                <a:gd name="T97" fmla="*/ 63 h 1275"/>
                <a:gd name="T98" fmla="*/ 17 w 1529"/>
                <a:gd name="T99" fmla="*/ 57 h 1275"/>
                <a:gd name="T100" fmla="*/ 17 w 1529"/>
                <a:gd name="T101" fmla="*/ 51 h 1275"/>
                <a:gd name="T102" fmla="*/ 17 w 1529"/>
                <a:gd name="T103" fmla="*/ 46 h 1275"/>
                <a:gd name="T104" fmla="*/ 17 w 1529"/>
                <a:gd name="T105" fmla="*/ 40 h 1275"/>
                <a:gd name="T106" fmla="*/ 17 w 1529"/>
                <a:gd name="T107" fmla="*/ 35 h 1275"/>
                <a:gd name="T108" fmla="*/ 17 w 1529"/>
                <a:gd name="T109" fmla="*/ 29 h 1275"/>
                <a:gd name="T110" fmla="*/ 17 w 1529"/>
                <a:gd name="T111" fmla="*/ 23 h 1275"/>
                <a:gd name="T112" fmla="*/ 17 w 1529"/>
                <a:gd name="T113" fmla="*/ 18 h 1275"/>
                <a:gd name="T114" fmla="*/ 61 w 1529"/>
                <a:gd name="T115" fmla="*/ 18 h 1275"/>
                <a:gd name="T116" fmla="*/ 61 w 1529"/>
                <a:gd name="T117" fmla="*/ 45 h 1275"/>
                <a:gd name="T118" fmla="*/ 35 w 1529"/>
                <a:gd name="T119" fmla="*/ 45 h 1275"/>
                <a:gd name="T120" fmla="*/ 35 w 1529"/>
                <a:gd name="T121" fmla="*/ 36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61 w 2467"/>
                <a:gd name="T1" fmla="*/ 5 h 262"/>
                <a:gd name="T2" fmla="*/ 59 w 2467"/>
                <a:gd name="T3" fmla="*/ 3 h 262"/>
                <a:gd name="T4" fmla="*/ 61 w 2467"/>
                <a:gd name="T5" fmla="*/ 13 h 262"/>
                <a:gd name="T6" fmla="*/ 46 w 2467"/>
                <a:gd name="T7" fmla="*/ 13 h 262"/>
                <a:gd name="T8" fmla="*/ 41 w 2467"/>
                <a:gd name="T9" fmla="*/ 10 h 262"/>
                <a:gd name="T10" fmla="*/ 42 w 2467"/>
                <a:gd name="T11" fmla="*/ 10 h 262"/>
                <a:gd name="T12" fmla="*/ 39 w 2467"/>
                <a:gd name="T13" fmla="*/ 4 h 262"/>
                <a:gd name="T14" fmla="*/ 43 w 2467"/>
                <a:gd name="T15" fmla="*/ 5 h 262"/>
                <a:gd name="T16" fmla="*/ 43 w 2467"/>
                <a:gd name="T17" fmla="*/ 7 h 262"/>
                <a:gd name="T18" fmla="*/ 42 w 2467"/>
                <a:gd name="T19" fmla="*/ 13 h 262"/>
                <a:gd name="T20" fmla="*/ 33 w 2467"/>
                <a:gd name="T21" fmla="*/ 1 h 262"/>
                <a:gd name="T22" fmla="*/ 35 w 2467"/>
                <a:gd name="T23" fmla="*/ 11 h 262"/>
                <a:gd name="T24" fmla="*/ 31 w 2467"/>
                <a:gd name="T25" fmla="*/ 5 h 262"/>
                <a:gd name="T26" fmla="*/ 37 w 2467"/>
                <a:gd name="T27" fmla="*/ 4 h 262"/>
                <a:gd name="T28" fmla="*/ 33 w 2467"/>
                <a:gd name="T29" fmla="*/ 6 h 262"/>
                <a:gd name="T30" fmla="*/ 37 w 2467"/>
                <a:gd name="T31" fmla="*/ 12 h 262"/>
                <a:gd name="T32" fmla="*/ 28 w 2467"/>
                <a:gd name="T33" fmla="*/ 3 h 262"/>
                <a:gd name="T34" fmla="*/ 24 w 2467"/>
                <a:gd name="T35" fmla="*/ 14 h 262"/>
                <a:gd name="T36" fmla="*/ 21 w 2467"/>
                <a:gd name="T37" fmla="*/ 13 h 262"/>
                <a:gd name="T38" fmla="*/ 1 w 2467"/>
                <a:gd name="T39" fmla="*/ 11 h 262"/>
                <a:gd name="T40" fmla="*/ 5 w 2467"/>
                <a:gd name="T41" fmla="*/ 6 h 262"/>
                <a:gd name="T42" fmla="*/ 1 w 2467"/>
                <a:gd name="T43" fmla="*/ 5 h 262"/>
                <a:gd name="T44" fmla="*/ 7 w 2467"/>
                <a:gd name="T45" fmla="*/ 4 h 262"/>
                <a:gd name="T46" fmla="*/ 3 w 2467"/>
                <a:gd name="T47" fmla="*/ 10 h 262"/>
                <a:gd name="T48" fmla="*/ 5 w 2467"/>
                <a:gd name="T49" fmla="*/ 8 h 262"/>
                <a:gd name="T50" fmla="*/ 147 w 2467"/>
                <a:gd name="T51" fmla="*/ 11 h 262"/>
                <a:gd name="T52" fmla="*/ 152 w 2467"/>
                <a:gd name="T53" fmla="*/ 5 h 262"/>
                <a:gd name="T54" fmla="*/ 147 w 2467"/>
                <a:gd name="T55" fmla="*/ 5 h 262"/>
                <a:gd name="T56" fmla="*/ 154 w 2467"/>
                <a:gd name="T57" fmla="*/ 5 h 262"/>
                <a:gd name="T58" fmla="*/ 150 w 2467"/>
                <a:gd name="T59" fmla="*/ 10 h 262"/>
                <a:gd name="T60" fmla="*/ 143 w 2467"/>
                <a:gd name="T61" fmla="*/ 13 h 262"/>
                <a:gd name="T62" fmla="*/ 139 w 2467"/>
                <a:gd name="T63" fmla="*/ 11 h 262"/>
                <a:gd name="T64" fmla="*/ 135 w 2467"/>
                <a:gd name="T65" fmla="*/ 4 h 262"/>
                <a:gd name="T66" fmla="*/ 141 w 2467"/>
                <a:gd name="T67" fmla="*/ 11 h 262"/>
                <a:gd name="T68" fmla="*/ 126 w 2467"/>
                <a:gd name="T69" fmla="*/ 1 h 262"/>
                <a:gd name="T70" fmla="*/ 120 w 2467"/>
                <a:gd name="T71" fmla="*/ 2 h 262"/>
                <a:gd name="T72" fmla="*/ 122 w 2467"/>
                <a:gd name="T73" fmla="*/ 11 h 262"/>
                <a:gd name="T74" fmla="*/ 118 w 2467"/>
                <a:gd name="T75" fmla="*/ 6 h 262"/>
                <a:gd name="T76" fmla="*/ 124 w 2467"/>
                <a:gd name="T77" fmla="*/ 4 h 262"/>
                <a:gd name="T78" fmla="*/ 120 w 2467"/>
                <a:gd name="T79" fmla="*/ 5 h 262"/>
                <a:gd name="T80" fmla="*/ 124 w 2467"/>
                <a:gd name="T81" fmla="*/ 12 h 262"/>
                <a:gd name="T82" fmla="*/ 118 w 2467"/>
                <a:gd name="T83" fmla="*/ 10 h 262"/>
                <a:gd name="T84" fmla="*/ 105 w 2467"/>
                <a:gd name="T85" fmla="*/ 13 h 262"/>
                <a:gd name="T86" fmla="*/ 108 w 2467"/>
                <a:gd name="T87" fmla="*/ 7 h 262"/>
                <a:gd name="T88" fmla="*/ 107 w 2467"/>
                <a:gd name="T89" fmla="*/ 6 h 262"/>
                <a:gd name="T90" fmla="*/ 110 w 2467"/>
                <a:gd name="T91" fmla="*/ 3 h 262"/>
                <a:gd name="T92" fmla="*/ 108 w 2467"/>
                <a:gd name="T93" fmla="*/ 9 h 262"/>
                <a:gd name="T94" fmla="*/ 108 w 2467"/>
                <a:gd name="T95" fmla="*/ 11 h 262"/>
                <a:gd name="T96" fmla="*/ 101 w 2467"/>
                <a:gd name="T97" fmla="*/ 3 h 262"/>
                <a:gd name="T98" fmla="*/ 99 w 2467"/>
                <a:gd name="T99" fmla="*/ 5 h 262"/>
                <a:gd name="T100" fmla="*/ 94 w 2467"/>
                <a:gd name="T101" fmla="*/ 3 h 262"/>
                <a:gd name="T102" fmla="*/ 84 w 2467"/>
                <a:gd name="T103" fmla="*/ 10 h 262"/>
                <a:gd name="T104" fmla="*/ 86 w 2467"/>
                <a:gd name="T105" fmla="*/ 5 h 262"/>
                <a:gd name="T106" fmla="*/ 86 w 2467"/>
                <a:gd name="T107" fmla="*/ 3 h 262"/>
                <a:gd name="T108" fmla="*/ 85 w 2467"/>
                <a:gd name="T109" fmla="*/ 13 h 262"/>
                <a:gd name="T110" fmla="*/ 77 w 2467"/>
                <a:gd name="T111" fmla="*/ 11 h 262"/>
                <a:gd name="T112" fmla="*/ 76 w 2467"/>
                <a:gd name="T113" fmla="*/ 5 h 262"/>
                <a:gd name="T114" fmla="*/ 79 w 2467"/>
                <a:gd name="T115" fmla="*/ 3 h 262"/>
                <a:gd name="T116" fmla="*/ 78 w 2467"/>
                <a:gd name="T117" fmla="*/ 13 h 262"/>
                <a:gd name="T118" fmla="*/ 68 w 2467"/>
                <a:gd name="T119" fmla="*/ 13 h 262"/>
                <a:gd name="T120" fmla="*/ 66 w 2467"/>
                <a:gd name="T121" fmla="*/ 4 h 262"/>
                <a:gd name="T122" fmla="*/ 68 w 2467"/>
                <a:gd name="T123" fmla="*/ 10 h 262"/>
                <a:gd name="T124" fmla="*/ 69 w 2467"/>
                <a:gd name="T125" fmla="*/ 6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2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123 w 2131"/>
                <a:gd name="T1" fmla="*/ 3 h 263"/>
                <a:gd name="T2" fmla="*/ 126 w 2131"/>
                <a:gd name="T3" fmla="*/ 4 h 263"/>
                <a:gd name="T4" fmla="*/ 123 w 2131"/>
                <a:gd name="T5" fmla="*/ 5 h 263"/>
                <a:gd name="T6" fmla="*/ 115 w 2131"/>
                <a:gd name="T7" fmla="*/ 13 h 263"/>
                <a:gd name="T8" fmla="*/ 111 w 2131"/>
                <a:gd name="T9" fmla="*/ 10 h 263"/>
                <a:gd name="T10" fmla="*/ 116 w 2131"/>
                <a:gd name="T11" fmla="*/ 6 h 263"/>
                <a:gd name="T12" fmla="*/ 114 w 2131"/>
                <a:gd name="T13" fmla="*/ 6 h 263"/>
                <a:gd name="T14" fmla="*/ 115 w 2131"/>
                <a:gd name="T15" fmla="*/ 3 h 263"/>
                <a:gd name="T16" fmla="*/ 119 w 2131"/>
                <a:gd name="T17" fmla="*/ 12 h 263"/>
                <a:gd name="T18" fmla="*/ 114 w 2131"/>
                <a:gd name="T19" fmla="*/ 11 h 263"/>
                <a:gd name="T20" fmla="*/ 116 w 2131"/>
                <a:gd name="T21" fmla="*/ 8 h 263"/>
                <a:gd name="T22" fmla="*/ 103 w 2131"/>
                <a:gd name="T23" fmla="*/ 13 h 263"/>
                <a:gd name="T24" fmla="*/ 93 w 2131"/>
                <a:gd name="T25" fmla="*/ 3 h 263"/>
                <a:gd name="T26" fmla="*/ 96 w 2131"/>
                <a:gd name="T27" fmla="*/ 4 h 263"/>
                <a:gd name="T28" fmla="*/ 93 w 2131"/>
                <a:gd name="T29" fmla="*/ 5 h 263"/>
                <a:gd name="T30" fmla="*/ 84 w 2131"/>
                <a:gd name="T31" fmla="*/ 13 h 263"/>
                <a:gd name="T32" fmla="*/ 82 w 2131"/>
                <a:gd name="T33" fmla="*/ 4 h 263"/>
                <a:gd name="T34" fmla="*/ 86 w 2131"/>
                <a:gd name="T35" fmla="*/ 13 h 263"/>
                <a:gd name="T36" fmla="*/ 86 w 2131"/>
                <a:gd name="T37" fmla="*/ 11 h 263"/>
                <a:gd name="T38" fmla="*/ 85 w 2131"/>
                <a:gd name="T39" fmla="*/ 5 h 263"/>
                <a:gd name="T40" fmla="*/ 77 w 2131"/>
                <a:gd name="T41" fmla="*/ 11 h 263"/>
                <a:gd name="T42" fmla="*/ 76 w 2131"/>
                <a:gd name="T43" fmla="*/ 6 h 263"/>
                <a:gd name="T44" fmla="*/ 78 w 2131"/>
                <a:gd name="T45" fmla="*/ 3 h 263"/>
                <a:gd name="T46" fmla="*/ 78 w 2131"/>
                <a:gd name="T47" fmla="*/ 13 h 263"/>
                <a:gd name="T48" fmla="*/ 67 w 2131"/>
                <a:gd name="T49" fmla="*/ 10 h 263"/>
                <a:gd name="T50" fmla="*/ 69 w 2131"/>
                <a:gd name="T51" fmla="*/ 6 h 263"/>
                <a:gd name="T52" fmla="*/ 65 w 2131"/>
                <a:gd name="T53" fmla="*/ 3 h 263"/>
                <a:gd name="T54" fmla="*/ 71 w 2131"/>
                <a:gd name="T55" fmla="*/ 3 h 263"/>
                <a:gd name="T56" fmla="*/ 70 w 2131"/>
                <a:gd name="T57" fmla="*/ 13 h 263"/>
                <a:gd name="T58" fmla="*/ 54 w 2131"/>
                <a:gd name="T59" fmla="*/ 13 h 263"/>
                <a:gd name="T60" fmla="*/ 50 w 2131"/>
                <a:gd name="T61" fmla="*/ 10 h 263"/>
                <a:gd name="T62" fmla="*/ 55 w 2131"/>
                <a:gd name="T63" fmla="*/ 6 h 263"/>
                <a:gd name="T64" fmla="*/ 53 w 2131"/>
                <a:gd name="T65" fmla="*/ 6 h 263"/>
                <a:gd name="T66" fmla="*/ 54 w 2131"/>
                <a:gd name="T67" fmla="*/ 3 h 263"/>
                <a:gd name="T68" fmla="*/ 58 w 2131"/>
                <a:gd name="T69" fmla="*/ 12 h 263"/>
                <a:gd name="T70" fmla="*/ 53 w 2131"/>
                <a:gd name="T71" fmla="*/ 11 h 263"/>
                <a:gd name="T72" fmla="*/ 55 w 2131"/>
                <a:gd name="T73" fmla="*/ 8 h 263"/>
                <a:gd name="T74" fmla="*/ 41 w 2131"/>
                <a:gd name="T75" fmla="*/ 10 h 263"/>
                <a:gd name="T76" fmla="*/ 39 w 2131"/>
                <a:gd name="T77" fmla="*/ 6 h 263"/>
                <a:gd name="T78" fmla="*/ 41 w 2131"/>
                <a:gd name="T79" fmla="*/ 3 h 263"/>
                <a:gd name="T80" fmla="*/ 43 w 2131"/>
                <a:gd name="T81" fmla="*/ 12 h 263"/>
                <a:gd name="T82" fmla="*/ 39 w 2131"/>
                <a:gd name="T83" fmla="*/ 13 h 263"/>
                <a:gd name="T84" fmla="*/ 31 w 2131"/>
                <a:gd name="T85" fmla="*/ 5 h 263"/>
                <a:gd name="T86" fmla="*/ 32 w 2131"/>
                <a:gd name="T87" fmla="*/ 11 h 263"/>
                <a:gd name="T88" fmla="*/ 34 w 2131"/>
                <a:gd name="T89" fmla="*/ 13 h 263"/>
                <a:gd name="T90" fmla="*/ 28 w 2131"/>
                <a:gd name="T91" fmla="*/ 10 h 263"/>
                <a:gd name="T92" fmla="*/ 33 w 2131"/>
                <a:gd name="T93" fmla="*/ 3 h 263"/>
                <a:gd name="T94" fmla="*/ 23 w 2131"/>
                <a:gd name="T95" fmla="*/ 2 h 263"/>
                <a:gd name="T96" fmla="*/ 27 w 2131"/>
                <a:gd name="T97" fmla="*/ 13 h 263"/>
                <a:gd name="T98" fmla="*/ 14 w 2131"/>
                <a:gd name="T99" fmla="*/ 13 h 263"/>
                <a:gd name="T100" fmla="*/ 17 w 2131"/>
                <a:gd name="T101" fmla="*/ 11 h 263"/>
                <a:gd name="T102" fmla="*/ 9 w 2131"/>
                <a:gd name="T103" fmla="*/ 13 h 263"/>
                <a:gd name="T104" fmla="*/ 5 w 2131"/>
                <a:gd name="T105" fmla="*/ 11 h 263"/>
                <a:gd name="T106" fmla="*/ 1 w 2131"/>
                <a:gd name="T107" fmla="*/ 7 h 263"/>
                <a:gd name="T108" fmla="*/ 3 w 2131"/>
                <a:gd name="T109" fmla="*/ 3 h 263"/>
                <a:gd name="T110" fmla="*/ 5 w 2131"/>
                <a:gd name="T111" fmla="*/ 6 h 263"/>
                <a:gd name="T112" fmla="*/ 3 w 2131"/>
                <a:gd name="T113" fmla="*/ 6 h 263"/>
                <a:gd name="T114" fmla="*/ 7 w 2131"/>
                <a:gd name="T115" fmla="*/ 12 h 263"/>
                <a:gd name="T116" fmla="*/ 1 w 2131"/>
                <a:gd name="T117" fmla="*/ 11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3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60 w 2582"/>
                <a:gd name="T1" fmla="*/ 15 h 254"/>
                <a:gd name="T2" fmla="*/ 151 w 2582"/>
                <a:gd name="T3" fmla="*/ 14 h 254"/>
                <a:gd name="T4" fmla="*/ 154 w 2582"/>
                <a:gd name="T5" fmla="*/ 4 h 254"/>
                <a:gd name="T6" fmla="*/ 142 w 2582"/>
                <a:gd name="T7" fmla="*/ 13 h 254"/>
                <a:gd name="T8" fmla="*/ 146 w 2582"/>
                <a:gd name="T9" fmla="*/ 5 h 254"/>
                <a:gd name="T10" fmla="*/ 145 w 2582"/>
                <a:gd name="T11" fmla="*/ 12 h 254"/>
                <a:gd name="T12" fmla="*/ 144 w 2582"/>
                <a:gd name="T13" fmla="*/ 7 h 254"/>
                <a:gd name="T14" fmla="*/ 137 w 2582"/>
                <a:gd name="T15" fmla="*/ 6 h 254"/>
                <a:gd name="T16" fmla="*/ 137 w 2582"/>
                <a:gd name="T17" fmla="*/ 4 h 254"/>
                <a:gd name="T18" fmla="*/ 137 w 2582"/>
                <a:gd name="T19" fmla="*/ 14 h 254"/>
                <a:gd name="T20" fmla="*/ 130 w 2582"/>
                <a:gd name="T21" fmla="*/ 4 h 254"/>
                <a:gd name="T22" fmla="*/ 126 w 2582"/>
                <a:gd name="T23" fmla="*/ 7 h 254"/>
                <a:gd name="T24" fmla="*/ 118 w 2582"/>
                <a:gd name="T25" fmla="*/ 14 h 254"/>
                <a:gd name="T26" fmla="*/ 119 w 2582"/>
                <a:gd name="T27" fmla="*/ 4 h 254"/>
                <a:gd name="T28" fmla="*/ 119 w 2582"/>
                <a:gd name="T29" fmla="*/ 6 h 254"/>
                <a:gd name="T30" fmla="*/ 119 w 2582"/>
                <a:gd name="T31" fmla="*/ 12 h 254"/>
                <a:gd name="T32" fmla="*/ 111 w 2582"/>
                <a:gd name="T33" fmla="*/ 12 h 254"/>
                <a:gd name="T34" fmla="*/ 110 w 2582"/>
                <a:gd name="T35" fmla="*/ 7 h 254"/>
                <a:gd name="T36" fmla="*/ 113 w 2582"/>
                <a:gd name="T37" fmla="*/ 5 h 254"/>
                <a:gd name="T38" fmla="*/ 110 w 2582"/>
                <a:gd name="T39" fmla="*/ 14 h 254"/>
                <a:gd name="T40" fmla="*/ 102 w 2582"/>
                <a:gd name="T41" fmla="*/ 12 h 254"/>
                <a:gd name="T42" fmla="*/ 99 w 2582"/>
                <a:gd name="T43" fmla="*/ 5 h 254"/>
                <a:gd name="T44" fmla="*/ 105 w 2582"/>
                <a:gd name="T45" fmla="*/ 13 h 254"/>
                <a:gd name="T46" fmla="*/ 88 w 2582"/>
                <a:gd name="T47" fmla="*/ 14 h 254"/>
                <a:gd name="T48" fmla="*/ 84 w 2582"/>
                <a:gd name="T49" fmla="*/ 9 h 254"/>
                <a:gd name="T50" fmla="*/ 88 w 2582"/>
                <a:gd name="T51" fmla="*/ 6 h 254"/>
                <a:gd name="T52" fmla="*/ 87 w 2582"/>
                <a:gd name="T53" fmla="*/ 4 h 254"/>
                <a:gd name="T54" fmla="*/ 89 w 2582"/>
                <a:gd name="T55" fmla="*/ 14 h 254"/>
                <a:gd name="T56" fmla="*/ 88 w 2582"/>
                <a:gd name="T57" fmla="*/ 12 h 254"/>
                <a:gd name="T58" fmla="*/ 75 w 2582"/>
                <a:gd name="T59" fmla="*/ 12 h 254"/>
                <a:gd name="T60" fmla="*/ 75 w 2582"/>
                <a:gd name="T61" fmla="*/ 7 h 254"/>
                <a:gd name="T62" fmla="*/ 79 w 2582"/>
                <a:gd name="T63" fmla="*/ 6 h 254"/>
                <a:gd name="T64" fmla="*/ 72 w 2582"/>
                <a:gd name="T65" fmla="*/ 12 h 254"/>
                <a:gd name="T66" fmla="*/ 62 w 2582"/>
                <a:gd name="T67" fmla="*/ 1 h 254"/>
                <a:gd name="T68" fmla="*/ 59 w 2582"/>
                <a:gd name="T69" fmla="*/ 12 h 254"/>
                <a:gd name="T70" fmla="*/ 55 w 2582"/>
                <a:gd name="T71" fmla="*/ 7 h 254"/>
                <a:gd name="T72" fmla="*/ 61 w 2582"/>
                <a:gd name="T73" fmla="*/ 5 h 254"/>
                <a:gd name="T74" fmla="*/ 57 w 2582"/>
                <a:gd name="T75" fmla="*/ 7 h 254"/>
                <a:gd name="T76" fmla="*/ 60 w 2582"/>
                <a:gd name="T77" fmla="*/ 14 h 254"/>
                <a:gd name="T78" fmla="*/ 45 w 2582"/>
                <a:gd name="T79" fmla="*/ 14 h 254"/>
                <a:gd name="T80" fmla="*/ 42 w 2582"/>
                <a:gd name="T81" fmla="*/ 4 h 254"/>
                <a:gd name="T82" fmla="*/ 40 w 2582"/>
                <a:gd name="T83" fmla="*/ 7 h 254"/>
                <a:gd name="T84" fmla="*/ 28 w 2582"/>
                <a:gd name="T85" fmla="*/ 13 h 254"/>
                <a:gd name="T86" fmla="*/ 33 w 2582"/>
                <a:gd name="T87" fmla="*/ 5 h 254"/>
                <a:gd name="T88" fmla="*/ 33 w 2582"/>
                <a:gd name="T89" fmla="*/ 11 h 254"/>
                <a:gd name="T90" fmla="*/ 31 w 2582"/>
                <a:gd name="T91" fmla="*/ 7 h 254"/>
                <a:gd name="T92" fmla="*/ 22 w 2582"/>
                <a:gd name="T93" fmla="*/ 7 h 254"/>
                <a:gd name="T94" fmla="*/ 27 w 2582"/>
                <a:gd name="T95" fmla="*/ 12 h 254"/>
                <a:gd name="T96" fmla="*/ 20 w 2582"/>
                <a:gd name="T97" fmla="*/ 11 h 254"/>
                <a:gd name="T98" fmla="*/ 26 w 2582"/>
                <a:gd name="T99" fmla="*/ 5 h 254"/>
                <a:gd name="T100" fmla="*/ 18 w 2582"/>
                <a:gd name="T101" fmla="*/ 5 h 254"/>
                <a:gd name="T102" fmla="*/ 18 w 2582"/>
                <a:gd name="T103" fmla="*/ 8 h 254"/>
                <a:gd name="T104" fmla="*/ 12 w 2582"/>
                <a:gd name="T105" fmla="*/ 12 h 254"/>
                <a:gd name="T106" fmla="*/ 10 w 2582"/>
                <a:gd name="T107" fmla="*/ 6 h 254"/>
                <a:gd name="T108" fmla="*/ 5 w 2582"/>
                <a:gd name="T109" fmla="*/ 12 h 254"/>
                <a:gd name="T110" fmla="*/ 1 w 2582"/>
                <a:gd name="T111" fmla="*/ 6 h 254"/>
                <a:gd name="T112" fmla="*/ 6 w 2582"/>
                <a:gd name="T113" fmla="*/ 2 h 254"/>
                <a:gd name="T114" fmla="*/ 5 w 2582"/>
                <a:gd name="T115" fmla="*/ 3 h 254"/>
                <a:gd name="T116" fmla="*/ 6 w 2582"/>
                <a:gd name="T117" fmla="*/ 8 h 254"/>
                <a:gd name="T118" fmla="*/ 5 w 2582"/>
                <a:gd name="T119" fmla="*/ 14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4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6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2 w 4312"/>
                <a:gd name="T1" fmla="*/ 5 h 228"/>
                <a:gd name="T2" fmla="*/ 19 w 4312"/>
                <a:gd name="T3" fmla="*/ 9 h 228"/>
                <a:gd name="T4" fmla="*/ 18 w 4312"/>
                <a:gd name="T5" fmla="*/ 5 h 228"/>
                <a:gd name="T6" fmla="*/ 17 w 4312"/>
                <a:gd name="T7" fmla="*/ 3 h 228"/>
                <a:gd name="T8" fmla="*/ 28 w 4312"/>
                <a:gd name="T9" fmla="*/ 10 h 228"/>
                <a:gd name="T10" fmla="*/ 28 w 4312"/>
                <a:gd name="T11" fmla="*/ 6 h 228"/>
                <a:gd name="T12" fmla="*/ 26 w 4312"/>
                <a:gd name="T13" fmla="*/ 11 h 228"/>
                <a:gd name="T14" fmla="*/ 41 w 4312"/>
                <a:gd name="T15" fmla="*/ 4 h 228"/>
                <a:gd name="T16" fmla="*/ 40 w 4312"/>
                <a:gd name="T17" fmla="*/ 10 h 228"/>
                <a:gd name="T18" fmla="*/ 48 w 4312"/>
                <a:gd name="T19" fmla="*/ 6 h 228"/>
                <a:gd name="T20" fmla="*/ 47 w 4312"/>
                <a:gd name="T21" fmla="*/ 4 h 228"/>
                <a:gd name="T22" fmla="*/ 61 w 4312"/>
                <a:gd name="T23" fmla="*/ 5 h 228"/>
                <a:gd name="T24" fmla="*/ 60 w 4312"/>
                <a:gd name="T25" fmla="*/ 10 h 228"/>
                <a:gd name="T26" fmla="*/ 67 w 4312"/>
                <a:gd name="T27" fmla="*/ 7 h 228"/>
                <a:gd name="T28" fmla="*/ 69 w 4312"/>
                <a:gd name="T29" fmla="*/ 5 h 228"/>
                <a:gd name="T30" fmla="*/ 73 w 4312"/>
                <a:gd name="T31" fmla="*/ 8 h 228"/>
                <a:gd name="T32" fmla="*/ 78 w 4312"/>
                <a:gd name="T33" fmla="*/ 11 h 228"/>
                <a:gd name="T34" fmla="*/ 82 w 4312"/>
                <a:gd name="T35" fmla="*/ 11 h 228"/>
                <a:gd name="T36" fmla="*/ 81 w 4312"/>
                <a:gd name="T37" fmla="*/ 7 h 228"/>
                <a:gd name="T38" fmla="*/ 97 w 4312"/>
                <a:gd name="T39" fmla="*/ 7 h 228"/>
                <a:gd name="T40" fmla="*/ 95 w 4312"/>
                <a:gd name="T41" fmla="*/ 9 h 228"/>
                <a:gd name="T42" fmla="*/ 96 w 4312"/>
                <a:gd name="T43" fmla="*/ 4 h 228"/>
                <a:gd name="T44" fmla="*/ 98 w 4312"/>
                <a:gd name="T45" fmla="*/ 5 h 228"/>
                <a:gd name="T46" fmla="*/ 100 w 4312"/>
                <a:gd name="T47" fmla="*/ 11 h 228"/>
                <a:gd name="T48" fmla="*/ 101 w 4312"/>
                <a:gd name="T49" fmla="*/ 6 h 228"/>
                <a:gd name="T50" fmla="*/ 103 w 4312"/>
                <a:gd name="T51" fmla="*/ 2 h 228"/>
                <a:gd name="T52" fmla="*/ 112 w 4312"/>
                <a:gd name="T53" fmla="*/ 10 h 228"/>
                <a:gd name="T54" fmla="*/ 132 w 4312"/>
                <a:gd name="T55" fmla="*/ 7 h 228"/>
                <a:gd name="T56" fmla="*/ 130 w 4312"/>
                <a:gd name="T57" fmla="*/ 9 h 228"/>
                <a:gd name="T58" fmla="*/ 131 w 4312"/>
                <a:gd name="T59" fmla="*/ 4 h 228"/>
                <a:gd name="T60" fmla="*/ 133 w 4312"/>
                <a:gd name="T61" fmla="*/ 5 h 228"/>
                <a:gd name="T62" fmla="*/ 138 w 4312"/>
                <a:gd name="T63" fmla="*/ 7 h 228"/>
                <a:gd name="T64" fmla="*/ 143 w 4312"/>
                <a:gd name="T65" fmla="*/ 10 h 228"/>
                <a:gd name="T66" fmla="*/ 144 w 4312"/>
                <a:gd name="T67" fmla="*/ 12 h 228"/>
                <a:gd name="T68" fmla="*/ 154 w 4312"/>
                <a:gd name="T69" fmla="*/ 9 h 228"/>
                <a:gd name="T70" fmla="*/ 157 w 4312"/>
                <a:gd name="T71" fmla="*/ 11 h 228"/>
                <a:gd name="T72" fmla="*/ 162 w 4312"/>
                <a:gd name="T73" fmla="*/ 8 h 228"/>
                <a:gd name="T74" fmla="*/ 173 w 4312"/>
                <a:gd name="T75" fmla="*/ 2 h 228"/>
                <a:gd name="T76" fmla="*/ 173 w 4312"/>
                <a:gd name="T77" fmla="*/ 10 h 228"/>
                <a:gd name="T78" fmla="*/ 183 w 4312"/>
                <a:gd name="T79" fmla="*/ 9 h 228"/>
                <a:gd name="T80" fmla="*/ 183 w 4312"/>
                <a:gd name="T81" fmla="*/ 5 h 228"/>
                <a:gd name="T82" fmla="*/ 188 w 4312"/>
                <a:gd name="T83" fmla="*/ 10 h 228"/>
                <a:gd name="T84" fmla="*/ 188 w 4312"/>
                <a:gd name="T85" fmla="*/ 7 h 228"/>
                <a:gd name="T86" fmla="*/ 186 w 4312"/>
                <a:gd name="T87" fmla="*/ 12 h 228"/>
                <a:gd name="T88" fmla="*/ 201 w 4312"/>
                <a:gd name="T89" fmla="*/ 10 h 228"/>
                <a:gd name="T90" fmla="*/ 200 w 4312"/>
                <a:gd name="T91" fmla="*/ 4 h 228"/>
                <a:gd name="T92" fmla="*/ 202 w 4312"/>
                <a:gd name="T93" fmla="*/ 2 h 228"/>
                <a:gd name="T94" fmla="*/ 214 w 4312"/>
                <a:gd name="T95" fmla="*/ 11 h 228"/>
                <a:gd name="T96" fmla="*/ 213 w 4312"/>
                <a:gd name="T97" fmla="*/ 5 h 228"/>
                <a:gd name="T98" fmla="*/ 219 w 4312"/>
                <a:gd name="T99" fmla="*/ 10 h 228"/>
                <a:gd name="T100" fmla="*/ 225 w 4312"/>
                <a:gd name="T101" fmla="*/ 7 h 228"/>
                <a:gd name="T102" fmla="*/ 226 w 4312"/>
                <a:gd name="T103" fmla="*/ 2 h 228"/>
                <a:gd name="T104" fmla="*/ 231 w 4312"/>
                <a:gd name="T105" fmla="*/ 11 h 228"/>
                <a:gd name="T106" fmla="*/ 233 w 4312"/>
                <a:gd name="T107" fmla="*/ 6 h 228"/>
                <a:gd name="T108" fmla="*/ 237 w 4312"/>
                <a:gd name="T109" fmla="*/ 14 h 228"/>
                <a:gd name="T110" fmla="*/ 245 w 4312"/>
                <a:gd name="T111" fmla="*/ 6 h 228"/>
                <a:gd name="T112" fmla="*/ 244 w 4312"/>
                <a:gd name="T113" fmla="*/ 10 h 228"/>
                <a:gd name="T114" fmla="*/ 263 w 4312"/>
                <a:gd name="T115" fmla="*/ 9 h 228"/>
                <a:gd name="T116" fmla="*/ 262 w 4312"/>
                <a:gd name="T117" fmla="*/ 5 h 228"/>
                <a:gd name="T118" fmla="*/ 267 w 4312"/>
                <a:gd name="T119" fmla="*/ 10 h 228"/>
                <a:gd name="T120" fmla="*/ 265 w 4312"/>
                <a:gd name="T121" fmla="*/ 6 h 228"/>
                <a:gd name="T122" fmla="*/ 267 w 4312"/>
                <a:gd name="T123" fmla="*/ 6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sp>
        <p:nvSpPr>
          <p:cNvPr id="27" name="Podnadpis 2"/>
          <p:cNvSpPr txBox="1">
            <a:spLocks/>
          </p:cNvSpPr>
          <p:nvPr/>
        </p:nvSpPr>
        <p:spPr>
          <a:xfrm>
            <a:off x="468313" y="2420938"/>
            <a:ext cx="8207375" cy="4437062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b="1" dirty="0" smtClean="0">
              <a:solidFill>
                <a:srgbClr val="758386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Jméno autora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Mgr.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Ladislav </a:t>
            </a:r>
            <a:r>
              <a:rPr lang="cs-CZ" sz="1800" dirty="0" err="1" smtClean="0">
                <a:solidFill>
                  <a:prstClr val="black"/>
                </a:solidFill>
                <a:latin typeface="Arial" charset="0"/>
              </a:rPr>
              <a:t>Kažimír</a:t>
            </a:r>
            <a:r>
              <a:rPr lang="cs-CZ" sz="1800" dirty="0" smtClean="0">
                <a:solidFill>
                  <a:prstClr val="black"/>
                </a:solidFill>
              </a:rPr>
              <a:t/>
            </a:r>
            <a:br>
              <a:rPr lang="cs-CZ" sz="1800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Datum vytvoření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10.05.2013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Číslo </a:t>
            </a:r>
            <a:r>
              <a:rPr lang="cs-CZ" sz="1800" b="1" dirty="0" err="1" smtClean="0">
                <a:solidFill>
                  <a:prstClr val="black"/>
                </a:solidFill>
                <a:latin typeface="Arial" charset="0"/>
              </a:rPr>
              <a:t>DUMu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VY_32_INOVACE_10_Ch_OCH</a:t>
            </a: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endParaRPr lang="cs-CZ" sz="1800" b="1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Ročník</a:t>
            </a:r>
            <a:r>
              <a:rPr lang="cs-CZ" sz="1800" dirty="0" smtClean="0">
                <a:solidFill>
                  <a:prstClr val="black"/>
                </a:solidFill>
              </a:rPr>
              <a:t>: II.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Vzdělávací oblast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Přírodovědné vzdělávání</a:t>
            </a:r>
            <a:endParaRPr lang="cs-CZ" sz="1800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V</a:t>
            </a:r>
            <a:r>
              <a:rPr lang="cs-CZ" sz="1800" b="1" dirty="0" smtClean="0">
                <a:solidFill>
                  <a:prstClr val="black"/>
                </a:solidFill>
              </a:rPr>
              <a:t>zdělávací obor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ematický okruh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Organická 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éma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Aminy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</a:rPr>
              <a:t>Metodický list/anotace:</a:t>
            </a: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dirty="0">
                <a:solidFill>
                  <a:prstClr val="black"/>
                </a:solidFill>
              </a:rPr>
              <a:t>Prezentace je určena pro </a:t>
            </a:r>
            <a:r>
              <a:rPr lang="cs-CZ" sz="1800" dirty="0" smtClean="0">
                <a:solidFill>
                  <a:prstClr val="black"/>
                </a:solidFill>
              </a:rPr>
              <a:t>téma </a:t>
            </a:r>
            <a:r>
              <a:rPr lang="cs-CZ" sz="1800" b="1" dirty="0" smtClean="0">
                <a:solidFill>
                  <a:prstClr val="black"/>
                </a:solidFill>
              </a:rPr>
              <a:t>Aminy </a:t>
            </a:r>
            <a:r>
              <a:rPr lang="cs-CZ" sz="1800" dirty="0" smtClean="0">
                <a:solidFill>
                  <a:prstClr val="black"/>
                </a:solidFill>
              </a:rPr>
              <a:t>v </a:t>
            </a:r>
            <a:r>
              <a:rPr lang="cs-CZ" sz="1800" dirty="0">
                <a:solidFill>
                  <a:prstClr val="black"/>
                </a:solidFill>
              </a:rPr>
              <a:t>rozsahu SŠ.</a:t>
            </a:r>
            <a:br>
              <a:rPr lang="cs-CZ" sz="1800" dirty="0">
                <a:solidFill>
                  <a:prstClr val="black"/>
                </a:solidFill>
              </a:rPr>
            </a:br>
            <a:r>
              <a:rPr lang="cs-CZ" sz="1800" dirty="0">
                <a:solidFill>
                  <a:prstClr val="black"/>
                </a:solidFill>
              </a:rPr>
              <a:t>Zopakování základních fyzikálních a chemických vlastností, reakcí a výskytu. Seznámení studentů se systematickým názvoslovím  i triviálním, lze doplnit o další příklady . Typičtí zástupci, jejich vlastnosti, průmyslová výroba a využití</a:t>
            </a:r>
            <a:r>
              <a:rPr lang="cs-CZ" sz="1800" dirty="0" smtClean="0">
                <a:solidFill>
                  <a:prstClr val="black"/>
                </a:solidFill>
              </a:rPr>
              <a:t>.</a:t>
            </a: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412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55576" y="321342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/>
              <a:t>Dimethylamin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498" y="872920"/>
            <a:ext cx="616036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bezbarvý, </a:t>
            </a:r>
            <a:r>
              <a:rPr lang="cs-CZ" dirty="0" smtClean="0"/>
              <a:t>plyn </a:t>
            </a:r>
            <a:r>
              <a:rPr lang="cs-CZ" dirty="0"/>
              <a:t>s intenzivním zápachem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2915816" y="1377043"/>
            <a:ext cx="936104" cy="617428"/>
            <a:chOff x="4932040" y="3072308"/>
            <a:chExt cx="936104" cy="617428"/>
          </a:xfrm>
        </p:grpSpPr>
        <p:pic>
          <p:nvPicPr>
            <p:cNvPr id="19" name="Obrázek 18" descr="GHS02">
              <a:hlinkClick r:id="rId2" tooltip="&quot;GHS02&quot;"/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072308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TextovéPole 19"/>
            <p:cNvSpPr txBox="1"/>
            <p:nvPr/>
          </p:nvSpPr>
          <p:spPr>
            <a:xfrm>
              <a:off x="5231278" y="3412737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2" name="TextovéPole 31"/>
          <p:cNvSpPr txBox="1"/>
          <p:nvPr/>
        </p:nvSpPr>
        <p:spPr>
          <a:xfrm>
            <a:off x="404635" y="5271591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P</a:t>
            </a:r>
            <a:r>
              <a:rPr lang="cs-CZ" dirty="0" smtClean="0">
                <a:solidFill>
                  <a:prstClr val="black"/>
                </a:solidFill>
              </a:rPr>
              <a:t>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35498" y="2552143"/>
            <a:ext cx="6912766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kýchání, kašel, dušnost (potíže s dýcháním), plicní edém, zánět spojivek, zánět kůže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5497" y="1427215"/>
            <a:ext cx="273630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vysoce hořlavý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5496" y="3471391"/>
            <a:ext cx="769546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vstřebává se kůží </a:t>
            </a:r>
            <a:r>
              <a:rPr lang="cs-CZ" dirty="0" smtClean="0"/>
              <a:t>(</a:t>
            </a:r>
            <a:r>
              <a:rPr lang="cs-CZ" dirty="0"/>
              <a:t>18</a:t>
            </a:r>
            <a:r>
              <a:rPr lang="cs-CZ" dirty="0" smtClean="0"/>
              <a:t> </a:t>
            </a:r>
            <a:r>
              <a:rPr lang="cs-CZ" dirty="0"/>
              <a:t>mg /m</a:t>
            </a:r>
            <a:r>
              <a:rPr lang="cs-CZ" baseline="30000" dirty="0"/>
              <a:t>3</a:t>
            </a:r>
            <a:r>
              <a:rPr lang="cs-CZ" dirty="0" smtClean="0"/>
              <a:t>),</a:t>
            </a:r>
            <a:r>
              <a:rPr lang="cs-CZ" dirty="0"/>
              <a:t> kapalina: omrzliny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837204" y="321342"/>
            <a:ext cx="1535048" cy="43088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cs-CZ" sz="2200" b="1" dirty="0"/>
              <a:t>(CH</a:t>
            </a:r>
            <a:r>
              <a:rPr lang="cs-CZ" sz="2200" b="1" baseline="-25000" dirty="0"/>
              <a:t>3</a:t>
            </a:r>
            <a:r>
              <a:rPr lang="cs-CZ" sz="2200" b="1" dirty="0"/>
              <a:t>)</a:t>
            </a:r>
            <a:r>
              <a:rPr lang="cs-CZ" sz="2200" b="1" baseline="-25000" dirty="0"/>
              <a:t>2</a:t>
            </a:r>
            <a:r>
              <a:rPr lang="cs-CZ" sz="2200" b="1" dirty="0"/>
              <a:t>NH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35496" y="5877272"/>
            <a:ext cx="842493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chemikálií široce používaných při </a:t>
            </a:r>
            <a:r>
              <a:rPr lang="cs-CZ" dirty="0" smtClean="0"/>
              <a:t>vulkanizaci kaučuku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35496" y="6423719"/>
            <a:ext cx="842493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err="1" smtClean="0"/>
              <a:t>dimethylhydrazin</a:t>
            </a:r>
            <a:r>
              <a:rPr lang="cs-CZ" dirty="0"/>
              <a:t> je raketové </a:t>
            </a:r>
            <a:r>
              <a:rPr lang="cs-CZ" dirty="0" smtClean="0"/>
              <a:t>palivo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/>
              <a:t>z </a:t>
            </a:r>
            <a:r>
              <a:rPr lang="cs-CZ" dirty="0" err="1"/>
              <a:t>dimethylaminu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3707904" y="1366653"/>
            <a:ext cx="939469" cy="629805"/>
            <a:chOff x="4302125" y="1352798"/>
            <a:chExt cx="939469" cy="629805"/>
          </a:xfrm>
        </p:grpSpPr>
        <p:pic>
          <p:nvPicPr>
            <p:cNvPr id="31" name="Obrázek 30" descr="Soubor:GHS-pictogram-acid.sv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125" y="1352798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TextovéPole 37"/>
            <p:cNvSpPr txBox="1"/>
            <p:nvPr/>
          </p:nvSpPr>
          <p:spPr>
            <a:xfrm>
              <a:off x="4604728" y="1705604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Obr.4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7116986" y="2664861"/>
            <a:ext cx="959755" cy="605560"/>
            <a:chOff x="5241594" y="1377043"/>
            <a:chExt cx="959755" cy="605560"/>
          </a:xfrm>
        </p:grpSpPr>
        <p:pic>
          <p:nvPicPr>
            <p:cNvPr id="39" name="Obrázek 38" descr="Soubor:GHS-pictogram-exclam.sv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1594" y="1377043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TextovéPole 39"/>
            <p:cNvSpPr txBox="1"/>
            <p:nvPr/>
          </p:nvSpPr>
          <p:spPr>
            <a:xfrm>
              <a:off x="5564483" y="1705604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Obr.5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43" name="TextovéPole 42"/>
          <p:cNvSpPr txBox="1"/>
          <p:nvPr/>
        </p:nvSpPr>
        <p:spPr>
          <a:xfrm>
            <a:off x="44596" y="1988840"/>
            <a:ext cx="867346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Rus domácí využívá (</a:t>
            </a:r>
            <a:r>
              <a:rPr lang="cs-CZ" dirty="0" smtClean="0"/>
              <a:t>CH</a:t>
            </a:r>
            <a:r>
              <a:rPr lang="cs-CZ" baseline="-25000" dirty="0" smtClean="0"/>
              <a:t>3</a:t>
            </a:r>
            <a:r>
              <a:rPr lang="cs-CZ" dirty="0" smtClean="0"/>
              <a:t>)</a:t>
            </a:r>
            <a:r>
              <a:rPr lang="cs-CZ" baseline="-25000" dirty="0" smtClean="0"/>
              <a:t>2</a:t>
            </a:r>
            <a:r>
              <a:rPr lang="cs-CZ" dirty="0" smtClean="0"/>
              <a:t>NH -</a:t>
            </a:r>
            <a:r>
              <a:rPr lang="cs-CZ" dirty="0"/>
              <a:t> feromon pro komunikaci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35495" y="4047455"/>
            <a:ext cx="720080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vzniká </a:t>
            </a:r>
            <a:r>
              <a:rPr lang="cs-CZ" dirty="0"/>
              <a:t>společně s </a:t>
            </a:r>
            <a:r>
              <a:rPr lang="cs-CZ" dirty="0" err="1" smtClean="0"/>
              <a:t>methylaminem</a:t>
            </a:r>
            <a:r>
              <a:rPr lang="cs-CZ" dirty="0" smtClean="0"/>
              <a:t> </a:t>
            </a:r>
            <a:r>
              <a:rPr lang="cs-CZ" dirty="0"/>
              <a:t>při hnití ryb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35495" y="4623519"/>
            <a:ext cx="910719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 lidské</a:t>
            </a:r>
            <a:r>
              <a:rPr lang="cs-CZ" dirty="0"/>
              <a:t> </a:t>
            </a:r>
            <a:r>
              <a:rPr lang="cs-CZ" dirty="0" smtClean="0"/>
              <a:t>moči, </a:t>
            </a:r>
            <a:r>
              <a:rPr lang="cs-CZ" dirty="0"/>
              <a:t> v kyselém dešti v silně </a:t>
            </a:r>
            <a:r>
              <a:rPr lang="cs-CZ" dirty="0" smtClean="0"/>
              <a:t>průmyslových </a:t>
            </a:r>
            <a:r>
              <a:rPr lang="cs-CZ" dirty="0"/>
              <a:t>zemích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4098" name="Picture 2" descr="Soubor: Dimethylamin-3D-ball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865" y="-13835"/>
            <a:ext cx="2840631" cy="207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oubor: Dimethylamin-2D-skeleta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4" y="240226"/>
            <a:ext cx="719479" cy="542781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26" name="Šipka doprava se zářezem 25">
            <a:hlinkClick r:id="rId8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960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32" grpId="0" animBg="1"/>
      <p:bldP spid="33" grpId="0" animBg="1"/>
      <p:bldP spid="22" grpId="0" animBg="1"/>
      <p:bldP spid="27" grpId="0" animBg="1"/>
      <p:bldP spid="5" grpId="0" animBg="1"/>
      <p:bldP spid="35" grpId="0" animBg="1"/>
      <p:bldP spid="41" grpId="0" animBg="1"/>
      <p:bldP spid="43" grpId="0" animBg="1"/>
      <p:bldP spid="46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55576" y="321342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/>
              <a:t>Methylamin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498" y="872920"/>
            <a:ext cx="616036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bezbarvý, </a:t>
            </a:r>
            <a:r>
              <a:rPr lang="cs-CZ" dirty="0" smtClean="0"/>
              <a:t>plyn </a:t>
            </a:r>
            <a:r>
              <a:rPr lang="cs-CZ" dirty="0"/>
              <a:t>s intenzivním zápachem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2915816" y="1377043"/>
            <a:ext cx="936104" cy="617428"/>
            <a:chOff x="4932040" y="3072308"/>
            <a:chExt cx="936104" cy="617428"/>
          </a:xfrm>
        </p:grpSpPr>
        <p:pic>
          <p:nvPicPr>
            <p:cNvPr id="19" name="Obrázek 18" descr="GHS02">
              <a:hlinkClick r:id="rId2" tooltip="&quot;GHS02&quot;"/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072308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TextovéPole 19"/>
            <p:cNvSpPr txBox="1"/>
            <p:nvPr/>
          </p:nvSpPr>
          <p:spPr>
            <a:xfrm>
              <a:off x="5231278" y="3412737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2" name="TextovéPole 31"/>
          <p:cNvSpPr txBox="1"/>
          <p:nvPr/>
        </p:nvSpPr>
        <p:spPr>
          <a:xfrm>
            <a:off x="404635" y="5271591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P</a:t>
            </a:r>
            <a:r>
              <a:rPr lang="cs-CZ" dirty="0" smtClean="0">
                <a:solidFill>
                  <a:prstClr val="black"/>
                </a:solidFill>
              </a:rPr>
              <a:t>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35498" y="2552143"/>
            <a:ext cx="784887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podráždění </a:t>
            </a:r>
            <a:r>
              <a:rPr lang="cs-CZ" dirty="0"/>
              <a:t>očí, kůže, dýchacích cest, kašel, kožní, slizniční popáleniny, dermatitida, zánět spojivek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5497" y="1427215"/>
            <a:ext cx="273630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vysoce hořlavý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5496" y="3471391"/>
            <a:ext cx="769546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vstřebává se kůží </a:t>
            </a:r>
            <a:r>
              <a:rPr lang="cs-CZ" dirty="0" smtClean="0"/>
              <a:t>(</a:t>
            </a:r>
            <a:r>
              <a:rPr lang="cs-CZ" dirty="0"/>
              <a:t>12</a:t>
            </a:r>
            <a:r>
              <a:rPr lang="cs-CZ" dirty="0" smtClean="0"/>
              <a:t> </a:t>
            </a:r>
            <a:r>
              <a:rPr lang="cs-CZ" dirty="0"/>
              <a:t>mg /m</a:t>
            </a:r>
            <a:r>
              <a:rPr lang="cs-CZ" baseline="30000" dirty="0"/>
              <a:t>3</a:t>
            </a:r>
            <a:r>
              <a:rPr lang="cs-CZ" dirty="0" smtClean="0"/>
              <a:t>),</a:t>
            </a:r>
            <a:r>
              <a:rPr lang="cs-CZ" dirty="0"/>
              <a:t> kapalina: omrzliny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75026" y="321342"/>
            <a:ext cx="1259404" cy="43088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cs-CZ" sz="2200" b="1" dirty="0"/>
              <a:t>CH</a:t>
            </a:r>
            <a:r>
              <a:rPr lang="cs-CZ" sz="2200" b="1" baseline="-25000" dirty="0"/>
              <a:t>3</a:t>
            </a:r>
            <a:r>
              <a:rPr lang="cs-CZ" sz="2200" b="1" dirty="0"/>
              <a:t>NH</a:t>
            </a:r>
            <a:r>
              <a:rPr lang="cs-CZ" sz="2200" b="1" baseline="-25000" dirty="0"/>
              <a:t>2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35497" y="5877272"/>
            <a:ext cx="331236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nukleofilní činidlo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35496" y="6423719"/>
            <a:ext cx="648072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 rozpouštědla , pesticidy , léčiva a barviva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6" name="Picture 2" descr="Soubor: Methylamin-3D-bal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-9917"/>
            <a:ext cx="2565883" cy="190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Skupina 8"/>
          <p:cNvGrpSpPr/>
          <p:nvPr/>
        </p:nvGrpSpPr>
        <p:grpSpPr>
          <a:xfrm>
            <a:off x="3707904" y="1366653"/>
            <a:ext cx="939469" cy="629805"/>
            <a:chOff x="4302125" y="1352798"/>
            <a:chExt cx="939469" cy="629805"/>
          </a:xfrm>
        </p:grpSpPr>
        <p:pic>
          <p:nvPicPr>
            <p:cNvPr id="31" name="Obrázek 30" descr="Soubor:GHS-pictogram-acid.sv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125" y="1352798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TextovéPole 37"/>
            <p:cNvSpPr txBox="1"/>
            <p:nvPr/>
          </p:nvSpPr>
          <p:spPr>
            <a:xfrm>
              <a:off x="4604728" y="1705604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Obr.4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8076741" y="2664861"/>
            <a:ext cx="959755" cy="605560"/>
            <a:chOff x="5241594" y="1377043"/>
            <a:chExt cx="959755" cy="605560"/>
          </a:xfrm>
        </p:grpSpPr>
        <p:pic>
          <p:nvPicPr>
            <p:cNvPr id="39" name="Obrázek 38" descr="Soubor:GHS-pictogram-exclam.sv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1594" y="1377043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TextovéPole 39"/>
            <p:cNvSpPr txBox="1"/>
            <p:nvPr/>
          </p:nvSpPr>
          <p:spPr>
            <a:xfrm>
              <a:off x="5564483" y="1705604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Obr.5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43" name="TextovéPole 42"/>
          <p:cNvSpPr txBox="1"/>
          <p:nvPr/>
        </p:nvSpPr>
        <p:spPr>
          <a:xfrm>
            <a:off x="44595" y="1988840"/>
            <a:ext cx="337527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nukleofilní</a:t>
            </a:r>
            <a:r>
              <a:rPr lang="cs-CZ" dirty="0"/>
              <a:t> činidlo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35495" y="4047455"/>
            <a:ext cx="769546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vzniká </a:t>
            </a:r>
            <a:r>
              <a:rPr lang="cs-CZ" dirty="0"/>
              <a:t>společně s </a:t>
            </a:r>
            <a:r>
              <a:rPr lang="cs-CZ" dirty="0" err="1"/>
              <a:t>dimethylaminem</a:t>
            </a:r>
            <a:r>
              <a:rPr lang="cs-CZ" dirty="0"/>
              <a:t> při hnití ryb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35495" y="4623519"/>
            <a:ext cx="756084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 - </a:t>
            </a:r>
            <a:r>
              <a:rPr lang="cs-CZ" dirty="0"/>
              <a:t>reakcí </a:t>
            </a:r>
            <a:r>
              <a:rPr lang="cs-CZ" dirty="0" smtClean="0"/>
              <a:t>NH</a:t>
            </a:r>
            <a:r>
              <a:rPr lang="cs-CZ" baseline="-25000" dirty="0" smtClean="0"/>
              <a:t>3</a:t>
            </a:r>
            <a:r>
              <a:rPr lang="cs-CZ" dirty="0" smtClean="0"/>
              <a:t> </a:t>
            </a:r>
            <a:r>
              <a:rPr lang="cs-CZ" dirty="0"/>
              <a:t>s </a:t>
            </a:r>
            <a:r>
              <a:rPr lang="cs-CZ" dirty="0" err="1"/>
              <a:t>methanolem</a:t>
            </a:r>
            <a:r>
              <a:rPr lang="cs-CZ" dirty="0"/>
              <a:t> </a:t>
            </a:r>
            <a:r>
              <a:rPr lang="cs-CZ" dirty="0" smtClean="0"/>
              <a:t>+</a:t>
            </a:r>
            <a:r>
              <a:rPr lang="cs-CZ" dirty="0"/>
              <a:t> </a:t>
            </a:r>
            <a:r>
              <a:rPr lang="cs-CZ" dirty="0" smtClean="0"/>
              <a:t>katalyzátor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419873" y="5157192"/>
            <a:ext cx="492674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CH3OH + NH3 → CH3NH2 + H2O</a:t>
            </a:r>
          </a:p>
        </p:txBody>
      </p:sp>
      <p:sp>
        <p:nvSpPr>
          <p:cNvPr id="26" name="Šipka doprava se zářezem 25">
            <a:hlinkClick r:id="rId7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5691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32" grpId="0" animBg="1"/>
      <p:bldP spid="33" grpId="0" animBg="1"/>
      <p:bldP spid="22" grpId="0" animBg="1"/>
      <p:bldP spid="27" grpId="0" animBg="1"/>
      <p:bldP spid="5" grpId="0" animBg="1"/>
      <p:bldP spid="35" grpId="0" animBg="1"/>
      <p:bldP spid="41" grpId="0" animBg="1"/>
      <p:bldP spid="43" grpId="0" animBg="1"/>
      <p:bldP spid="46" grpId="0" animBg="1"/>
      <p:bldP spid="4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4401272" y="4399741"/>
            <a:ext cx="3438798" cy="2485643"/>
            <a:chOff x="4401272" y="4399741"/>
            <a:chExt cx="3438798" cy="2485643"/>
          </a:xfrm>
        </p:grpSpPr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272" y="4399741"/>
              <a:ext cx="3357036" cy="241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ovéPole 28"/>
            <p:cNvSpPr txBox="1"/>
            <p:nvPr/>
          </p:nvSpPr>
          <p:spPr>
            <a:xfrm>
              <a:off x="7203204" y="6608385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Obr.6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755576" y="321342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/>
              <a:t>Trimethylamin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498" y="872920"/>
            <a:ext cx="6912766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bezbarvý, </a:t>
            </a:r>
            <a:r>
              <a:rPr lang="cs-CZ" dirty="0" smtClean="0"/>
              <a:t>hygroskopický plyn </a:t>
            </a:r>
            <a:r>
              <a:rPr lang="cs-CZ" dirty="0"/>
              <a:t>s intenzivním zápachem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2915816" y="1781381"/>
            <a:ext cx="936104" cy="617428"/>
            <a:chOff x="4932040" y="3072308"/>
            <a:chExt cx="936104" cy="617428"/>
          </a:xfrm>
        </p:grpSpPr>
        <p:pic>
          <p:nvPicPr>
            <p:cNvPr id="19" name="Obrázek 18" descr="GHS02">
              <a:hlinkClick r:id="rId3" tooltip="&quot;GHS02&quot;"/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072308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TextovéPole 19"/>
            <p:cNvSpPr txBox="1"/>
            <p:nvPr/>
          </p:nvSpPr>
          <p:spPr>
            <a:xfrm>
              <a:off x="5231278" y="3412737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2" name="TextovéPole 31"/>
          <p:cNvSpPr txBox="1"/>
          <p:nvPr/>
        </p:nvSpPr>
        <p:spPr>
          <a:xfrm>
            <a:off x="404635" y="4437112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P</a:t>
            </a:r>
            <a:r>
              <a:rPr lang="cs-CZ" dirty="0" smtClean="0">
                <a:solidFill>
                  <a:prstClr val="black"/>
                </a:solidFill>
              </a:rPr>
              <a:t>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35498" y="2420888"/>
            <a:ext cx="6912766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kýchání, kašel, dušnost (potíže s dýcháním), plicní edém, rozmazané vidění</a:t>
            </a:r>
            <a:r>
              <a:rPr lang="cs-CZ" dirty="0" smtClean="0"/>
              <a:t>, </a:t>
            </a:r>
            <a:r>
              <a:rPr lang="cs-CZ" dirty="0"/>
              <a:t>zánět kůže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5497" y="1831553"/>
            <a:ext cx="273630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vysoce hořlavý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5497" y="3340136"/>
            <a:ext cx="762124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vstřebává se kůží </a:t>
            </a:r>
            <a:r>
              <a:rPr lang="cs-CZ" dirty="0" smtClean="0"/>
              <a:t>(36 </a:t>
            </a:r>
            <a:r>
              <a:rPr lang="cs-CZ" dirty="0"/>
              <a:t>mg /</a:t>
            </a:r>
            <a:r>
              <a:rPr lang="cs-CZ" dirty="0" smtClean="0"/>
              <a:t>m</a:t>
            </a:r>
            <a:r>
              <a:rPr lang="cs-CZ" baseline="30000" dirty="0" smtClean="0"/>
              <a:t>2</a:t>
            </a:r>
            <a:r>
              <a:rPr lang="cs-CZ" dirty="0" smtClean="0"/>
              <a:t>), </a:t>
            </a:r>
            <a:r>
              <a:rPr lang="cs-CZ" dirty="0"/>
              <a:t>kapalina: omrzliny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837204" y="321342"/>
            <a:ext cx="1310860" cy="43088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cs-CZ" sz="2200" b="1" dirty="0"/>
              <a:t>(</a:t>
            </a:r>
            <a:r>
              <a:rPr lang="cs-CZ" sz="2200" b="1" dirty="0" smtClean="0"/>
              <a:t>CH</a:t>
            </a:r>
            <a:r>
              <a:rPr lang="cs-CZ" sz="2200" b="1" baseline="-25000" dirty="0" smtClean="0"/>
              <a:t>3</a:t>
            </a:r>
            <a:r>
              <a:rPr lang="cs-CZ" sz="2200" b="1" dirty="0" smtClean="0"/>
              <a:t>)</a:t>
            </a:r>
            <a:r>
              <a:rPr lang="cs-CZ" sz="2200" b="1" baseline="-25000" dirty="0" smtClean="0"/>
              <a:t>3</a:t>
            </a:r>
            <a:r>
              <a:rPr lang="cs-CZ" sz="2200" b="1" dirty="0" smtClean="0"/>
              <a:t>N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35496" y="4941168"/>
            <a:ext cx="3930039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farmaceutický </a:t>
            </a:r>
            <a:r>
              <a:rPr lang="cs-CZ" dirty="0" smtClean="0"/>
              <a:t> průmysl  efedrin</a:t>
            </a:r>
            <a:r>
              <a:rPr lang="cs-CZ" dirty="0"/>
              <a:t> a teofylin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35496" y="5845748"/>
            <a:ext cx="361160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fotografické vývojky</a:t>
            </a:r>
            <a:r>
              <a:rPr lang="cs-CZ" dirty="0"/>
              <a:t> 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3707904" y="1770991"/>
            <a:ext cx="939469" cy="629805"/>
            <a:chOff x="4302125" y="1352798"/>
            <a:chExt cx="939469" cy="629805"/>
          </a:xfrm>
        </p:grpSpPr>
        <p:pic>
          <p:nvPicPr>
            <p:cNvPr id="31" name="Obrázek 30" descr="Soubor:GHS-pictogram-acid.sv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125" y="1352798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TextovéPole 37"/>
            <p:cNvSpPr txBox="1"/>
            <p:nvPr/>
          </p:nvSpPr>
          <p:spPr>
            <a:xfrm>
              <a:off x="4604728" y="1705604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Obr.4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7116986" y="2533606"/>
            <a:ext cx="959755" cy="605560"/>
            <a:chOff x="5241594" y="1377043"/>
            <a:chExt cx="959755" cy="605560"/>
          </a:xfrm>
        </p:grpSpPr>
        <p:pic>
          <p:nvPicPr>
            <p:cNvPr id="39" name="Obrázek 38" descr="Soubor:GHS-pictogram-exclam.sv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1594" y="1377043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TextovéPole 39"/>
            <p:cNvSpPr txBox="1"/>
            <p:nvPr/>
          </p:nvSpPr>
          <p:spPr>
            <a:xfrm>
              <a:off x="5564483" y="1705604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Obr.5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46" name="TextovéPole 45"/>
          <p:cNvSpPr txBox="1"/>
          <p:nvPr/>
        </p:nvSpPr>
        <p:spPr>
          <a:xfrm>
            <a:off x="35495" y="3916200"/>
            <a:ext cx="813690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produktem </a:t>
            </a:r>
            <a:r>
              <a:rPr lang="cs-CZ" dirty="0"/>
              <a:t>rozkladu rostlin a </a:t>
            </a:r>
            <a:r>
              <a:rPr lang="cs-CZ" dirty="0" smtClean="0"/>
              <a:t>živočichů, při </a:t>
            </a:r>
            <a:r>
              <a:rPr lang="cs-CZ" dirty="0"/>
              <a:t>hnití ryb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6146" name="Picture 2" descr="Soubor: Trimethylamin-3D-ball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709" y="-69856"/>
            <a:ext cx="2308063" cy="22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2460"/>
            <a:ext cx="638175" cy="628650"/>
          </a:xfrm>
          <a:prstGeom prst="rect">
            <a:avLst/>
          </a:prstGeom>
          <a:solidFill>
            <a:srgbClr val="FFCCFF"/>
          </a:solidFill>
          <a:ln>
            <a:noFill/>
          </a:ln>
        </p:spPr>
      </p:pic>
      <p:sp>
        <p:nvSpPr>
          <p:cNvPr id="34" name="TextovéPole 33"/>
          <p:cNvSpPr txBox="1"/>
          <p:nvPr/>
        </p:nvSpPr>
        <p:spPr>
          <a:xfrm>
            <a:off x="35496" y="6374955"/>
            <a:ext cx="361160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syntéza cholinu</a:t>
            </a:r>
            <a:r>
              <a:rPr lang="cs-CZ" dirty="0"/>
              <a:t>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0" name="Šipka doprava se zářezem 29">
            <a:hlinkClick r:id="rId9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179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32" grpId="0" animBg="1"/>
      <p:bldP spid="33" grpId="0" animBg="1"/>
      <p:bldP spid="22" grpId="0" animBg="1"/>
      <p:bldP spid="27" grpId="0" animBg="1"/>
      <p:bldP spid="5" grpId="0" animBg="1"/>
      <p:bldP spid="35" grpId="0" animBg="1"/>
      <p:bldP spid="41" grpId="0" animBg="1"/>
      <p:bldP spid="46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55576" y="105318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Anilin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498" y="1050829"/>
            <a:ext cx="456923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 bezbarvá olejovitá kapalina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4355976" y="2575294"/>
            <a:ext cx="936104" cy="617428"/>
            <a:chOff x="4932040" y="3072308"/>
            <a:chExt cx="936104" cy="617428"/>
          </a:xfrm>
        </p:grpSpPr>
        <p:pic>
          <p:nvPicPr>
            <p:cNvPr id="19" name="Obrázek 18" descr="GHS02">
              <a:hlinkClick r:id="rId2" tooltip="&quot;GHS02&quot;"/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072308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TextovéPole 19"/>
            <p:cNvSpPr txBox="1"/>
            <p:nvPr/>
          </p:nvSpPr>
          <p:spPr>
            <a:xfrm>
              <a:off x="5231278" y="3412737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ovéPole 32"/>
          <p:cNvSpPr txBox="1"/>
          <p:nvPr/>
        </p:nvSpPr>
        <p:spPr>
          <a:xfrm>
            <a:off x="35498" y="1628800"/>
            <a:ext cx="600899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pt-BR" dirty="0" smtClean="0"/>
              <a:t>Na</a:t>
            </a:r>
            <a:r>
              <a:rPr lang="pt-BR" dirty="0"/>
              <a:t> vzduchu se snadno oxiduje a barví se na žlutou až hnědou </a:t>
            </a:r>
            <a:r>
              <a:rPr lang="pt-BR" dirty="0" smtClean="0"/>
              <a:t>barvu</a:t>
            </a:r>
            <a:r>
              <a:rPr lang="cs-CZ" dirty="0" smtClean="0"/>
              <a:t>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5497" y="2573712"/>
            <a:ext cx="417646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hoří čadivým plamenem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5496" y="3750131"/>
            <a:ext cx="478485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vstřebává se kůží </a:t>
            </a:r>
            <a:r>
              <a:rPr lang="cs-CZ" dirty="0" smtClean="0"/>
              <a:t>(19 </a:t>
            </a:r>
            <a:r>
              <a:rPr lang="cs-CZ" dirty="0"/>
              <a:t>mg /</a:t>
            </a:r>
            <a:r>
              <a:rPr lang="cs-CZ" dirty="0" smtClean="0"/>
              <a:t>m</a:t>
            </a:r>
            <a:r>
              <a:rPr lang="cs-CZ" baseline="30000" dirty="0" smtClean="0"/>
              <a:t>2</a:t>
            </a:r>
            <a:r>
              <a:rPr lang="cs-CZ" dirty="0" smtClean="0"/>
              <a:t>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419007" y="45737"/>
            <a:ext cx="1404390" cy="43088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cs-CZ" sz="2200" b="1" dirty="0"/>
              <a:t>C</a:t>
            </a:r>
            <a:r>
              <a:rPr lang="cs-CZ" sz="2200" b="1" baseline="-25000" dirty="0"/>
              <a:t>6</a:t>
            </a:r>
            <a:r>
              <a:rPr lang="cs-CZ" sz="2200" b="1" dirty="0"/>
              <a:t>H</a:t>
            </a:r>
            <a:r>
              <a:rPr lang="cs-CZ" sz="2200" b="1" baseline="-25000" dirty="0"/>
              <a:t>5</a:t>
            </a:r>
            <a:r>
              <a:rPr lang="cs-CZ" sz="2200" b="1" dirty="0"/>
              <a:t>NH</a:t>
            </a:r>
            <a:r>
              <a:rPr lang="cs-CZ" sz="2200" b="1" baseline="-25000" dirty="0"/>
              <a:t>2</a:t>
            </a:r>
            <a:endParaRPr lang="cs-CZ" sz="2200" b="1" dirty="0">
              <a:solidFill>
                <a:prstClr val="black"/>
              </a:solidFill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5169586" y="2564904"/>
            <a:ext cx="939469" cy="629805"/>
            <a:chOff x="4302125" y="1352798"/>
            <a:chExt cx="939469" cy="629805"/>
          </a:xfrm>
        </p:grpSpPr>
        <p:pic>
          <p:nvPicPr>
            <p:cNvPr id="31" name="Obrázek 30" descr="Soubor:GHS-pictogram-acid.sv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125" y="1352798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TextovéPole 37"/>
            <p:cNvSpPr txBox="1"/>
            <p:nvPr/>
          </p:nvSpPr>
          <p:spPr>
            <a:xfrm>
              <a:off x="4604728" y="1705604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Obr.4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46" name="TextovéPole 45"/>
          <p:cNvSpPr txBox="1"/>
          <p:nvPr/>
        </p:nvSpPr>
        <p:spPr>
          <a:xfrm>
            <a:off x="35495" y="4326195"/>
            <a:ext cx="9053087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bolesti </a:t>
            </a:r>
            <a:r>
              <a:rPr lang="cs-CZ" dirty="0"/>
              <a:t>hlavy, </a:t>
            </a:r>
            <a:r>
              <a:rPr lang="cs-CZ" dirty="0" smtClean="0"/>
              <a:t>malátnost, </a:t>
            </a:r>
            <a:r>
              <a:rPr lang="cs-CZ" dirty="0"/>
              <a:t>závratě, cyanóza, ataxie, dušnost </a:t>
            </a:r>
            <a:r>
              <a:rPr lang="cs-CZ" dirty="0" smtClean="0"/>
              <a:t>, </a:t>
            </a:r>
            <a:r>
              <a:rPr lang="cs-CZ" dirty="0"/>
              <a:t>tachykardie, podráždění očí, </a:t>
            </a:r>
            <a:r>
              <a:rPr lang="cs-CZ" dirty="0" err="1"/>
              <a:t>methemoglobinemie</a:t>
            </a:r>
            <a:r>
              <a:rPr lang="cs-CZ" dirty="0"/>
              <a:t>, </a:t>
            </a:r>
            <a:r>
              <a:rPr lang="cs-CZ" dirty="0" smtClean="0"/>
              <a:t>cirhóza</a:t>
            </a:r>
            <a:r>
              <a:rPr lang="cs-CZ" dirty="0"/>
              <a:t> 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7170" name="Picture 2" descr="Plik:Aniline-3D-ball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751"/>
            <a:ext cx="2027014" cy="256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lik:Aniline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961" y="6751"/>
            <a:ext cx="797025" cy="1206136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30" name="TextovéPole 29"/>
          <p:cNvSpPr txBox="1"/>
          <p:nvPr/>
        </p:nvSpPr>
        <p:spPr>
          <a:xfrm>
            <a:off x="755576" y="560281"/>
            <a:ext cx="4086299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fenylamin, </a:t>
            </a:r>
            <a:r>
              <a:rPr lang="cs-CZ" dirty="0"/>
              <a:t>aminobenzen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35497" y="3183359"/>
            <a:ext cx="165618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toxický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37" name="Skupina 36"/>
          <p:cNvGrpSpPr/>
          <p:nvPr/>
        </p:nvGrpSpPr>
        <p:grpSpPr>
          <a:xfrm>
            <a:off x="7645472" y="3719003"/>
            <a:ext cx="950372" cy="607192"/>
            <a:chOff x="7502031" y="2173736"/>
            <a:chExt cx="950372" cy="607192"/>
          </a:xfrm>
        </p:grpSpPr>
        <p:pic>
          <p:nvPicPr>
            <p:cNvPr id="42" name="Obrázek 41" descr="Soubor:GHS-pictogram-silhouete.sv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031" y="217373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TextovéPole 42"/>
            <p:cNvSpPr txBox="1"/>
            <p:nvPr/>
          </p:nvSpPr>
          <p:spPr>
            <a:xfrm>
              <a:off x="7815537" y="250392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Skupina 43"/>
          <p:cNvGrpSpPr/>
          <p:nvPr/>
        </p:nvGrpSpPr>
        <p:grpSpPr>
          <a:xfrm>
            <a:off x="1763688" y="3121819"/>
            <a:ext cx="970186" cy="596694"/>
            <a:chOff x="5357021" y="1968210"/>
            <a:chExt cx="970186" cy="596694"/>
          </a:xfrm>
        </p:grpSpPr>
        <p:pic>
          <p:nvPicPr>
            <p:cNvPr id="45" name="Obrázek 44" descr="Soubor:GHS-pictogram-skull.sv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021" y="196821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" name="TextovéPole 46"/>
            <p:cNvSpPr txBox="1"/>
            <p:nvPr/>
          </p:nvSpPr>
          <p:spPr>
            <a:xfrm>
              <a:off x="5690341" y="2287905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Obr.7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8" name="Skupina 47"/>
          <p:cNvGrpSpPr/>
          <p:nvPr/>
        </p:nvGrpSpPr>
        <p:grpSpPr>
          <a:xfrm>
            <a:off x="2483768" y="3121819"/>
            <a:ext cx="1054119" cy="612454"/>
            <a:chOff x="6257934" y="1968210"/>
            <a:chExt cx="1054119" cy="612454"/>
          </a:xfrm>
        </p:grpSpPr>
        <p:pic>
          <p:nvPicPr>
            <p:cNvPr id="49" name="Obrázek 48" descr="Soubor:GHS-pictogram-pollu.sv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934" y="196821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TextovéPole 49"/>
            <p:cNvSpPr txBox="1"/>
            <p:nvPr/>
          </p:nvSpPr>
          <p:spPr>
            <a:xfrm>
              <a:off x="6581268" y="2303665"/>
              <a:ext cx="7307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Obr.8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51" name="TextovéPole 50"/>
          <p:cNvSpPr txBox="1"/>
          <p:nvPr/>
        </p:nvSpPr>
        <p:spPr>
          <a:xfrm>
            <a:off x="35496" y="5271591"/>
            <a:ext cx="668297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vyrábí </a:t>
            </a:r>
            <a:r>
              <a:rPr lang="cs-CZ" dirty="0"/>
              <a:t>většinou z </a:t>
            </a:r>
            <a:r>
              <a:rPr lang="cs-CZ" dirty="0" smtClean="0"/>
              <a:t>benzenu </a:t>
            </a:r>
            <a:r>
              <a:rPr lang="cs-CZ" dirty="0"/>
              <a:t>ve dvou krocích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925231" y="5808783"/>
            <a:ext cx="6134920" cy="1004593"/>
            <a:chOff x="925231" y="5808783"/>
            <a:chExt cx="6134920" cy="1004593"/>
          </a:xfrm>
        </p:grpSpPr>
        <p:pic>
          <p:nvPicPr>
            <p:cNvPr id="7174" name="Picture 6" descr="Soubor:Synthesis of aniline.sv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10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231" y="5808783"/>
              <a:ext cx="6134920" cy="1004593"/>
            </a:xfrm>
            <a:prstGeom prst="rect">
              <a:avLst/>
            </a:prstGeom>
            <a:solidFill>
              <a:srgbClr val="FFCCFF"/>
            </a:solidFill>
          </p:spPr>
        </p:pic>
        <p:sp>
          <p:nvSpPr>
            <p:cNvPr id="6" name="TextovéPole 5"/>
            <p:cNvSpPr txBox="1"/>
            <p:nvPr/>
          </p:nvSpPr>
          <p:spPr>
            <a:xfrm>
              <a:off x="1806576" y="6386844"/>
              <a:ext cx="15412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/>
                <a:t> nitrace benzenu</a:t>
              </a:r>
            </a:p>
          </p:txBody>
        </p:sp>
        <p:sp>
          <p:nvSpPr>
            <p:cNvPr id="52" name="TextovéPole 51"/>
            <p:cNvSpPr txBox="1"/>
            <p:nvPr/>
          </p:nvSpPr>
          <p:spPr>
            <a:xfrm>
              <a:off x="5087977" y="6386844"/>
              <a:ext cx="11845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hydrogenace</a:t>
              </a:r>
              <a:endParaRPr lang="cs-CZ" sz="1200" b="1" dirty="0"/>
            </a:p>
          </p:txBody>
        </p:sp>
      </p:grpSp>
      <p:sp>
        <p:nvSpPr>
          <p:cNvPr id="34" name="Šipka doprava se zářezem 33">
            <a:hlinkClick r:id="rId1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908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33" grpId="0" animBg="1"/>
      <p:bldP spid="22" grpId="0" animBg="1"/>
      <p:bldP spid="27" grpId="0" animBg="1"/>
      <p:bldP spid="5" grpId="0" animBg="1"/>
      <p:bldP spid="46" grpId="0" animBg="1"/>
      <p:bldP spid="30" grpId="0" animBg="1"/>
      <p:bldP spid="36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6084465" y="4209961"/>
            <a:ext cx="3024039" cy="2472804"/>
            <a:chOff x="6084465" y="4209961"/>
            <a:chExt cx="3024039" cy="2472804"/>
          </a:xfrm>
        </p:grpSpPr>
        <p:pic>
          <p:nvPicPr>
            <p:cNvPr id="54" name="Picture 7" descr="Soubor:Space Shuttle Columbia launching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465" y="4255528"/>
              <a:ext cx="2880321" cy="2427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ovéPole 55"/>
            <p:cNvSpPr txBox="1"/>
            <p:nvPr/>
          </p:nvSpPr>
          <p:spPr>
            <a:xfrm>
              <a:off x="8387575" y="4209961"/>
              <a:ext cx="7209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Obr.11   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Skupina 39"/>
          <p:cNvGrpSpPr/>
          <p:nvPr/>
        </p:nvGrpSpPr>
        <p:grpSpPr>
          <a:xfrm>
            <a:off x="3344258" y="5085184"/>
            <a:ext cx="2715590" cy="1604635"/>
            <a:chOff x="5147850" y="3998460"/>
            <a:chExt cx="2715590" cy="1604635"/>
          </a:xfrm>
        </p:grpSpPr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7850" y="3998460"/>
              <a:ext cx="2630239" cy="156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TextovéPole 52"/>
            <p:cNvSpPr txBox="1"/>
            <p:nvPr/>
          </p:nvSpPr>
          <p:spPr>
            <a:xfrm>
              <a:off x="7142511" y="5326096"/>
              <a:ext cx="7209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Obr.10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5626380" y="1772816"/>
            <a:ext cx="3482124" cy="2413855"/>
            <a:chOff x="5626380" y="1772816"/>
            <a:chExt cx="3482124" cy="2413855"/>
          </a:xfrm>
        </p:grpSpPr>
        <p:pic>
          <p:nvPicPr>
            <p:cNvPr id="8198" name="Picture 6" descr="Soubor: Indigo cak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4422" y="1822709"/>
              <a:ext cx="2363962" cy="2363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Soubor: Indigo.sv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9336" y="1823476"/>
              <a:ext cx="1509168" cy="86956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0" name="TextovéPole 9"/>
            <p:cNvSpPr txBox="1"/>
            <p:nvPr/>
          </p:nvSpPr>
          <p:spPr>
            <a:xfrm>
              <a:off x="7211551" y="1772816"/>
              <a:ext cx="9608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smtClean="0"/>
                <a:t>Indigo</a:t>
              </a:r>
              <a:endParaRPr lang="cs-CZ" sz="1600" b="1" dirty="0"/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5626380" y="1813466"/>
              <a:ext cx="7209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3020222" y="1116926"/>
            <a:ext cx="2536990" cy="1906953"/>
            <a:chOff x="4531172" y="4049130"/>
            <a:chExt cx="2536990" cy="1906953"/>
          </a:xfrm>
        </p:grpSpPr>
        <p:pic>
          <p:nvPicPr>
            <p:cNvPr id="35" name="Picture 2" descr="Soubor: Indian pigments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9148" y="4049130"/>
              <a:ext cx="2489014" cy="1866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ovéPole 38"/>
            <p:cNvSpPr txBox="1"/>
            <p:nvPr/>
          </p:nvSpPr>
          <p:spPr>
            <a:xfrm>
              <a:off x="4531172" y="5679084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Obr.9   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755576" y="377215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Anilin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35498" y="1628800"/>
            <a:ext cx="245713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 barev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5498" y="3183359"/>
            <a:ext cx="455425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 syntetických vláken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5497" y="3750131"/>
            <a:ext cx="239242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 léčiv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59377" y="392603"/>
            <a:ext cx="1404390" cy="43088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cs-CZ" sz="2200" b="1" dirty="0"/>
              <a:t>C</a:t>
            </a:r>
            <a:r>
              <a:rPr lang="cs-CZ" sz="2200" b="1" baseline="-25000" dirty="0"/>
              <a:t>6</a:t>
            </a:r>
            <a:r>
              <a:rPr lang="cs-CZ" sz="2200" b="1" dirty="0"/>
              <a:t>H</a:t>
            </a:r>
            <a:r>
              <a:rPr lang="cs-CZ" sz="2200" b="1" baseline="-25000" dirty="0"/>
              <a:t>5</a:t>
            </a:r>
            <a:r>
              <a:rPr lang="cs-CZ" sz="2200" b="1" dirty="0"/>
              <a:t>NH</a:t>
            </a:r>
            <a:r>
              <a:rPr lang="cs-CZ" sz="2200" b="1" baseline="-25000" dirty="0"/>
              <a:t>2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35496" y="4326195"/>
            <a:ext cx="2880322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 kaučuku - urychlovače</a:t>
            </a:r>
            <a:br>
              <a:rPr lang="cs-CZ" dirty="0" smtClean="0"/>
            </a:br>
            <a:r>
              <a:rPr lang="cs-CZ" dirty="0" smtClean="0"/>
              <a:t>- difenylamin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7170" name="Picture 2" descr="Plik:Aniline-3D-ball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952" y="6752"/>
            <a:ext cx="1434607" cy="18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lik:Aniline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961" y="278648"/>
            <a:ext cx="797025" cy="1206136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51" name="TextovéPole 50"/>
          <p:cNvSpPr txBox="1"/>
          <p:nvPr/>
        </p:nvSpPr>
        <p:spPr>
          <a:xfrm>
            <a:off x="35497" y="6063679"/>
            <a:ext cx="273630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raketové palivo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404635" y="1023119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P</a:t>
            </a:r>
            <a:r>
              <a:rPr lang="cs-CZ" dirty="0" smtClean="0">
                <a:solidFill>
                  <a:prstClr val="black"/>
                </a:solidFill>
              </a:rPr>
              <a:t>oužití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8194" name="Picture 2" descr="Plik:Diphenylamine-3D-ball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071">
            <a:off x="2956583" y="3554066"/>
            <a:ext cx="2911561" cy="164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Šipka doprava se zářezem 28">
            <a:hlinkClick r:id="rId10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726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 animBg="1"/>
      <p:bldP spid="22" grpId="0" animBg="1"/>
      <p:bldP spid="27" grpId="0" animBg="1"/>
      <p:bldP spid="5" grpId="0" animBg="1"/>
      <p:bldP spid="46" grpId="0" animBg="1"/>
      <p:bldP spid="5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-36512" y="2448184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  </a:t>
            </a:r>
            <a:r>
              <a:rPr lang="cs-CZ" sz="1200" dirty="0" smtClean="0"/>
              <a:t>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Soubor:GHS-pictogram-acid.svg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cs.wikipedia.org/wiki/Soubor:GHS-pictogram-rondflam.svg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36512" y="2909849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Obr.5  </a:t>
            </a:r>
            <a:r>
              <a:rPr lang="cs-CZ" sz="1200" dirty="0" smtClean="0"/>
              <a:t>TORSTEN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Soubor:GHS-pictogram-exclam.svg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cs.wikipedia.org/wiki/Soubor:GHS-pictogram-exclam.svg</a:t>
            </a:r>
            <a:endParaRPr lang="cs-CZ" sz="1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-36512" y="337151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Obr.6  </a:t>
            </a:r>
            <a:r>
              <a:rPr lang="cs-CZ" sz="1200" dirty="0" smtClean="0"/>
              <a:t>TURKEYPHANT</a:t>
            </a:r>
            <a:r>
              <a:rPr lang="cs-CZ" sz="1200" dirty="0"/>
              <a:t>. </a:t>
            </a:r>
            <a:r>
              <a:rPr lang="cs-CZ" sz="1200" i="1" dirty="0"/>
              <a:t>Soubor: Efedrin - 10 x 30mg.jpg - </a:t>
            </a:r>
            <a:r>
              <a:rPr lang="cs-CZ" sz="1200" i="1" dirty="0" err="1"/>
              <a:t>Wikipedia</a:t>
            </a:r>
            <a:r>
              <a:rPr lang="cs-CZ" sz="1200" i="1" dirty="0"/>
              <a:t>,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[online]. [cit. </a:t>
            </a:r>
            <a:r>
              <a:rPr lang="cs-CZ" sz="1200" dirty="0" smtClean="0"/>
              <a:t>23.4.2013]. </a:t>
            </a:r>
            <a:r>
              <a:rPr lang="cs-CZ" sz="1200" dirty="0"/>
              <a:t>Dostupný na WWW: http://en.wikipedia.org/wiki/File:Ephedrine_-_10_x_30mg.jpg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-36512" y="3833179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Obr.7  </a:t>
            </a:r>
            <a:r>
              <a:rPr lang="cs-CZ" sz="1200" dirty="0" smtClean="0"/>
              <a:t>TORSTEN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Soubor:GHS-pictogram-skull.svg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cs.wikipedia.org/wiki/Soubor:GHS-pictogram-skull.svg</a:t>
            </a:r>
            <a:endParaRPr lang="cs-CZ" sz="1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-36512" y="4294843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Obr.8  </a:t>
            </a:r>
            <a:r>
              <a:rPr lang="cs-CZ" sz="1200" dirty="0" smtClean="0"/>
              <a:t>TORSTEN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Soubor:GHS-pictogram-pollu.svg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cs.wikipedia.org/wiki/Soubor:GHS-pictogram-pollu.svg</a:t>
            </a:r>
            <a:endParaRPr lang="cs-CZ" sz="1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-36512" y="4765589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Obr.9  </a:t>
            </a:r>
            <a:r>
              <a:rPr lang="cs-CZ" sz="1200" dirty="0" smtClean="0"/>
              <a:t>BRADY</a:t>
            </a:r>
            <a:r>
              <a:rPr lang="cs-CZ" sz="1200" dirty="0"/>
              <a:t>, Dan. </a:t>
            </a:r>
            <a:r>
              <a:rPr lang="cs-CZ" sz="1200" i="1" dirty="0"/>
              <a:t>Soubor: Indian pigments.jpg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18.4.2013]. </a:t>
            </a:r>
            <a:r>
              <a:rPr lang="cs-CZ" sz="1200" dirty="0"/>
              <a:t>Dostupný na WWW: http://commons.wikimedia.org/wiki/File:Indian_pigme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522725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Obr.10</a:t>
            </a:r>
            <a:r>
              <a:rPr lang="cs-CZ" sz="1200" dirty="0"/>
              <a:t> </a:t>
            </a:r>
            <a:r>
              <a:rPr lang="cs-CZ" sz="1200" dirty="0" smtClean="0"/>
              <a:t> NASA</a:t>
            </a:r>
            <a:r>
              <a:rPr lang="cs-CZ" sz="1200" dirty="0"/>
              <a:t>. </a:t>
            </a:r>
            <a:r>
              <a:rPr lang="cs-CZ" sz="1200" i="1" dirty="0"/>
              <a:t>Soubor: Atlantis vzlétl na STS-27.jpg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22.4.2013]. </a:t>
            </a:r>
            <a:r>
              <a:rPr lang="cs-CZ" sz="1200" dirty="0"/>
              <a:t>Dostupný na WWW: http://commons.wikimedia.org/wiki/File:Atlantis_taking_off_on_STS-27.jpg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2842" y="6150584"/>
            <a:ext cx="687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Obr.12</a:t>
            </a:r>
            <a:r>
              <a:rPr lang="cs-CZ" sz="1200" dirty="0"/>
              <a:t>STROE, David. </a:t>
            </a:r>
            <a:r>
              <a:rPr lang="cs-CZ" sz="1200" i="1" dirty="0"/>
              <a:t>Soubor: Indigo cake.jpg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23.4.2013]. </a:t>
            </a:r>
            <a:r>
              <a:rPr lang="cs-CZ" sz="1200" dirty="0"/>
              <a:t>Dostupný na WWW: http://commons.wikimedia.org/wiki/File:Indigo_cake.jpg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2841" y="5688919"/>
            <a:ext cx="687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Obr.11 </a:t>
            </a:r>
            <a:r>
              <a:rPr lang="cs-CZ" sz="1200" dirty="0" smtClean="0"/>
              <a:t> </a:t>
            </a:r>
            <a:r>
              <a:rPr lang="cs-CZ" sz="1200" dirty="0"/>
              <a:t>NASA. </a:t>
            </a:r>
            <a:r>
              <a:rPr lang="cs-CZ" sz="1200" i="1" dirty="0" err="1"/>
              <a:t>Soubor:Space</a:t>
            </a:r>
            <a:r>
              <a:rPr lang="cs-CZ" sz="1200" i="1" dirty="0"/>
              <a:t> </a:t>
            </a:r>
            <a:r>
              <a:rPr lang="cs-CZ" sz="1200" i="1" dirty="0" err="1"/>
              <a:t>Shuttle</a:t>
            </a:r>
            <a:r>
              <a:rPr lang="cs-CZ" sz="1200" i="1" dirty="0"/>
              <a:t> Columbia launching.jpg - Wikipedie</a:t>
            </a:r>
            <a:r>
              <a:rPr lang="cs-CZ" sz="1200" dirty="0"/>
              <a:t> [online]. [cit. 4.4.2013]. Dostupný na WWW: http://cs.wikipedia.org/wiki/Soubor:Space_Shuttle_Columbia_launching.jpg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0" y="1029519"/>
            <a:ext cx="781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</a:t>
            </a:r>
            <a:r>
              <a:rPr lang="cs-CZ" sz="1200" dirty="0"/>
              <a:t> </a:t>
            </a:r>
            <a:r>
              <a:rPr lang="cs-CZ" sz="1200" dirty="0" smtClean="0"/>
              <a:t>  WRIGHT</a:t>
            </a:r>
            <a:r>
              <a:rPr lang="cs-CZ" sz="1200" dirty="0"/>
              <a:t>, Joseph. </a:t>
            </a:r>
            <a:r>
              <a:rPr lang="cs-CZ" sz="1200" i="1" dirty="0"/>
              <a:t>Soubor: JosephWright-Alchemist.jpg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20.2.2013]. Dostupný na WWW: http://commons.wikimedia.org/wiki/File:JosephWright-Alchemist.jpg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-36512" y="1988071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  </a:t>
            </a:r>
            <a:r>
              <a:rPr lang="cs-CZ" sz="1200" dirty="0" smtClean="0"/>
              <a:t>TORSTEN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Soubor:GHS-pictogram-silhouete.svg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cs.wikipedia.org/wiki/Soubor:GHS-pictogram-silhouete.svg</a:t>
            </a:r>
            <a:r>
              <a:rPr lang="cs-CZ" sz="1200" b="1" dirty="0" smtClean="0">
                <a:solidFill>
                  <a:prstClr val="black"/>
                </a:solidFill>
              </a:rPr>
              <a:t>  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-36512" y="152640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  </a:t>
            </a:r>
            <a:r>
              <a:rPr lang="cs-CZ" sz="1200" dirty="0" smtClean="0"/>
              <a:t>HENNING</a:t>
            </a:r>
            <a:r>
              <a:rPr lang="cs-CZ" sz="1200" dirty="0"/>
              <a:t>, Torsten. </a:t>
            </a:r>
            <a:r>
              <a:rPr lang="cs-CZ" sz="1200" i="1" dirty="0" err="1"/>
              <a:t>Soubor:GHS-pictogram-flamme.svg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cs.wikipedia.org/wiki/Soubor:GHS-pictogram-flamme.svg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460091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634126" y="1705056"/>
            <a:ext cx="787574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/>
              <a:t>Honza, J.; Mareček, A</a:t>
            </a:r>
            <a:r>
              <a:rPr lang="cs-CZ" sz="1200" dirty="0" smtClean="0"/>
              <a:t>.     </a:t>
            </a:r>
            <a:r>
              <a:rPr lang="cs-CZ" sz="1200" dirty="0"/>
              <a:t>Chemie pro čtyřletá gymnázia (3.díl). Brno: </a:t>
            </a:r>
            <a:r>
              <a:rPr lang="cs-CZ" sz="1200" dirty="0" err="1"/>
              <a:t>DaTaPrint</a:t>
            </a:r>
            <a:r>
              <a:rPr lang="cs-CZ" sz="1200" dirty="0"/>
              <a:t>, 2000;ISBN 80-7182-057-1</a:t>
            </a:r>
          </a:p>
        </p:txBody>
      </p:sp>
      <p:sp>
        <p:nvSpPr>
          <p:cNvPr id="16" name="TextovéPole 2"/>
          <p:cNvSpPr txBox="1"/>
          <p:nvPr/>
        </p:nvSpPr>
        <p:spPr>
          <a:xfrm>
            <a:off x="1677733" y="1268760"/>
            <a:ext cx="181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rgbClr val="FF0000"/>
                </a:solidFill>
              </a:rPr>
              <a:t>Literatura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634126" y="2017188"/>
            <a:ext cx="629157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/>
              <a:t>Pacák, J</a:t>
            </a:r>
            <a:r>
              <a:rPr lang="cs-CZ" sz="1200" dirty="0" smtClean="0"/>
              <a:t>.                             Chemie </a:t>
            </a:r>
            <a:r>
              <a:rPr lang="cs-CZ" sz="1200" dirty="0"/>
              <a:t>pro 2. ročník gymnázií. Praha: SPN, </a:t>
            </a:r>
            <a:r>
              <a:rPr lang="cs-CZ" sz="1200" dirty="0" smtClean="0"/>
              <a:t>1985</a:t>
            </a:r>
            <a:endParaRPr lang="cs-CZ" sz="1200" dirty="0"/>
          </a:p>
        </p:txBody>
      </p:sp>
      <p:sp>
        <p:nvSpPr>
          <p:cNvPr id="18" name="Obdélník 17"/>
          <p:cNvSpPr/>
          <p:nvPr/>
        </p:nvSpPr>
        <p:spPr>
          <a:xfrm>
            <a:off x="634126" y="2351827"/>
            <a:ext cx="7110536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Kotlík B., Růžičková K.    Chemie </a:t>
            </a:r>
            <a:r>
              <a:rPr lang="cs-CZ" sz="1200" dirty="0"/>
              <a:t>I. v kostce pro střední </a:t>
            </a:r>
            <a:r>
              <a:rPr lang="cs-CZ" sz="1200" dirty="0" smtClean="0"/>
              <a:t>školy, Fragment 2002, </a:t>
            </a:r>
            <a:r>
              <a:rPr lang="cs-CZ" sz="1200" dirty="0"/>
              <a:t>ISBN: 80-7200-337-2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19" name="Obdélník 18"/>
          <p:cNvSpPr/>
          <p:nvPr/>
        </p:nvSpPr>
        <p:spPr>
          <a:xfrm>
            <a:off x="611904" y="2666561"/>
            <a:ext cx="6291572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200" dirty="0" smtClean="0"/>
              <a:t>Vacík J. a kolektiv              Přehled středoškolské chemie, SPN 1995, </a:t>
            </a:r>
            <a:r>
              <a:rPr lang="cs-CZ" sz="1200" dirty="0">
                <a:solidFill>
                  <a:prstClr val="black"/>
                </a:solidFill>
              </a:rPr>
              <a:t>ISBN: </a:t>
            </a:r>
            <a:r>
              <a:rPr lang="cs-CZ" sz="1200" dirty="0" smtClean="0">
                <a:solidFill>
                  <a:prstClr val="black"/>
                </a:solidFill>
              </a:rPr>
              <a:t>80-85937-08-5</a:t>
            </a:r>
            <a:endParaRPr lang="cs-CZ" sz="1200" dirty="0">
              <a:solidFill>
                <a:prstClr val="black"/>
              </a:solidFill>
            </a:endParaRPr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693049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0">
              <a:srgbClr val="46D84D"/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868418" y="-22400"/>
            <a:ext cx="7407164" cy="685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7551719" y="6600624"/>
            <a:ext cx="826840" cy="27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latin typeface="Georgia" pitchFamily="18" charset="0"/>
              </a:rPr>
              <a:t>Obr.1</a:t>
            </a:r>
            <a:endParaRPr lang="cs-CZ" sz="1200" b="1" dirty="0">
              <a:latin typeface="Georgia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12000" y="5013296"/>
            <a:ext cx="4320000" cy="1080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F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18288" bIns="0" anchor="ctr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cs-CZ" cap="all" dirty="0" smtClean="0">
                <a:ln w="6350">
                  <a:solidFill>
                    <a:schemeClr val="tx1"/>
                  </a:solidFill>
                </a:ln>
                <a:solidFill>
                  <a:srgbClr val="EC1CEC"/>
                </a:solidFill>
                <a:latin typeface="Georgia" pitchFamily="18" charset="0"/>
              </a:rPr>
              <a:t>AMINY</a:t>
            </a:r>
            <a:endParaRPr lang="cs-CZ" cap="all" dirty="0">
              <a:ln w="6350">
                <a:solidFill>
                  <a:schemeClr val="tx1"/>
                </a:solidFill>
              </a:ln>
              <a:solidFill>
                <a:srgbClr val="EC1CEC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2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aoblený obdélník 18"/>
          <p:cNvSpPr/>
          <p:nvPr/>
        </p:nvSpPr>
        <p:spPr>
          <a:xfrm>
            <a:off x="612000" y="754212"/>
            <a:ext cx="8064896" cy="5349577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0" name="TextovéPole 19">
            <a:hlinkClick r:id="rId5" action="ppaction://hlinksldjump"/>
          </p:cNvPr>
          <p:cNvSpPr txBox="1"/>
          <p:nvPr/>
        </p:nvSpPr>
        <p:spPr>
          <a:xfrm>
            <a:off x="828463" y="2162472"/>
            <a:ext cx="3815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N</a:t>
            </a:r>
            <a:r>
              <a:rPr lang="cs-CZ" sz="2400" b="1" dirty="0" smtClean="0">
                <a:solidFill>
                  <a:srgbClr val="FF0000"/>
                </a:solidFill>
              </a:rPr>
              <a:t>ÁZVOSLOVÍ AMINŮ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2" name="TextovéPole 21">
            <a:hlinkClick r:id="rId6" action="ppaction://hlinksldjump"/>
          </p:cNvPr>
          <p:cNvSpPr txBox="1"/>
          <p:nvPr/>
        </p:nvSpPr>
        <p:spPr>
          <a:xfrm>
            <a:off x="828465" y="2689089"/>
            <a:ext cx="4211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FYZIKÁLNÍ VLASTNOSTI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3" name="TextovéPole 22">
            <a:hlinkClick r:id="rId7" action="ppaction://hlinksldjump"/>
          </p:cNvPr>
          <p:cNvSpPr txBox="1"/>
          <p:nvPr/>
        </p:nvSpPr>
        <p:spPr>
          <a:xfrm>
            <a:off x="828463" y="3222762"/>
            <a:ext cx="42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CHEMICKÉ VLASTNOSTI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4" name="TextovéPole 23">
            <a:hlinkClick r:id="rId8" action="ppaction://hlinksldjump"/>
          </p:cNvPr>
          <p:cNvSpPr txBox="1"/>
          <p:nvPr/>
        </p:nvSpPr>
        <p:spPr>
          <a:xfrm>
            <a:off x="828464" y="3756434"/>
            <a:ext cx="2807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METHYLAMIN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5" name="TextovéPole 24">
            <a:hlinkClick r:id="rId9" action="ppaction://hlinksldjump"/>
          </p:cNvPr>
          <p:cNvSpPr txBox="1"/>
          <p:nvPr/>
        </p:nvSpPr>
        <p:spPr>
          <a:xfrm>
            <a:off x="828462" y="4290108"/>
            <a:ext cx="33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DIMETHYLAMIN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6" name="TextovéPole 25">
            <a:hlinkClick r:id="rId10" action="ppaction://hlinksldjump"/>
          </p:cNvPr>
          <p:cNvSpPr txBox="1"/>
          <p:nvPr/>
        </p:nvSpPr>
        <p:spPr>
          <a:xfrm>
            <a:off x="828465" y="4823781"/>
            <a:ext cx="32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TRIMETHYLAMIN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7" name="TextovéPole 26">
            <a:hlinkClick r:id="rId11" action="ppaction://hlinksldjump"/>
          </p:cNvPr>
          <p:cNvSpPr txBox="1"/>
          <p:nvPr/>
        </p:nvSpPr>
        <p:spPr>
          <a:xfrm>
            <a:off x="828463" y="5357454"/>
            <a:ext cx="6119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ANILIN (FENYLAMIN, NITROBENZEN)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0" name="TextovéPole 29">
            <a:hlinkClick r:id="rId12" action="ppaction://hlinksldjump"/>
          </p:cNvPr>
          <p:cNvSpPr txBox="1"/>
          <p:nvPr/>
        </p:nvSpPr>
        <p:spPr>
          <a:xfrm>
            <a:off x="826656" y="1630706"/>
            <a:ext cx="3601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PŘÍPRAVA A VÝROBA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1" name="TextovéPole 10">
            <a:hlinkClick r:id="rId13" action="ppaction://hlinksldjump"/>
          </p:cNvPr>
          <p:cNvSpPr txBox="1"/>
          <p:nvPr/>
        </p:nvSpPr>
        <p:spPr>
          <a:xfrm>
            <a:off x="828465" y="1097034"/>
            <a:ext cx="3601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AMINY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17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2" grpId="0"/>
      <p:bldP spid="23" grpId="0"/>
      <p:bldP spid="24" grpId="0"/>
      <p:bldP spid="25" grpId="0"/>
      <p:bldP spid="26" grpId="0"/>
      <p:bldP spid="27" grpId="0"/>
      <p:bldP spid="3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5" y="1981676"/>
            <a:ext cx="428447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prstClr val="black"/>
                </a:solidFill>
              </a:rPr>
              <a:t>Charakteristická skupina 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567" y="116632"/>
            <a:ext cx="2724739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Aminy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907705" y="2605941"/>
            <a:ext cx="108011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– </a:t>
            </a:r>
            <a:r>
              <a:rPr lang="cs-CZ" dirty="0" smtClean="0">
                <a:solidFill>
                  <a:srgbClr val="FF0000"/>
                </a:solidFill>
              </a:rPr>
              <a:t>NH</a:t>
            </a:r>
            <a:r>
              <a:rPr lang="cs-CZ" baseline="-25000" dirty="0" smtClean="0">
                <a:solidFill>
                  <a:srgbClr val="FF0000"/>
                </a:solidFill>
              </a:rPr>
              <a:t>2</a:t>
            </a:r>
            <a:endParaRPr lang="cs-CZ" baseline="-250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505" y="3228959"/>
            <a:ext cx="8280920" cy="892552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Dělíme dle </a:t>
            </a:r>
            <a:r>
              <a:rPr lang="cs-CZ" dirty="0">
                <a:solidFill>
                  <a:prstClr val="black"/>
                </a:solidFill>
              </a:rPr>
              <a:t>jejich struktury na primární, sekundární </a:t>
            </a:r>
            <a:r>
              <a:rPr lang="cs-CZ" dirty="0" smtClean="0">
                <a:solidFill>
                  <a:prstClr val="black"/>
                </a:solidFill>
              </a:rPr>
              <a:t>, terciární a kvarterní </a:t>
            </a:r>
            <a:r>
              <a:rPr lang="cs-CZ" sz="2800" dirty="0" smtClean="0">
                <a:solidFill>
                  <a:prstClr val="black"/>
                </a:solidFill>
              </a:rPr>
              <a:t>(</a:t>
            </a:r>
            <a:r>
              <a:rPr lang="cs-CZ" dirty="0"/>
              <a:t>amoniové </a:t>
            </a:r>
            <a:r>
              <a:rPr lang="cs-CZ" dirty="0" smtClean="0"/>
              <a:t>soli).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83567" y="4190117"/>
            <a:ext cx="156617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b="0" dirty="0"/>
              <a:t> </a:t>
            </a:r>
            <a:r>
              <a:rPr lang="cs-CZ" dirty="0"/>
              <a:t>R</a:t>
            </a:r>
            <a:r>
              <a:rPr lang="cs-CZ" dirty="0">
                <a:solidFill>
                  <a:srgbClr val="FF0000"/>
                </a:solidFill>
              </a:rPr>
              <a:t>NH</a:t>
            </a:r>
            <a:r>
              <a:rPr lang="cs-CZ" baseline="-25000" dirty="0">
                <a:solidFill>
                  <a:srgbClr val="FF0000"/>
                </a:solidFill>
              </a:rPr>
              <a:t>2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823285" y="4191471"/>
            <a:ext cx="156617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dirty="0"/>
              <a:t>R</a:t>
            </a:r>
            <a:r>
              <a:rPr lang="cs-CZ" baseline="-25000" dirty="0"/>
              <a:t>2</a:t>
            </a:r>
            <a:r>
              <a:rPr lang="cs-CZ" dirty="0">
                <a:solidFill>
                  <a:srgbClr val="FF0000"/>
                </a:solidFill>
              </a:rPr>
              <a:t>NH</a:t>
            </a:r>
            <a:r>
              <a:rPr lang="cs-CZ" dirty="0"/>
              <a:t>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932040" y="4191471"/>
            <a:ext cx="156617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dirty="0"/>
              <a:t>R</a:t>
            </a:r>
            <a:r>
              <a:rPr lang="cs-CZ" baseline="-25000" dirty="0"/>
              <a:t>3</a:t>
            </a:r>
            <a:r>
              <a:rPr lang="cs-CZ" dirty="0">
                <a:solidFill>
                  <a:srgbClr val="FF0000"/>
                </a:solidFill>
              </a:rPr>
              <a:t>N</a:t>
            </a:r>
            <a:r>
              <a:rPr lang="cs-CZ" dirty="0"/>
              <a:t> </a:t>
            </a:r>
            <a:r>
              <a:rPr lang="cs-CZ" dirty="0">
                <a:solidFill>
                  <a:prstClr val="black"/>
                </a:solidFill>
              </a:rPr>
              <a:t>  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7009941" y="4191471"/>
            <a:ext cx="156617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dirty="0"/>
              <a:t>R</a:t>
            </a:r>
            <a:r>
              <a:rPr lang="cs-CZ" baseline="-25000" dirty="0"/>
              <a:t>4</a:t>
            </a:r>
            <a:r>
              <a:rPr lang="cs-CZ" dirty="0"/>
              <a:t>[</a:t>
            </a:r>
            <a:r>
              <a:rPr lang="cs-CZ" dirty="0">
                <a:solidFill>
                  <a:srgbClr val="FF0000"/>
                </a:solidFill>
              </a:rPr>
              <a:t>N</a:t>
            </a:r>
            <a:r>
              <a:rPr lang="cs-CZ" baseline="30000" dirty="0">
                <a:solidFill>
                  <a:srgbClr val="FF0000"/>
                </a:solidFill>
              </a:rPr>
              <a:t>+</a:t>
            </a:r>
            <a:r>
              <a:rPr lang="cs-CZ" dirty="0">
                <a:solidFill>
                  <a:srgbClr val="FF0000"/>
                </a:solidFill>
              </a:rPr>
              <a:t>]</a:t>
            </a:r>
            <a:r>
              <a:rPr lang="cs-CZ" dirty="0"/>
              <a:t> </a:t>
            </a:r>
            <a:r>
              <a:rPr lang="cs-CZ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07505" y="692696"/>
            <a:ext cx="7416823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/>
              <a:t>formálně odvozené od amoniaku NH</a:t>
            </a:r>
            <a:r>
              <a:rPr lang="cs-CZ" sz="2400" b="1" baseline="-25000" dirty="0" smtClean="0"/>
              <a:t>3 </a:t>
            </a:r>
            <a:r>
              <a:rPr lang="cs-CZ" sz="2400" b="1" dirty="0" smtClean="0"/>
              <a:t>náhradou jednoho (primární), dvou (sekundární ) nebo tří (terciární) vodíků za alkyl- nebo </a:t>
            </a:r>
            <a:r>
              <a:rPr lang="cs-CZ" sz="2400" b="1" dirty="0" err="1" smtClean="0"/>
              <a:t>arylskupinu</a:t>
            </a:r>
            <a:endParaRPr lang="cs-CZ" sz="2400" b="1" dirty="0">
              <a:solidFill>
                <a:prstClr val="black"/>
              </a:solidFill>
            </a:endParaRPr>
          </a:p>
        </p:txBody>
      </p:sp>
      <p:pic>
        <p:nvPicPr>
          <p:cNvPr id="5" name="Picture 2" descr="Soubor:Ammonia-3D-balls-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556792"/>
            <a:ext cx="1640136" cy="126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70898" y="4611840"/>
            <a:ext cx="13906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75120">
            <a:off x="476738" y="4790831"/>
            <a:ext cx="1613355" cy="14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515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31320">
            <a:off x="5063113" y="4661740"/>
            <a:ext cx="1304029" cy="118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970" b="93069" l="8871" r="975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60579">
            <a:off x="7189034" y="4766808"/>
            <a:ext cx="1155362" cy="94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 descr="Plik:Amoniak.sv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944" y="578297"/>
            <a:ext cx="816923" cy="900000"/>
          </a:xfrm>
          <a:prstGeom prst="rect">
            <a:avLst/>
          </a:prstGeom>
          <a:solidFill>
            <a:srgbClr val="FFCCFF"/>
          </a:solidFill>
          <a:extLst/>
        </p:spPr>
      </p:pic>
      <p:pic>
        <p:nvPicPr>
          <p:cNvPr id="1046" name="Picture 22" descr="Plik:Amina1.sv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776" y="5877272"/>
            <a:ext cx="870000" cy="900000"/>
          </a:xfrm>
          <a:prstGeom prst="rect">
            <a:avLst/>
          </a:prstGeom>
          <a:solidFill>
            <a:srgbClr val="FFCCFF"/>
          </a:solidFill>
          <a:extLst/>
        </p:spPr>
      </p:pic>
      <p:pic>
        <p:nvPicPr>
          <p:cNvPr id="1048" name="Picture 24" descr="Plik:Amina2.sv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877272"/>
            <a:ext cx="870000" cy="900000"/>
          </a:xfrm>
          <a:prstGeom prst="rect">
            <a:avLst/>
          </a:prstGeom>
          <a:solidFill>
            <a:srgbClr val="FFCCFF"/>
          </a:solidFill>
          <a:extLst/>
        </p:spPr>
      </p:pic>
      <p:pic>
        <p:nvPicPr>
          <p:cNvPr id="1050" name="Picture 26" descr="Plik:Amina3.sv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877490"/>
            <a:ext cx="870000" cy="900000"/>
          </a:xfrm>
          <a:prstGeom prst="rect">
            <a:avLst/>
          </a:prstGeom>
          <a:solidFill>
            <a:srgbClr val="FFCCFF"/>
          </a:solidFill>
          <a:extLst/>
        </p:spPr>
      </p:pic>
      <p:pic>
        <p:nvPicPr>
          <p:cNvPr id="1052" name="Picture 28" descr="Plik:Quaternary-ammonium-cation.sv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912451"/>
            <a:ext cx="963281" cy="900000"/>
          </a:xfrm>
          <a:prstGeom prst="rect">
            <a:avLst/>
          </a:prstGeom>
          <a:solidFill>
            <a:srgbClr val="FFCCFF"/>
          </a:solidFill>
          <a:extLst/>
        </p:spPr>
      </p:pic>
      <p:sp>
        <p:nvSpPr>
          <p:cNvPr id="22" name="Šipka doprava se zářezem 21">
            <a:hlinkClick r:id="rId16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342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10" grpId="0" animBg="1"/>
      <p:bldP spid="12" grpId="0" animBg="1"/>
      <p:bldP spid="16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331639" y="879103"/>
            <a:ext cx="2724739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Aminy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55578" y="1556792"/>
            <a:ext cx="410445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Příprava a výroba </a:t>
            </a:r>
            <a:r>
              <a:rPr lang="cs-CZ" dirty="0" smtClean="0">
                <a:solidFill>
                  <a:prstClr val="black"/>
                </a:solidFill>
              </a:rPr>
              <a:t>aminů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83569" y="2331365"/>
            <a:ext cx="568863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r</a:t>
            </a:r>
            <a:r>
              <a:rPr lang="cs-CZ" dirty="0" smtClean="0"/>
              <a:t>eakcí </a:t>
            </a:r>
            <a:r>
              <a:rPr lang="cs-CZ" dirty="0"/>
              <a:t>amoniaku s </a:t>
            </a:r>
            <a:r>
              <a:rPr lang="cs-CZ" dirty="0" err="1"/>
              <a:t>halogenderiváty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83569" y="3686743"/>
            <a:ext cx="399644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redukcí nitrosloučenin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259635" y="5631631"/>
            <a:ext cx="403244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pt-BR" dirty="0"/>
              <a:t>ROH + </a:t>
            </a:r>
            <a:r>
              <a:rPr lang="pt-BR" dirty="0" smtClean="0"/>
              <a:t>NH</a:t>
            </a:r>
            <a:r>
              <a:rPr lang="pt-BR" baseline="-25000" dirty="0" smtClean="0"/>
              <a:t>3</a:t>
            </a:r>
            <a:r>
              <a:rPr lang="pt-BR" dirty="0"/>
              <a:t> → </a:t>
            </a:r>
            <a:r>
              <a:rPr lang="pt-BR" dirty="0" smtClean="0"/>
              <a:t>RNH</a:t>
            </a:r>
            <a:r>
              <a:rPr lang="pt-BR" baseline="-25000" dirty="0" smtClean="0"/>
              <a:t>2</a:t>
            </a:r>
            <a:r>
              <a:rPr lang="pt-BR" dirty="0"/>
              <a:t> + </a:t>
            </a:r>
            <a:r>
              <a:rPr lang="pt-BR" dirty="0" smtClean="0"/>
              <a:t>H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83570" y="5006782"/>
            <a:ext cx="504056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pl-PL" dirty="0"/>
              <a:t>z amoniaku alkylací s alkoholy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259633" y="2937046"/>
            <a:ext cx="446449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CH</a:t>
            </a:r>
            <a:r>
              <a:rPr lang="cs-CZ" baseline="-25000" dirty="0"/>
              <a:t>3</a:t>
            </a:r>
            <a:r>
              <a:rPr lang="cs-CZ" dirty="0"/>
              <a:t>Cl + NH</a:t>
            </a:r>
            <a:r>
              <a:rPr lang="cs-CZ" baseline="-25000" dirty="0"/>
              <a:t>3</a:t>
            </a:r>
            <a:r>
              <a:rPr lang="cs-CZ" dirty="0"/>
              <a:t> → CH</a:t>
            </a:r>
            <a:r>
              <a:rPr lang="cs-CZ" baseline="-25000" dirty="0"/>
              <a:t>3</a:t>
            </a:r>
            <a:r>
              <a:rPr lang="cs-CZ" dirty="0"/>
              <a:t>NH</a:t>
            </a:r>
            <a:r>
              <a:rPr lang="cs-CZ" baseline="-25000" dirty="0"/>
              <a:t>2</a:t>
            </a:r>
            <a:r>
              <a:rPr lang="cs-CZ" dirty="0"/>
              <a:t> + </a:t>
            </a:r>
            <a:r>
              <a:rPr lang="cs-CZ" dirty="0" err="1"/>
              <a:t>HCl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259634" y="4279346"/>
            <a:ext cx="525658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pt-BR" dirty="0"/>
              <a:t>C</a:t>
            </a:r>
            <a:r>
              <a:rPr lang="pt-BR" baseline="-25000" dirty="0"/>
              <a:t>6</a:t>
            </a:r>
            <a:r>
              <a:rPr lang="pt-BR" dirty="0"/>
              <a:t>H</a:t>
            </a:r>
            <a:r>
              <a:rPr lang="pt-BR" baseline="-25000" dirty="0"/>
              <a:t>5</a:t>
            </a:r>
            <a:r>
              <a:rPr lang="pt-BR" dirty="0"/>
              <a:t>NO</a:t>
            </a:r>
            <a:r>
              <a:rPr lang="pt-BR" baseline="-25000" dirty="0"/>
              <a:t>2</a:t>
            </a:r>
            <a:r>
              <a:rPr lang="pt-BR" dirty="0"/>
              <a:t> + 3 H</a:t>
            </a:r>
            <a:r>
              <a:rPr lang="pt-BR" baseline="-25000" dirty="0"/>
              <a:t>2</a:t>
            </a:r>
            <a:r>
              <a:rPr lang="pt-BR" dirty="0"/>
              <a:t> → C</a:t>
            </a:r>
            <a:r>
              <a:rPr lang="pt-BR" baseline="-25000" dirty="0"/>
              <a:t>6</a:t>
            </a:r>
            <a:r>
              <a:rPr lang="pt-BR" dirty="0"/>
              <a:t>H</a:t>
            </a:r>
            <a:r>
              <a:rPr lang="pt-BR" baseline="-25000" dirty="0"/>
              <a:t>5</a:t>
            </a:r>
            <a:r>
              <a:rPr lang="pt-BR" dirty="0"/>
              <a:t>NH</a:t>
            </a:r>
            <a:r>
              <a:rPr lang="pt-BR" baseline="-25000" dirty="0"/>
              <a:t>2</a:t>
            </a:r>
            <a:r>
              <a:rPr lang="pt-BR" dirty="0"/>
              <a:t> + 2 H</a:t>
            </a:r>
            <a:r>
              <a:rPr lang="pt-BR" baseline="-25000" dirty="0"/>
              <a:t>2</a:t>
            </a:r>
            <a:r>
              <a:rPr lang="pt-BR" dirty="0"/>
              <a:t>O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Šipka doprava se zářezem 11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7558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348494" y="188640"/>
            <a:ext cx="3424701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Názvosloví </a:t>
            </a:r>
            <a:r>
              <a:rPr lang="cs-CZ" dirty="0" smtClean="0">
                <a:solidFill>
                  <a:prstClr val="black"/>
                </a:solidFill>
              </a:rPr>
              <a:t>aminů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535996" y="5085184"/>
            <a:ext cx="291632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fontAlgn="base">
              <a:buNone/>
            </a:pPr>
            <a:r>
              <a:rPr lang="cs-CZ" dirty="0">
                <a:solidFill>
                  <a:srgbClr val="FF0000"/>
                </a:solidFill>
              </a:rPr>
              <a:t>2-amino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ethan-</a:t>
            </a:r>
            <a:r>
              <a:rPr lang="cs-CZ" dirty="0">
                <a:solidFill>
                  <a:srgbClr val="002060"/>
                </a:solidFill>
              </a:rPr>
              <a:t>1-ol</a:t>
            </a:r>
            <a:r>
              <a:rPr lang="cs-CZ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7323226" y="5923782"/>
            <a:ext cx="176419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fenyl</a:t>
            </a:r>
            <a:r>
              <a:rPr lang="cs-CZ" dirty="0">
                <a:solidFill>
                  <a:srgbClr val="FF0000"/>
                </a:solidFill>
              </a:rPr>
              <a:t>amin</a:t>
            </a:r>
            <a:r>
              <a:rPr lang="cs-CZ" dirty="0"/>
              <a:t> </a:t>
            </a:r>
            <a:endParaRPr lang="cs-CZ" dirty="0">
              <a:solidFill>
                <a:srgbClr val="7CCA62">
                  <a:lumMod val="50000"/>
                </a:srgbClr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79512" y="4632031"/>
            <a:ext cx="187220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b="0" dirty="0"/>
              <a:t> </a:t>
            </a:r>
            <a:r>
              <a:rPr lang="cs-CZ" dirty="0" err="1">
                <a:solidFill>
                  <a:schemeClr val="accent5">
                    <a:lumMod val="50000"/>
                  </a:schemeClr>
                </a:solidFill>
              </a:rPr>
              <a:t>ethyl</a:t>
            </a:r>
            <a:r>
              <a:rPr lang="cs-CZ" dirty="0" err="1">
                <a:solidFill>
                  <a:srgbClr val="FF0000"/>
                </a:solidFill>
              </a:rPr>
              <a:t>amin</a:t>
            </a:r>
            <a:r>
              <a:rPr lang="cs-CZ" dirty="0"/>
              <a:t> </a:t>
            </a:r>
            <a:r>
              <a:rPr lang="cs-CZ" dirty="0">
                <a:solidFill>
                  <a:srgbClr val="00CC00"/>
                </a:solidFill>
              </a:rPr>
              <a:t> 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531386" y="6399302"/>
            <a:ext cx="338437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dirty="0">
                <a:solidFill>
                  <a:srgbClr val="002060"/>
                </a:solidFill>
              </a:rPr>
              <a:t>2-nitro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propan-</a:t>
            </a:r>
            <a:r>
              <a:rPr lang="cs-CZ" dirty="0">
                <a:solidFill>
                  <a:srgbClr val="FF0000"/>
                </a:solidFill>
              </a:rPr>
              <a:t>1-amin</a:t>
            </a:r>
            <a:r>
              <a:rPr lang="cs-CZ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-8802" y="692696"/>
            <a:ext cx="8397226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sz="2300" dirty="0" smtClean="0"/>
              <a:t>názvy </a:t>
            </a:r>
            <a:r>
              <a:rPr lang="cs-CZ" sz="2300" dirty="0"/>
              <a:t>tvořené z názvu uhlovodíkového </a:t>
            </a:r>
            <a:r>
              <a:rPr lang="cs-CZ" sz="2300" dirty="0" smtClean="0"/>
              <a:t>zbytku (radikálu) </a:t>
            </a:r>
            <a:br>
              <a:rPr lang="cs-CZ" sz="2300" dirty="0" smtClean="0"/>
            </a:br>
            <a:r>
              <a:rPr lang="cs-CZ" sz="2300" dirty="0" smtClean="0"/>
              <a:t>a </a:t>
            </a:r>
            <a:r>
              <a:rPr lang="cs-CZ" sz="2300" dirty="0"/>
              <a:t>přípony </a:t>
            </a:r>
            <a:r>
              <a:rPr lang="cs-CZ" sz="2300" dirty="0">
                <a:solidFill>
                  <a:srgbClr val="FF0000"/>
                </a:solidFill>
              </a:rPr>
              <a:t>–amin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-8802" y="1598357"/>
            <a:ext cx="882311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sz="2300" dirty="0" smtClean="0">
                <a:solidFill>
                  <a:prstClr val="black"/>
                </a:solidFill>
              </a:rPr>
              <a:t>názvy tvořené pomocí </a:t>
            </a:r>
            <a:r>
              <a:rPr lang="cs-CZ" sz="2300" dirty="0" smtClean="0"/>
              <a:t>předpony</a:t>
            </a:r>
            <a:r>
              <a:rPr lang="cs-CZ" sz="2300" dirty="0"/>
              <a:t> </a:t>
            </a:r>
            <a:r>
              <a:rPr lang="cs-CZ" sz="2300" dirty="0" err="1">
                <a:solidFill>
                  <a:srgbClr val="FF0000"/>
                </a:solidFill>
              </a:rPr>
              <a:t>amino</a:t>
            </a:r>
            <a:r>
              <a:rPr lang="cs-CZ" sz="2300" dirty="0">
                <a:solidFill>
                  <a:srgbClr val="FF0000"/>
                </a:solidFill>
              </a:rPr>
              <a:t>-</a:t>
            </a:r>
            <a:r>
              <a:rPr lang="cs-CZ" sz="2300" dirty="0"/>
              <a:t> a </a:t>
            </a:r>
            <a:r>
              <a:rPr lang="cs-CZ" sz="2300" dirty="0" smtClean="0"/>
              <a:t>název </a:t>
            </a:r>
            <a:r>
              <a:rPr lang="cs-CZ" sz="2300" dirty="0"/>
              <a:t>uhlovodíku</a:t>
            </a:r>
            <a:endParaRPr lang="cs-CZ" sz="2300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8802" y="2132856"/>
            <a:ext cx="890128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sz="2300" dirty="0"/>
              <a:t>Aminoskupina má při číslování řetězce přednost před uhlovodíkovými zbytky, skupinami nitro, halogeny a </a:t>
            </a:r>
            <a:r>
              <a:rPr lang="cs-CZ" sz="2300" dirty="0" smtClean="0"/>
              <a:t>ethery.</a:t>
            </a:r>
            <a:endParaRPr lang="cs-CZ" sz="2300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-8802" y="3038517"/>
            <a:ext cx="8901282" cy="1154162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sz="2300" dirty="0"/>
              <a:t>Pokud jsou v molekule přítomné nadřazenější skupiny, </a:t>
            </a:r>
            <a:r>
              <a:rPr lang="cs-CZ" sz="2300" dirty="0" smtClean="0"/>
              <a:t>vždy </a:t>
            </a:r>
            <a:r>
              <a:rPr lang="cs-CZ" sz="2300" dirty="0"/>
              <a:t>předpona </a:t>
            </a:r>
            <a:r>
              <a:rPr lang="cs-CZ" sz="2300" dirty="0" err="1">
                <a:solidFill>
                  <a:srgbClr val="FF0000"/>
                </a:solidFill>
              </a:rPr>
              <a:t>amino</a:t>
            </a:r>
            <a:r>
              <a:rPr lang="cs-CZ" sz="2300" dirty="0">
                <a:solidFill>
                  <a:srgbClr val="FF0000"/>
                </a:solidFill>
              </a:rPr>
              <a:t>-</a:t>
            </a:r>
            <a:r>
              <a:rPr lang="cs-CZ" sz="2300" dirty="0"/>
              <a:t>, pokud jen </a:t>
            </a:r>
            <a:r>
              <a:rPr lang="cs-CZ" sz="2300" dirty="0" smtClean="0"/>
              <a:t>podřadnější</a:t>
            </a:r>
            <a:r>
              <a:rPr lang="cs-CZ" sz="2300" dirty="0"/>
              <a:t>, využije se přípony </a:t>
            </a:r>
            <a:r>
              <a:rPr lang="cs-CZ" sz="2300" dirty="0">
                <a:solidFill>
                  <a:srgbClr val="FF0000"/>
                </a:solidFill>
              </a:rPr>
              <a:t>–</a:t>
            </a:r>
            <a:r>
              <a:rPr lang="cs-CZ" sz="2300" dirty="0" smtClean="0">
                <a:solidFill>
                  <a:srgbClr val="FF0000"/>
                </a:solidFill>
              </a:rPr>
              <a:t>amin</a:t>
            </a:r>
            <a:r>
              <a:rPr lang="cs-CZ" sz="2300" dirty="0" smtClean="0"/>
              <a:t>.</a:t>
            </a:r>
            <a:endParaRPr lang="cs-CZ" sz="2300" dirty="0">
              <a:solidFill>
                <a:srgbClr val="FF0000"/>
              </a:solidFill>
            </a:endParaRPr>
          </a:p>
        </p:txBody>
      </p:sp>
      <p:pic>
        <p:nvPicPr>
          <p:cNvPr id="2" name="Picture 2" descr="http://www.e-chembook.eu/cz/images/orgchem/2-nitropropan-1-a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578" y="5606659"/>
            <a:ext cx="2495993" cy="778789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2052" name="Picture 4" descr="http://www.e-chembook.eu/cz/images/orgchem/ethylam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30" y="4279241"/>
            <a:ext cx="1516473" cy="352790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4" name="Picture 6" descr="http://www.e-chembook.eu/cz/images/orgchem/2-aminoethan-1-o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571" y="4264124"/>
            <a:ext cx="2293171" cy="825872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2056" name="Picture 8" descr="http://www.e-chembook.eu/cz/images/orgchem/anil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34943"/>
            <a:ext cx="1217977" cy="1795909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21" name="TextovéPole 20"/>
          <p:cNvSpPr txBox="1"/>
          <p:nvPr/>
        </p:nvSpPr>
        <p:spPr>
          <a:xfrm>
            <a:off x="49351" y="5089996"/>
            <a:ext cx="215718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dirty="0" err="1">
                <a:solidFill>
                  <a:srgbClr val="FF0000"/>
                </a:solidFill>
              </a:rPr>
              <a:t>amino</a:t>
            </a:r>
            <a:r>
              <a:rPr lang="cs-CZ" dirty="0" err="1">
                <a:solidFill>
                  <a:schemeClr val="accent5">
                    <a:lumMod val="50000"/>
                  </a:schemeClr>
                </a:solidFill>
              </a:rPr>
              <a:t>ethan</a:t>
            </a:r>
            <a:r>
              <a:rPr lang="cs-CZ" dirty="0"/>
              <a:t> </a:t>
            </a:r>
            <a:r>
              <a:rPr lang="cs-CZ" dirty="0">
                <a:solidFill>
                  <a:srgbClr val="00CC00"/>
                </a:solidFill>
              </a:rPr>
              <a:t> 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7640634" y="6393339"/>
            <a:ext cx="122413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dirty="0" smtClean="0">
                <a:solidFill>
                  <a:srgbClr val="FF0000"/>
                </a:solidFill>
              </a:rPr>
              <a:t>anilin</a:t>
            </a:r>
            <a:endParaRPr lang="cs-CZ" dirty="0">
              <a:solidFill>
                <a:srgbClr val="7CCA62">
                  <a:lumMod val="50000"/>
                </a:srgbClr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916809" y="5569187"/>
            <a:ext cx="215469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dirty="0" err="1">
                <a:solidFill>
                  <a:schemeClr val="accent5">
                    <a:lumMod val="50000"/>
                  </a:schemeClr>
                </a:solidFill>
              </a:rPr>
              <a:t>ethan</a:t>
            </a:r>
            <a:r>
              <a:rPr lang="cs-CZ" dirty="0" err="1">
                <a:solidFill>
                  <a:srgbClr val="002060"/>
                </a:solidFill>
              </a:rPr>
              <a:t>ol</a:t>
            </a:r>
            <a:r>
              <a:rPr lang="cs-CZ" dirty="0" err="1">
                <a:solidFill>
                  <a:srgbClr val="FF0000"/>
                </a:solidFill>
              </a:rPr>
              <a:t>amin</a:t>
            </a:r>
            <a:r>
              <a:rPr lang="cs-CZ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25" name="Šipka doprava se zářezem 24">
            <a:hlinkClick r:id="rId6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106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13" grpId="0" animBg="1"/>
      <p:bldP spid="14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620688"/>
            <a:ext cx="331236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Fyzikální vlastnosti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5496" y="1836504"/>
            <a:ext cx="590465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zápachem připomínají </a:t>
            </a:r>
            <a:r>
              <a:rPr lang="cs-CZ" dirty="0"/>
              <a:t>amoniak NH</a:t>
            </a:r>
            <a:r>
              <a:rPr lang="cs-CZ" baseline="-25000" dirty="0"/>
              <a:t>3 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5497" y="1196752"/>
            <a:ext cx="676875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s nižším počtem atomů uhlíku jsou plynné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496" y="2499618"/>
            <a:ext cx="626469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alifatické jsou ve </a:t>
            </a:r>
            <a:r>
              <a:rPr lang="cs-CZ" dirty="0">
                <a:solidFill>
                  <a:prstClr val="black"/>
                </a:solidFill>
              </a:rPr>
              <a:t>vodě </a:t>
            </a:r>
            <a:r>
              <a:rPr lang="cs-CZ" dirty="0" smtClean="0">
                <a:solidFill>
                  <a:prstClr val="black"/>
                </a:solidFill>
              </a:rPr>
              <a:t>dobře rozpustné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5497" y="3729226"/>
            <a:ext cx="8280920" cy="1569660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</a:t>
            </a:r>
            <a:r>
              <a:rPr lang="cs-CZ" dirty="0"/>
              <a:t> aminoskupině –NH</a:t>
            </a:r>
            <a:r>
              <a:rPr lang="cs-CZ" baseline="-25000" dirty="0"/>
              <a:t>2</a:t>
            </a:r>
            <a:r>
              <a:rPr lang="cs-CZ" dirty="0"/>
              <a:t> jsou k atomu dusíku vázány dva atomy </a:t>
            </a:r>
            <a:r>
              <a:rPr lang="cs-CZ" dirty="0" smtClean="0"/>
              <a:t>H </a:t>
            </a:r>
            <a:r>
              <a:rPr lang="cs-CZ" dirty="0"/>
              <a:t>jednoduchými vazbami, a tak má centrální atom (N) k dispozici </a:t>
            </a:r>
            <a:r>
              <a:rPr lang="cs-CZ" dirty="0">
                <a:solidFill>
                  <a:srgbClr val="C00000"/>
                </a:solidFill>
              </a:rPr>
              <a:t>jeden volný </a:t>
            </a:r>
            <a:r>
              <a:rPr lang="cs-CZ" dirty="0" smtClean="0">
                <a:solidFill>
                  <a:srgbClr val="C00000"/>
                </a:solidFill>
              </a:rPr>
              <a:t>e</a:t>
            </a:r>
            <a:r>
              <a:rPr lang="cs-CZ" baseline="30000" dirty="0" smtClean="0">
                <a:solidFill>
                  <a:srgbClr val="C00000"/>
                </a:solidFill>
              </a:rPr>
              <a:t>-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>
                <a:solidFill>
                  <a:srgbClr val="C00000"/>
                </a:solidFill>
              </a:rPr>
              <a:t>pár</a:t>
            </a:r>
            <a:r>
              <a:rPr lang="cs-CZ" dirty="0"/>
              <a:t>, který způsobuje </a:t>
            </a:r>
            <a:r>
              <a:rPr lang="cs-CZ" dirty="0">
                <a:solidFill>
                  <a:srgbClr val="FF0000"/>
                </a:solidFill>
              </a:rPr>
              <a:t>kladný </a:t>
            </a:r>
            <a:r>
              <a:rPr lang="cs-CZ" dirty="0" err="1">
                <a:solidFill>
                  <a:srgbClr val="FF0000"/>
                </a:solidFill>
              </a:rPr>
              <a:t>mezomerní</a:t>
            </a:r>
            <a:r>
              <a:rPr lang="cs-CZ" dirty="0">
                <a:solidFill>
                  <a:srgbClr val="FF0000"/>
                </a:solidFill>
              </a:rPr>
              <a:t> efekt M+</a:t>
            </a:r>
            <a:r>
              <a:rPr lang="cs-CZ" dirty="0"/>
              <a:t> této skupiny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5497" y="5427801"/>
            <a:ext cx="806489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Aminoskupina vykazuje</a:t>
            </a:r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>
                <a:solidFill>
                  <a:srgbClr val="FF0000"/>
                </a:solidFill>
              </a:rPr>
              <a:t>záporný indukční efekt I-</a:t>
            </a:r>
            <a:r>
              <a:rPr lang="cs-CZ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110617" y="6033482"/>
            <a:ext cx="2520280" cy="707886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sz="4000" dirty="0">
                <a:solidFill>
                  <a:schemeClr val="accent5">
                    <a:lumMod val="50000"/>
                  </a:schemeClr>
                </a:solidFill>
              </a:rPr>
              <a:t>C</a:t>
            </a:r>
            <a:r>
              <a:rPr lang="el-GR" sz="4000" baseline="30000" dirty="0">
                <a:solidFill>
                  <a:schemeClr val="accent5">
                    <a:lumMod val="50000"/>
                  </a:schemeClr>
                </a:solidFill>
              </a:rPr>
              <a:t>δ+</a:t>
            </a:r>
            <a:r>
              <a:rPr lang="el-GR" sz="40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cs-CZ" sz="4000" dirty="0">
                <a:solidFill>
                  <a:srgbClr val="FF0000"/>
                </a:solidFill>
              </a:rPr>
              <a:t>NH</a:t>
            </a:r>
            <a:r>
              <a:rPr lang="cs-CZ" sz="4000" baseline="-25000" dirty="0">
                <a:solidFill>
                  <a:srgbClr val="FF0000"/>
                </a:solidFill>
              </a:rPr>
              <a:t>2</a:t>
            </a:r>
            <a:r>
              <a:rPr lang="el-GR" sz="4000" baseline="30000" dirty="0">
                <a:solidFill>
                  <a:srgbClr val="FF0000"/>
                </a:solidFill>
              </a:rPr>
              <a:t>δ-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5852" y="3143676"/>
            <a:ext cx="9072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aromatické  - </a:t>
            </a:r>
            <a:r>
              <a:rPr lang="cs-CZ" dirty="0" smtClean="0"/>
              <a:t>rozpustnost </a:t>
            </a:r>
            <a:r>
              <a:rPr lang="cs-CZ" dirty="0"/>
              <a:t>ve vodě je </a:t>
            </a:r>
            <a:r>
              <a:rPr lang="cs-CZ" dirty="0" smtClean="0"/>
              <a:t>nízká, bod varu vysoký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Šipka doprava se zářezem 13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447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116632"/>
            <a:ext cx="331236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Chemické </a:t>
            </a:r>
            <a:r>
              <a:rPr lang="cs-CZ" dirty="0">
                <a:solidFill>
                  <a:prstClr val="black"/>
                </a:solidFill>
              </a:rPr>
              <a:t>vlastnosti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5939" y="4264232"/>
            <a:ext cx="7098349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Prakticky </a:t>
            </a:r>
            <a:r>
              <a:rPr lang="cs-CZ" dirty="0">
                <a:solidFill>
                  <a:prstClr val="black"/>
                </a:solidFill>
              </a:rPr>
              <a:t>všechny aromatické aminy </a:t>
            </a:r>
            <a:r>
              <a:rPr lang="cs-CZ" dirty="0" smtClean="0">
                <a:solidFill>
                  <a:prstClr val="black"/>
                </a:solidFill>
              </a:rPr>
              <a:t>(aniliny) </a:t>
            </a:r>
            <a:r>
              <a:rPr lang="cs-CZ" dirty="0">
                <a:solidFill>
                  <a:prstClr val="black"/>
                </a:solidFill>
              </a:rPr>
              <a:t>jsou odvozeny z </a:t>
            </a:r>
            <a:r>
              <a:rPr lang="cs-CZ" dirty="0" err="1">
                <a:solidFill>
                  <a:prstClr val="black"/>
                </a:solidFill>
              </a:rPr>
              <a:t>nitroaromátů</a:t>
            </a:r>
            <a:r>
              <a:rPr lang="cs-CZ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5939" y="2746254"/>
            <a:ext cx="820891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Obdobně </a:t>
            </a:r>
            <a:r>
              <a:rPr lang="cs-CZ" dirty="0"/>
              <a:t>probíhají i reakce aminů a </a:t>
            </a:r>
            <a:r>
              <a:rPr lang="cs-CZ" dirty="0" err="1" smtClean="0"/>
              <a:t>halogenderiváty</a:t>
            </a:r>
            <a:r>
              <a:rPr lang="cs-CZ" dirty="0" smtClean="0"/>
              <a:t>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96009" y="3322317"/>
            <a:ext cx="669674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cs-CZ" dirty="0"/>
              <a:t>CH</a:t>
            </a:r>
            <a:r>
              <a:rPr lang="cs-CZ" baseline="-25000" dirty="0"/>
              <a:t>3</a:t>
            </a:r>
            <a:r>
              <a:rPr lang="cs-CZ" dirty="0"/>
              <a:t>CH</a:t>
            </a:r>
            <a:r>
              <a:rPr lang="cs-CZ" baseline="-25000" dirty="0"/>
              <a:t>2</a:t>
            </a:r>
            <a:r>
              <a:rPr lang="cs-CZ" dirty="0"/>
              <a:t>NH</a:t>
            </a:r>
            <a:r>
              <a:rPr lang="cs-CZ" baseline="-25000" dirty="0"/>
              <a:t>2</a:t>
            </a:r>
            <a:r>
              <a:rPr lang="cs-CZ" dirty="0"/>
              <a:t> + CH</a:t>
            </a:r>
            <a:r>
              <a:rPr lang="cs-CZ" baseline="-25000" dirty="0"/>
              <a:t>3</a:t>
            </a:r>
            <a:r>
              <a:rPr lang="cs-CZ" dirty="0"/>
              <a:t>Cl → [CH</a:t>
            </a:r>
            <a:r>
              <a:rPr lang="cs-CZ" baseline="-25000" dirty="0"/>
              <a:t>3</a:t>
            </a:r>
            <a:r>
              <a:rPr lang="cs-CZ" dirty="0"/>
              <a:t>CH</a:t>
            </a:r>
            <a:r>
              <a:rPr lang="cs-CZ" baseline="-25000" dirty="0"/>
              <a:t>2</a:t>
            </a:r>
            <a:r>
              <a:rPr lang="cs-CZ" dirty="0"/>
              <a:t>N</a:t>
            </a:r>
            <a:r>
              <a:rPr lang="cs-CZ" baseline="30000" dirty="0"/>
              <a:t>+</a:t>
            </a:r>
            <a:r>
              <a:rPr lang="cs-CZ" dirty="0"/>
              <a:t>H</a:t>
            </a:r>
            <a:r>
              <a:rPr lang="cs-CZ" baseline="-25000" dirty="0"/>
              <a:t>2</a:t>
            </a:r>
            <a:r>
              <a:rPr lang="cs-CZ" dirty="0"/>
              <a:t>CH</a:t>
            </a:r>
            <a:r>
              <a:rPr lang="cs-CZ" baseline="-25000" dirty="0"/>
              <a:t>3</a:t>
            </a:r>
            <a:r>
              <a:rPr lang="cs-CZ" dirty="0"/>
              <a:t>]Cl</a:t>
            </a:r>
            <a:r>
              <a:rPr lang="cs-CZ" baseline="30000" dirty="0"/>
              <a:t>- </a:t>
            </a:r>
            <a:r>
              <a:rPr lang="cs-CZ" b="0" dirty="0"/>
              <a:t>→ </a:t>
            </a:r>
            <a:r>
              <a:rPr lang="cs-CZ" dirty="0"/>
              <a:t>CH</a:t>
            </a:r>
            <a:r>
              <a:rPr lang="cs-CZ" baseline="-25000" dirty="0"/>
              <a:t>3</a:t>
            </a:r>
            <a:r>
              <a:rPr lang="cs-CZ" dirty="0"/>
              <a:t>CH</a:t>
            </a:r>
            <a:r>
              <a:rPr lang="cs-CZ" baseline="-25000" dirty="0"/>
              <a:t>2</a:t>
            </a:r>
            <a:r>
              <a:rPr lang="cs-CZ" dirty="0"/>
              <a:t>NHCH</a:t>
            </a:r>
            <a:r>
              <a:rPr lang="cs-CZ" baseline="-25000" dirty="0"/>
              <a:t>3</a:t>
            </a:r>
            <a:r>
              <a:rPr lang="cs-CZ" dirty="0"/>
              <a:t> + </a:t>
            </a:r>
            <a:r>
              <a:rPr lang="cs-CZ" dirty="0" err="1"/>
              <a:t>HCl</a:t>
            </a:r>
            <a:r>
              <a:rPr lang="cs-CZ" baseline="-25000" dirty="0"/>
              <a:t>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96009" y="2173672"/>
            <a:ext cx="468052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CH</a:t>
            </a:r>
            <a:r>
              <a:rPr lang="cs-CZ" baseline="-25000" dirty="0"/>
              <a:t>3</a:t>
            </a:r>
            <a:r>
              <a:rPr lang="cs-CZ" dirty="0"/>
              <a:t>NH</a:t>
            </a:r>
            <a:r>
              <a:rPr lang="cs-CZ" baseline="-25000" dirty="0"/>
              <a:t>2</a:t>
            </a:r>
            <a:r>
              <a:rPr lang="cs-CZ" dirty="0"/>
              <a:t> + </a:t>
            </a:r>
            <a:r>
              <a:rPr lang="cs-CZ" dirty="0" err="1"/>
              <a:t>HCl</a:t>
            </a:r>
            <a:r>
              <a:rPr lang="cs-CZ" dirty="0"/>
              <a:t> → [CH</a:t>
            </a:r>
            <a:r>
              <a:rPr lang="cs-CZ" baseline="-25000" dirty="0"/>
              <a:t>3</a:t>
            </a:r>
            <a:r>
              <a:rPr lang="cs-CZ" dirty="0"/>
              <a:t>N</a:t>
            </a:r>
            <a:r>
              <a:rPr lang="cs-CZ" baseline="30000" dirty="0"/>
              <a:t>+</a:t>
            </a:r>
            <a:r>
              <a:rPr lang="cs-CZ" dirty="0"/>
              <a:t>H</a:t>
            </a:r>
            <a:r>
              <a:rPr lang="cs-CZ" baseline="-25000" dirty="0"/>
              <a:t>3</a:t>
            </a:r>
            <a:r>
              <a:rPr lang="cs-CZ" dirty="0"/>
              <a:t>]Cl</a:t>
            </a:r>
            <a:r>
              <a:rPr lang="cs-CZ" baseline="30000" dirty="0"/>
              <a:t>-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5939" y="685699"/>
            <a:ext cx="842493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Hlavním reakčním </a:t>
            </a:r>
            <a:r>
              <a:rPr lang="cs-CZ" dirty="0" smtClean="0">
                <a:solidFill>
                  <a:prstClr val="black"/>
                </a:solidFill>
              </a:rPr>
              <a:t>centrem </a:t>
            </a:r>
            <a:r>
              <a:rPr lang="cs-CZ" dirty="0" err="1">
                <a:solidFill>
                  <a:prstClr val="black"/>
                </a:solidFill>
              </a:rPr>
              <a:t>aminosloučenin</a:t>
            </a:r>
            <a:r>
              <a:rPr lang="cs-CZ" dirty="0">
                <a:solidFill>
                  <a:prstClr val="black"/>
                </a:solidFill>
              </a:rPr>
              <a:t> </a:t>
            </a:r>
            <a:r>
              <a:rPr lang="cs-CZ" dirty="0" smtClean="0">
                <a:solidFill>
                  <a:prstClr val="black"/>
                </a:solidFill>
              </a:rPr>
              <a:t>je</a:t>
            </a:r>
            <a:r>
              <a:rPr lang="cs-CZ" dirty="0">
                <a:solidFill>
                  <a:prstClr val="black"/>
                </a:solidFill>
              </a:rPr>
              <a:t> atom </a:t>
            </a:r>
            <a:r>
              <a:rPr lang="cs-CZ" dirty="0" smtClean="0">
                <a:solidFill>
                  <a:prstClr val="black"/>
                </a:solidFill>
              </a:rPr>
              <a:t>N.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5939" y="1241050"/>
            <a:ext cx="820891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Díky zásaditému charakteru </a:t>
            </a:r>
            <a:r>
              <a:rPr lang="cs-CZ" dirty="0" err="1"/>
              <a:t>aminosloučenin</a:t>
            </a:r>
            <a:r>
              <a:rPr lang="cs-CZ" dirty="0"/>
              <a:t> snadno reagují s </a:t>
            </a:r>
            <a:r>
              <a:rPr lang="cs-CZ" dirty="0" smtClean="0"/>
              <a:t>kyselinami.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5939" y="5233435"/>
            <a:ext cx="9036496" cy="1569660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cs-CZ" b="0" dirty="0"/>
              <a:t>Některé sloučeniny vnímáme jako </a:t>
            </a:r>
            <a:r>
              <a:rPr lang="cs-CZ" dirty="0" smtClean="0">
                <a:solidFill>
                  <a:srgbClr val="FF0000"/>
                </a:solidFill>
              </a:rPr>
              <a:t>barevné</a:t>
            </a:r>
            <a:r>
              <a:rPr lang="en-US" b="0" dirty="0"/>
              <a:t>;</a:t>
            </a:r>
            <a:r>
              <a:rPr lang="cs-CZ" b="0" dirty="0" smtClean="0"/>
              <a:t> </a:t>
            </a:r>
            <a:r>
              <a:rPr lang="cs-CZ" b="0" dirty="0"/>
              <a:t>absorbují světlo o určité vlnové délce </a:t>
            </a:r>
            <a:r>
              <a:rPr lang="cs-CZ" b="0" dirty="0" smtClean="0"/>
              <a:t>a </a:t>
            </a:r>
            <a:r>
              <a:rPr lang="cs-CZ" b="0" dirty="0"/>
              <a:t>zraku se </a:t>
            </a:r>
            <a:r>
              <a:rPr lang="cs-CZ" b="0" dirty="0" smtClean="0"/>
              <a:t> </a:t>
            </a:r>
            <a:r>
              <a:rPr lang="cs-CZ" b="0" dirty="0"/>
              <a:t>zobrazují v </a:t>
            </a:r>
            <a:r>
              <a:rPr lang="cs-CZ" dirty="0">
                <a:solidFill>
                  <a:srgbClr val="FF0000"/>
                </a:solidFill>
              </a:rPr>
              <a:t>doplňkové </a:t>
            </a:r>
            <a:r>
              <a:rPr lang="cs-CZ" dirty="0" smtClean="0">
                <a:solidFill>
                  <a:srgbClr val="FF0000"/>
                </a:solidFill>
              </a:rPr>
              <a:t>barvě</a:t>
            </a:r>
            <a:r>
              <a:rPr lang="cs-CZ" b="0" dirty="0" smtClean="0"/>
              <a:t>.</a:t>
            </a:r>
            <a:br>
              <a:rPr lang="cs-CZ" b="0" dirty="0" smtClean="0"/>
            </a:br>
            <a:r>
              <a:rPr lang="cs-CZ" b="0" dirty="0" smtClean="0"/>
              <a:t>Za </a:t>
            </a:r>
            <a:r>
              <a:rPr lang="cs-CZ" b="0" dirty="0"/>
              <a:t>pohlcování </a:t>
            </a:r>
            <a:r>
              <a:rPr lang="cs-CZ" b="0" dirty="0" smtClean="0"/>
              <a:t>světla </a:t>
            </a:r>
            <a:r>
              <a:rPr lang="cs-CZ" b="0" dirty="0"/>
              <a:t>je zodpovědná část sloučeniny, která se nazývá </a:t>
            </a:r>
            <a:r>
              <a:rPr lang="cs-CZ" dirty="0">
                <a:solidFill>
                  <a:srgbClr val="FF0000"/>
                </a:solidFill>
              </a:rPr>
              <a:t>chromofor</a:t>
            </a:r>
            <a:r>
              <a:rPr lang="cs-CZ" b="0" dirty="0"/>
              <a:t>. Chromoforem azobarviv je skupina </a:t>
            </a:r>
            <a:r>
              <a:rPr lang="cs-CZ" dirty="0">
                <a:solidFill>
                  <a:srgbClr val="FF0000"/>
                </a:solidFill>
              </a:rPr>
              <a:t>–</a:t>
            </a:r>
            <a:r>
              <a:rPr lang="cs-CZ" dirty="0" smtClean="0">
                <a:solidFill>
                  <a:srgbClr val="FF0000"/>
                </a:solidFill>
              </a:rPr>
              <a:t>N=N–.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Šipka doprava se zářezem 11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946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5" grpId="0" animBg="1"/>
      <p:bldP spid="17" grpId="0" animBg="1"/>
      <p:bldP spid="14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116632"/>
            <a:ext cx="331236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Chemické </a:t>
            </a:r>
            <a:r>
              <a:rPr lang="cs-CZ" dirty="0">
                <a:solidFill>
                  <a:prstClr val="black"/>
                </a:solidFill>
              </a:rPr>
              <a:t>vlastnosti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15532" y="5363922"/>
            <a:ext cx="870494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reakcí diazoniové soli s aromatickými fenoly nebo aminy vzniká </a:t>
            </a:r>
            <a:r>
              <a:rPr lang="cs-CZ" dirty="0" smtClean="0">
                <a:solidFill>
                  <a:srgbClr val="FF0000"/>
                </a:solidFill>
              </a:rPr>
              <a:t>azosloučenina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67544" y="4047457"/>
            <a:ext cx="597666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Některé </a:t>
            </a:r>
            <a:r>
              <a:rPr lang="cs-CZ" dirty="0"/>
              <a:t>diazoniové soli jsou výbušné.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75572" y="4623519"/>
            <a:ext cx="863293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Typická reakce </a:t>
            </a:r>
            <a:r>
              <a:rPr lang="cs-CZ" dirty="0"/>
              <a:t>těchto sloučenin </a:t>
            </a:r>
            <a:r>
              <a:rPr lang="cs-CZ" dirty="0" smtClean="0"/>
              <a:t>-</a:t>
            </a:r>
            <a:r>
              <a:rPr lang="cs-CZ" dirty="0"/>
              <a:t> nukleofilní </a:t>
            </a:r>
            <a:r>
              <a:rPr lang="cs-CZ" dirty="0" smtClean="0"/>
              <a:t>substituce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37574" y="3451069"/>
            <a:ext cx="570663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pt-BR" dirty="0"/>
              <a:t>[C</a:t>
            </a:r>
            <a:r>
              <a:rPr lang="pt-BR" baseline="-25000" dirty="0"/>
              <a:t>6</a:t>
            </a:r>
            <a:r>
              <a:rPr lang="pt-BR" dirty="0"/>
              <a:t>H</a:t>
            </a:r>
            <a:r>
              <a:rPr lang="pt-BR" baseline="-25000" dirty="0"/>
              <a:t>5</a:t>
            </a:r>
            <a:r>
              <a:rPr lang="pt-BR" dirty="0"/>
              <a:t>N</a:t>
            </a:r>
            <a:r>
              <a:rPr lang="pt-BR" baseline="30000" dirty="0"/>
              <a:t>+</a:t>
            </a:r>
            <a:r>
              <a:rPr lang="pt-BR" dirty="0"/>
              <a:t>≡N]Cl</a:t>
            </a:r>
            <a:r>
              <a:rPr lang="pt-BR" baseline="30000" dirty="0"/>
              <a:t>-</a:t>
            </a:r>
            <a:r>
              <a:rPr lang="pt-BR" dirty="0"/>
              <a:t> + KI → C</a:t>
            </a:r>
            <a:r>
              <a:rPr lang="pt-BR" baseline="-25000" dirty="0"/>
              <a:t>6</a:t>
            </a:r>
            <a:r>
              <a:rPr lang="pt-BR" dirty="0"/>
              <a:t>H</a:t>
            </a:r>
            <a:r>
              <a:rPr lang="pt-BR" baseline="-25000" dirty="0"/>
              <a:t>5</a:t>
            </a:r>
            <a:r>
              <a:rPr lang="pt-BR" dirty="0"/>
              <a:t>I + N</a:t>
            </a:r>
            <a:r>
              <a:rPr lang="pt-BR" baseline="-25000" dirty="0"/>
              <a:t>2</a:t>
            </a:r>
            <a:r>
              <a:rPr lang="pt-BR" dirty="0"/>
              <a:t> + KCl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7504" y="713409"/>
            <a:ext cx="892899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Reakcí </a:t>
            </a:r>
            <a:r>
              <a:rPr lang="cs-CZ" dirty="0" err="1"/>
              <a:t>aminosloučenin</a:t>
            </a:r>
            <a:r>
              <a:rPr lang="cs-CZ" dirty="0"/>
              <a:t> v prostředí dusitanu a kyseliny (např. chlorovodíkové) vznikají různé </a:t>
            </a:r>
            <a:r>
              <a:rPr lang="cs-CZ" dirty="0">
                <a:solidFill>
                  <a:srgbClr val="FF0000"/>
                </a:solidFill>
              </a:rPr>
              <a:t>diazoniové </a:t>
            </a:r>
            <a:r>
              <a:rPr lang="cs-CZ" dirty="0" smtClean="0">
                <a:solidFill>
                  <a:srgbClr val="FF0000"/>
                </a:solidFill>
              </a:rPr>
              <a:t>soli</a:t>
            </a:r>
            <a:r>
              <a:rPr lang="cs-CZ" dirty="0" smtClean="0"/>
              <a:t>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39552" y="1709907"/>
            <a:ext cx="842493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pt-BR" dirty="0"/>
              <a:t>C</a:t>
            </a:r>
            <a:r>
              <a:rPr lang="pt-BR" baseline="-25000" dirty="0"/>
              <a:t>6</a:t>
            </a:r>
            <a:r>
              <a:rPr lang="pt-BR" dirty="0"/>
              <a:t>H</a:t>
            </a:r>
            <a:r>
              <a:rPr lang="pt-BR" baseline="-25000" dirty="0"/>
              <a:t>5</a:t>
            </a:r>
            <a:r>
              <a:rPr lang="pt-BR" dirty="0"/>
              <a:t>NH</a:t>
            </a:r>
            <a:r>
              <a:rPr lang="pt-BR" baseline="-25000" dirty="0"/>
              <a:t>2</a:t>
            </a:r>
            <a:r>
              <a:rPr lang="pt-BR" dirty="0"/>
              <a:t> + 2 HCl + NaNO</a:t>
            </a:r>
            <a:r>
              <a:rPr lang="pt-BR" baseline="-25000" dirty="0"/>
              <a:t>2</a:t>
            </a:r>
            <a:r>
              <a:rPr lang="pt-BR" dirty="0"/>
              <a:t> → [C</a:t>
            </a:r>
            <a:r>
              <a:rPr lang="pt-BR" baseline="-25000" dirty="0"/>
              <a:t>6</a:t>
            </a:r>
            <a:r>
              <a:rPr lang="pt-BR" dirty="0"/>
              <a:t>H</a:t>
            </a:r>
            <a:r>
              <a:rPr lang="pt-BR" baseline="-25000" dirty="0"/>
              <a:t>5</a:t>
            </a:r>
            <a:r>
              <a:rPr lang="pt-BR" dirty="0"/>
              <a:t>N</a:t>
            </a:r>
            <a:r>
              <a:rPr lang="pt-BR" baseline="30000" dirty="0"/>
              <a:t>+</a:t>
            </a:r>
            <a:r>
              <a:rPr lang="pt-BR" dirty="0"/>
              <a:t>≡N]Cl</a:t>
            </a:r>
            <a:r>
              <a:rPr lang="pt-BR" baseline="30000" dirty="0"/>
              <a:t>-</a:t>
            </a:r>
            <a:r>
              <a:rPr lang="pt-BR" dirty="0"/>
              <a:t> + </a:t>
            </a:r>
            <a:r>
              <a:rPr lang="pt-BR" dirty="0" smtClean="0"/>
              <a:t>2H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r>
              <a:rPr lang="pt-BR" dirty="0"/>
              <a:t> + NaCl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7504" y="2463282"/>
            <a:ext cx="849694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Diazoniové </a:t>
            </a:r>
            <a:r>
              <a:rPr lang="cs-CZ" dirty="0"/>
              <a:t>soli jsou většinou nestálé a je nutné je ihned po přípravě zpracovat následnou reakcí.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83568" y="6310145"/>
            <a:ext cx="813690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pt-BR" dirty="0"/>
              <a:t>[C</a:t>
            </a:r>
            <a:r>
              <a:rPr lang="pt-BR" baseline="-25000" dirty="0"/>
              <a:t>6</a:t>
            </a:r>
            <a:r>
              <a:rPr lang="pt-BR" dirty="0"/>
              <a:t>H</a:t>
            </a:r>
            <a:r>
              <a:rPr lang="pt-BR" baseline="-25000" dirty="0"/>
              <a:t>5</a:t>
            </a:r>
            <a:r>
              <a:rPr lang="pt-BR" dirty="0"/>
              <a:t>N</a:t>
            </a:r>
            <a:r>
              <a:rPr lang="pt-BR" baseline="30000" dirty="0"/>
              <a:t>+</a:t>
            </a:r>
            <a:r>
              <a:rPr lang="pt-BR" dirty="0"/>
              <a:t>≡N]Cl</a:t>
            </a:r>
            <a:r>
              <a:rPr lang="pt-BR" baseline="30000" dirty="0"/>
              <a:t>-</a:t>
            </a:r>
            <a:r>
              <a:rPr lang="pt-BR" dirty="0"/>
              <a:t> + C</a:t>
            </a:r>
            <a:r>
              <a:rPr lang="pt-BR" baseline="-25000" dirty="0"/>
              <a:t>6</a:t>
            </a:r>
            <a:r>
              <a:rPr lang="pt-BR" dirty="0"/>
              <a:t>H</a:t>
            </a:r>
            <a:r>
              <a:rPr lang="pt-BR" baseline="-25000" dirty="0"/>
              <a:t>5</a:t>
            </a:r>
            <a:r>
              <a:rPr lang="pt-BR" dirty="0"/>
              <a:t>NH</a:t>
            </a:r>
            <a:r>
              <a:rPr lang="pt-BR" baseline="-25000" dirty="0"/>
              <a:t>2</a:t>
            </a:r>
            <a:r>
              <a:rPr lang="pt-BR" dirty="0"/>
              <a:t> → (C</a:t>
            </a:r>
            <a:r>
              <a:rPr lang="pt-BR" baseline="-25000" dirty="0"/>
              <a:t>6</a:t>
            </a:r>
            <a:r>
              <a:rPr lang="pt-BR" dirty="0"/>
              <a:t>H</a:t>
            </a:r>
            <a:r>
              <a:rPr lang="pt-BR" baseline="-25000" dirty="0"/>
              <a:t>5</a:t>
            </a:r>
            <a:r>
              <a:rPr lang="pt-BR" dirty="0"/>
              <a:t>)N=N(H</a:t>
            </a:r>
            <a:r>
              <a:rPr lang="pt-BR" baseline="-25000" dirty="0"/>
              <a:t>4</a:t>
            </a:r>
            <a:r>
              <a:rPr lang="pt-BR" dirty="0"/>
              <a:t>C</a:t>
            </a:r>
            <a:r>
              <a:rPr lang="pt-BR" baseline="-25000" dirty="0"/>
              <a:t>6</a:t>
            </a:r>
            <a:r>
              <a:rPr lang="pt-BR" dirty="0"/>
              <a:t>)NH</a:t>
            </a:r>
            <a:r>
              <a:rPr lang="pt-BR" baseline="-25000" dirty="0"/>
              <a:t>2</a:t>
            </a:r>
            <a:r>
              <a:rPr lang="pt-BR" dirty="0"/>
              <a:t> + HCl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Šipka doprava se zářezem 15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910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5" grpId="0" animBg="1"/>
      <p:bldP spid="17" grpId="0" animBg="1"/>
      <p:bldP spid="14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</TotalTime>
  <Words>644</Words>
  <Application>Microsoft Office PowerPoint</Application>
  <PresentationFormat>Předvádění na obrazovce (4:3)</PresentationFormat>
  <Paragraphs>171</Paragraphs>
  <Slides>16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5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Tok</vt:lpstr>
      <vt:lpstr>1_Tok</vt:lpstr>
      <vt:lpstr>2_Tok</vt:lpstr>
      <vt:lpstr>3_Tok</vt:lpstr>
      <vt:lpstr>4_Tok</vt:lpstr>
      <vt:lpstr>Prezentace aplikace PowerPoint</vt:lpstr>
      <vt:lpstr>AMINY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Směsi</dc:title>
  <dc:creator>Lenovo</dc:creator>
  <cp:lastModifiedBy>Lenovo</cp:lastModifiedBy>
  <cp:revision>94</cp:revision>
  <dcterms:created xsi:type="dcterms:W3CDTF">2013-01-14T11:05:52Z</dcterms:created>
  <dcterms:modified xsi:type="dcterms:W3CDTF">2013-10-22T04:17:38Z</dcterms:modified>
</cp:coreProperties>
</file>