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79" r:id="rId3"/>
    <p:sldId id="256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67" r:id="rId17"/>
    <p:sldId id="277" r:id="rId18"/>
    <p:sldId id="278" r:id="rId19"/>
    <p:sldId id="26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1CEC"/>
    <a:srgbClr val="065093"/>
    <a:srgbClr val="00FF00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78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7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29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84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07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2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86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19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61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0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103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69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7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476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12.02.2013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VY_32_INOVACE_10_Ch_OB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Chemická reakce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„chemická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rekce“.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chemický děj, chemická reakce, exotermické a endotermické reakce, dělení chemických reakcí.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06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215341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2079437"/>
            <a:ext cx="4608512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Podle rovnováhy reakce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4353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i="1" dirty="0">
                <a:solidFill>
                  <a:srgbClr val="FF0000"/>
                </a:solidFill>
              </a:rPr>
              <a:t>rovnovážné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3519597"/>
            <a:ext cx="84249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Reakce </a:t>
            </a:r>
            <a:r>
              <a:rPr lang="cs-CZ" dirty="0"/>
              <a:t>běží až do </a:t>
            </a:r>
            <a:r>
              <a:rPr lang="cs-CZ" dirty="0">
                <a:solidFill>
                  <a:srgbClr val="FF0000"/>
                </a:solidFill>
              </a:rPr>
              <a:t>chemické rovnováhy</a:t>
            </a:r>
            <a:r>
              <a:rPr lang="cs-CZ" dirty="0"/>
              <a:t>, která je definována rovnovážnou </a:t>
            </a:r>
            <a:r>
              <a:rPr lang="cs-CZ" dirty="0" smtClean="0"/>
              <a:t>konstantou </a:t>
            </a:r>
            <a:r>
              <a:rPr lang="cs-CZ" dirty="0" err="1" smtClean="0">
                <a:solidFill>
                  <a:srgbClr val="FF0000"/>
                </a:solidFill>
              </a:rPr>
              <a:t>K</a:t>
            </a:r>
            <a:r>
              <a:rPr lang="cs-CZ" baseline="-25000" dirty="0" err="1" smtClean="0">
                <a:solidFill>
                  <a:srgbClr val="FF0000"/>
                </a:solidFill>
              </a:rPr>
              <a:t>c</a:t>
            </a:r>
            <a:r>
              <a:rPr lang="cs-CZ" dirty="0" smtClean="0"/>
              <a:t>. </a:t>
            </a:r>
            <a:r>
              <a:rPr lang="cs-CZ" dirty="0"/>
              <a:t>Rovnovážná konstanta je poměrem rychlostních konstant dvou navzájem zpětných reakcí.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5158353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i="1" dirty="0" smtClean="0">
                <a:solidFill>
                  <a:srgbClr val="FF0000"/>
                </a:solidFill>
              </a:rPr>
              <a:t>jednosměrné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5734417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Zpětná </a:t>
            </a:r>
            <a:r>
              <a:rPr lang="cs-CZ" dirty="0"/>
              <a:t>reakce je </a:t>
            </a:r>
            <a:r>
              <a:rPr lang="cs-CZ" dirty="0" smtClean="0"/>
              <a:t>zanedbatelná.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180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1772816"/>
            <a:ext cx="525658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Podle reakčního mechanismu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3568" y="233369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a</a:t>
            </a:r>
            <a:r>
              <a:rPr lang="cs-CZ" dirty="0" smtClean="0"/>
              <a:t>dice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3971" y="2737869"/>
            <a:ext cx="85965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/>
              <a:t> </a:t>
            </a:r>
            <a:r>
              <a:rPr lang="cs-CZ" dirty="0" smtClean="0"/>
              <a:t>Dochází </a:t>
            </a:r>
            <a:r>
              <a:rPr lang="cs-CZ" dirty="0"/>
              <a:t>k navázání činidla na násobné vazby </a:t>
            </a:r>
            <a:r>
              <a:rPr lang="cs-CZ" dirty="0" smtClean="0"/>
              <a:t>substrátu.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67544" y="3269958"/>
            <a:ext cx="86044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>
                <a:solidFill>
                  <a:srgbClr val="EC1CEC"/>
                </a:solidFill>
              </a:rPr>
              <a:t>elektrofilní (A</a:t>
            </a:r>
            <a:r>
              <a:rPr lang="cs-CZ" baseline="-25000" dirty="0">
                <a:solidFill>
                  <a:srgbClr val="EC1CEC"/>
                </a:solidFill>
              </a:rPr>
              <a:t>E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činidlem je </a:t>
            </a:r>
            <a:r>
              <a:rPr lang="cs-CZ" dirty="0" err="1">
                <a:solidFill>
                  <a:srgbClr val="FF0000"/>
                </a:solidFill>
              </a:rPr>
              <a:t>elektrofil</a:t>
            </a: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r>
              <a:rPr lang="cs-CZ" dirty="0" smtClean="0"/>
              <a:t>Částice </a:t>
            </a:r>
            <a:r>
              <a:rPr lang="cs-CZ" dirty="0"/>
              <a:t>vyhledávající zvýšenou elektronovou hustotu (zpravidla má kladný náboj).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59695" y="4367432"/>
            <a:ext cx="86044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>
                <a:solidFill>
                  <a:srgbClr val="EC1CEC"/>
                </a:solidFill>
              </a:rPr>
              <a:t>nukleofilní (A</a:t>
            </a:r>
            <a:r>
              <a:rPr lang="cs-CZ" baseline="-25000" dirty="0">
                <a:solidFill>
                  <a:srgbClr val="EC1CEC"/>
                </a:solidFill>
              </a:rPr>
              <a:t>N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činidlem je </a:t>
            </a:r>
            <a:r>
              <a:rPr lang="cs-CZ" dirty="0" err="1">
                <a:solidFill>
                  <a:srgbClr val="FF0000"/>
                </a:solidFill>
              </a:rPr>
              <a:t>nukleofil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Částice </a:t>
            </a:r>
            <a:r>
              <a:rPr lang="cs-CZ" dirty="0"/>
              <a:t>vyhledávající sníženou elektronovou hustotu (zpravidla má záporný náboj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67544" y="5495581"/>
            <a:ext cx="8604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>
                <a:solidFill>
                  <a:srgbClr val="EC1CEC"/>
                </a:solidFill>
              </a:rPr>
              <a:t>radikálové (A</a:t>
            </a:r>
            <a:r>
              <a:rPr lang="cs-CZ" baseline="-25000" dirty="0">
                <a:solidFill>
                  <a:srgbClr val="EC1CEC"/>
                </a:solidFill>
              </a:rPr>
              <a:t>R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činidlem je </a:t>
            </a:r>
            <a:r>
              <a:rPr lang="cs-CZ" dirty="0">
                <a:solidFill>
                  <a:srgbClr val="FF0000"/>
                </a:solidFill>
              </a:rPr>
              <a:t>radikál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Částice </a:t>
            </a:r>
            <a:r>
              <a:rPr lang="cs-CZ" dirty="0"/>
              <a:t>s minimálně jedním nepárovým </a:t>
            </a:r>
            <a:r>
              <a:rPr lang="cs-CZ" dirty="0" smtClean="0"/>
              <a:t>elektronem.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170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/>
      <p:bldP spid="12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772816"/>
            <a:ext cx="525658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Podle reakčního mechanismu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230648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s</a:t>
            </a:r>
            <a:r>
              <a:rPr lang="cs-CZ" dirty="0" smtClean="0"/>
              <a:t>ubstituce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6166465"/>
            <a:ext cx="8604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 smtClean="0">
                <a:solidFill>
                  <a:srgbClr val="EC1CEC"/>
                </a:solidFill>
              </a:rPr>
              <a:t>nukleofilní(S</a:t>
            </a:r>
            <a:r>
              <a:rPr lang="cs-CZ" baseline="-25000" dirty="0" smtClean="0">
                <a:solidFill>
                  <a:srgbClr val="EC1CEC"/>
                </a:solidFill>
              </a:rPr>
              <a:t>N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substrát je napaden </a:t>
            </a:r>
            <a:r>
              <a:rPr lang="cs-CZ" dirty="0" err="1"/>
              <a:t>nukleofilem</a:t>
            </a:r>
            <a:r>
              <a:rPr lang="cs-CZ" dirty="0"/>
              <a:t>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2659559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/>
              <a:t>dochází nahrazení atomu nebo funkční skupiny </a:t>
            </a:r>
            <a:endParaRPr lang="cs-CZ" dirty="0" smtClean="0"/>
          </a:p>
          <a:p>
            <a:r>
              <a:rPr lang="cs-CZ" dirty="0" smtClean="0"/>
              <a:t>substrátu </a:t>
            </a:r>
            <a:r>
              <a:rPr lang="cs-CZ" dirty="0"/>
              <a:t>za jiný atom nebo funkční skupinu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3392763"/>
            <a:ext cx="84249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>
                <a:solidFill>
                  <a:srgbClr val="EC1CEC"/>
                </a:solidFill>
              </a:rPr>
              <a:t>radikálovou (S</a:t>
            </a:r>
            <a:r>
              <a:rPr lang="cs-CZ" baseline="-25000" dirty="0">
                <a:solidFill>
                  <a:srgbClr val="EC1CEC"/>
                </a:solidFill>
              </a:rPr>
              <a:t>R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činidlem je látka, která se za vhodných podmínek štěpí na radikály. Skládá se ze tří fází: iniciace (štěpení činidla na radikály), propagace (napadání substrátu a tvorba dalších radikálů) a terminace (spojování radikálů, ukončení reakce).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5123464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Ø"/>
            </a:pPr>
            <a:r>
              <a:rPr lang="cs-CZ" dirty="0">
                <a:solidFill>
                  <a:srgbClr val="EC1CEC"/>
                </a:solidFill>
              </a:rPr>
              <a:t>elektrofilní (S</a:t>
            </a:r>
            <a:r>
              <a:rPr lang="cs-CZ" baseline="-25000" dirty="0">
                <a:solidFill>
                  <a:srgbClr val="EC1CEC"/>
                </a:solidFill>
              </a:rPr>
              <a:t>E</a:t>
            </a:r>
            <a:r>
              <a:rPr lang="cs-CZ" dirty="0">
                <a:solidFill>
                  <a:srgbClr val="EC1CEC"/>
                </a:solidFill>
              </a:rPr>
              <a:t>) </a:t>
            </a:r>
            <a:r>
              <a:rPr lang="cs-CZ" dirty="0"/>
              <a:t>- substrát je napaden </a:t>
            </a:r>
            <a:r>
              <a:rPr lang="cs-CZ" dirty="0" err="1"/>
              <a:t>elektrofilem</a:t>
            </a:r>
            <a:r>
              <a:rPr lang="cs-CZ" dirty="0"/>
              <a:t> za vzniku tzv. </a:t>
            </a:r>
            <a:r>
              <a:rPr lang="el-GR" dirty="0"/>
              <a:t>π-</a:t>
            </a:r>
            <a:r>
              <a:rPr lang="cs-CZ" dirty="0"/>
              <a:t>komplexu, který se následně přesmykne na tzv. </a:t>
            </a:r>
            <a:r>
              <a:rPr lang="el-GR" dirty="0"/>
              <a:t>σ-</a:t>
            </a:r>
            <a:r>
              <a:rPr lang="cs-CZ" dirty="0" smtClean="0"/>
              <a:t>komplex.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46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1196752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060848"/>
            <a:ext cx="525658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Podle reakčního mechanismu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73853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e</a:t>
            </a:r>
            <a:r>
              <a:rPr lang="cs-CZ" dirty="0" smtClean="0"/>
              <a:t>liminace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229232"/>
            <a:ext cx="86764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Dochází </a:t>
            </a:r>
            <a:r>
              <a:rPr lang="cs-CZ" dirty="0"/>
              <a:t>k odštěpení zpravidla jednoduché anorganické sloučeniny za vzniku násobné </a:t>
            </a:r>
            <a:r>
              <a:rPr lang="cs-CZ" dirty="0" smtClean="0"/>
              <a:t>vazby. </a:t>
            </a:r>
            <a:r>
              <a:rPr lang="cs-CZ" dirty="0"/>
              <a:t>Mezi eliminaci řadíme např. dehydrogenaci</a:t>
            </a:r>
            <a:r>
              <a:rPr lang="cs-CZ" dirty="0" smtClean="0"/>
              <a:t>, dehydrataci</a:t>
            </a:r>
            <a:r>
              <a:rPr lang="cs-CZ" dirty="0"/>
              <a:t> apod.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76608" y="4566613"/>
            <a:ext cx="483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</a:t>
            </a:r>
            <a:r>
              <a:rPr lang="cs-CZ" dirty="0" smtClean="0"/>
              <a:t>řesmyk</a:t>
            </a:r>
            <a:r>
              <a:rPr lang="cs-CZ" dirty="0"/>
              <a:t> neboli </a:t>
            </a:r>
            <a:r>
              <a:rPr lang="cs-CZ" dirty="0" err="1"/>
              <a:t>izomerace</a:t>
            </a:r>
            <a:r>
              <a:rPr lang="cs-CZ" dirty="0"/>
              <a:t> 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0585" y="5057308"/>
            <a:ext cx="86764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této reakci dochází pouze ke změně struktury látky, nemění se ani počet ani druh atomů tvořících molekulu. Zpravidla takto dochází k přeměně méně stabilní sloučeniny na její stálejší izomer.</a:t>
            </a:r>
          </a:p>
        </p:txBody>
      </p:sp>
    </p:spTree>
    <p:extLst>
      <p:ext uri="{BB962C8B-B14F-4D97-AF65-F5344CB8AC3E}">
        <p14:creationId xmlns:p14="http://schemas.microsoft.com/office/powerpoint/2010/main" val="1390318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772816"/>
            <a:ext cx="525658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Podle typu přenášených částic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7" y="2348880"/>
            <a:ext cx="669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Oxidačně-redukční </a:t>
            </a:r>
            <a:r>
              <a:rPr lang="cs-CZ" dirty="0" smtClean="0"/>
              <a:t>reakce (redoxní)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2679303"/>
            <a:ext cx="8676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přenášenou částicí je </a:t>
            </a:r>
            <a:r>
              <a:rPr lang="cs-CZ" dirty="0">
                <a:solidFill>
                  <a:srgbClr val="FF0000"/>
                </a:solidFill>
              </a:rPr>
              <a:t>elektron e</a:t>
            </a:r>
            <a:r>
              <a:rPr lang="cs-CZ" baseline="30000" dirty="0">
                <a:solidFill>
                  <a:srgbClr val="FF0000"/>
                </a:solidFill>
              </a:rPr>
              <a:t>-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76608" y="4047455"/>
            <a:ext cx="655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err="1" smtClean="0"/>
              <a:t>Protolytické</a:t>
            </a:r>
            <a:r>
              <a:rPr lang="cs-CZ" dirty="0"/>
              <a:t> </a:t>
            </a:r>
            <a:r>
              <a:rPr lang="cs-CZ" dirty="0" smtClean="0"/>
              <a:t>(acidobazické reakce)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0585" y="4365104"/>
            <a:ext cx="8676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přenášenou částicí je </a:t>
            </a:r>
            <a:r>
              <a:rPr lang="cs-CZ" dirty="0">
                <a:solidFill>
                  <a:srgbClr val="FF0000"/>
                </a:solidFill>
              </a:rPr>
              <a:t>vodíkový kationt H</a:t>
            </a:r>
            <a:r>
              <a:rPr lang="cs-CZ" baseline="30000" dirty="0">
                <a:solidFill>
                  <a:srgbClr val="FF0000"/>
                </a:solidFill>
              </a:rPr>
              <a:t>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3098854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oxidace</a:t>
            </a:r>
            <a:r>
              <a:rPr lang="cs-CZ" dirty="0"/>
              <a:t> - částice odevzdává </a:t>
            </a:r>
            <a:r>
              <a:rPr lang="cs-CZ" dirty="0" smtClean="0"/>
              <a:t>e</a:t>
            </a:r>
            <a:r>
              <a:rPr lang="cs-CZ" baseline="30000" dirty="0" smtClean="0"/>
              <a:t>-</a:t>
            </a:r>
            <a:r>
              <a:rPr lang="cs-CZ" dirty="0" smtClean="0"/>
              <a:t>, oxidační číslo se </a:t>
            </a:r>
            <a:r>
              <a:rPr lang="cs-CZ" dirty="0"/>
              <a:t>zvyšuje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7544" y="3529741"/>
            <a:ext cx="8122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r</a:t>
            </a:r>
            <a:r>
              <a:rPr lang="cs-CZ" dirty="0" smtClean="0"/>
              <a:t>edukce</a:t>
            </a:r>
            <a:r>
              <a:rPr lang="cs-CZ" dirty="0"/>
              <a:t> - částice přijímá </a:t>
            </a:r>
            <a:r>
              <a:rPr lang="cs-CZ" dirty="0" smtClean="0"/>
              <a:t>e</a:t>
            </a:r>
            <a:r>
              <a:rPr lang="cs-CZ" baseline="30000" dirty="0" smtClean="0"/>
              <a:t>-</a:t>
            </a:r>
            <a:r>
              <a:rPr lang="cs-CZ" dirty="0" smtClean="0"/>
              <a:t>, oxidační číslo se snižuje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76608" y="5294238"/>
            <a:ext cx="4471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err="1"/>
              <a:t>Komplexotvorné</a:t>
            </a:r>
            <a:r>
              <a:rPr lang="cs-CZ" dirty="0"/>
              <a:t> reakce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0585" y="5589240"/>
            <a:ext cx="8129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 smtClean="0"/>
              <a:t>Atomy </a:t>
            </a:r>
            <a:r>
              <a:rPr lang="cs-CZ" dirty="0"/>
              <a:t>či funkční skupiny </a:t>
            </a:r>
            <a:r>
              <a:rPr lang="cs-CZ" dirty="0" smtClean="0"/>
              <a:t>(</a:t>
            </a:r>
            <a:r>
              <a:rPr lang="cs-CZ" dirty="0"/>
              <a:t> ligandy) se váží </a:t>
            </a:r>
            <a:r>
              <a:rPr lang="cs-CZ" dirty="0" smtClean="0"/>
              <a:t>na</a:t>
            </a:r>
            <a:r>
              <a:rPr lang="cs-CZ" dirty="0"/>
              <a:t> centrální atom za vzniku koordinačních sloučenin neboli </a:t>
            </a:r>
            <a:r>
              <a:rPr lang="cs-CZ" dirty="0" smtClean="0"/>
              <a:t>komplexů.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0585" y="4795991"/>
            <a:ext cx="8431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t</a:t>
            </a:r>
            <a:r>
              <a:rPr lang="cs-CZ" dirty="0" smtClean="0"/>
              <a:t>ypická je reakce</a:t>
            </a:r>
            <a:r>
              <a:rPr lang="cs-CZ" dirty="0"/>
              <a:t> kyseliny s </a:t>
            </a:r>
            <a:r>
              <a:rPr lang="cs-CZ" dirty="0" smtClean="0"/>
              <a:t>hydroxidem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 </a:t>
            </a:r>
            <a:r>
              <a:rPr lang="cs-CZ" dirty="0" smtClean="0">
                <a:solidFill>
                  <a:srgbClr val="FF0000"/>
                </a:solidFill>
              </a:rPr>
              <a:t>neutralizace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81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1260049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2132856"/>
            <a:ext cx="633670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Určete typ reakce podle </a:t>
            </a:r>
            <a:r>
              <a:rPr lang="cs-CZ" sz="2400" b="1" dirty="0">
                <a:solidFill>
                  <a:srgbClr val="FF0000"/>
                </a:solidFill>
              </a:rPr>
              <a:t>vnější </a:t>
            </a:r>
            <a:r>
              <a:rPr lang="cs-CZ" sz="2400" b="1" dirty="0" smtClean="0">
                <a:solidFill>
                  <a:srgbClr val="FF0000"/>
                </a:solidFill>
              </a:rPr>
              <a:t>změny.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996952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CaCO</a:t>
            </a:r>
            <a:r>
              <a:rPr lang="cs-CZ" sz="2600" baseline="-25000" dirty="0" smtClean="0">
                <a:solidFill>
                  <a:schemeClr val="tx1"/>
                </a:solidFill>
                <a:effectLst/>
              </a:rPr>
              <a:t>3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27584" y="3637719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K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27584" y="4941168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O</a:t>
            </a:r>
            <a:r>
              <a:rPr lang="cs-CZ" sz="2600" baseline="-25000" dirty="0" smtClean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</a:t>
            </a: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+    C 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            →</a:t>
            </a:r>
            <a:endParaRPr lang="cs-CZ" sz="26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5589240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Al 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 </a:t>
            </a:r>
            <a:r>
              <a:rPr lang="cs-CZ" sz="2600" dirty="0" err="1">
                <a:solidFill>
                  <a:schemeClr val="tx1"/>
                </a:solidFill>
                <a:effectLst/>
              </a:rPr>
              <a:t>HCl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95936" y="2996952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err="1">
                <a:solidFill>
                  <a:schemeClr val="tx1"/>
                </a:solidFill>
                <a:effectLst/>
              </a:rPr>
              <a:t>CaO</a:t>
            </a:r>
            <a:r>
              <a:rPr lang="cs-CZ" sz="2600" dirty="0">
                <a:solidFill>
                  <a:schemeClr val="tx1"/>
                </a:solidFill>
                <a:effectLst/>
              </a:rPr>
              <a:t>  + CO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996396" y="3637719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2KOH +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96396" y="4293096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+ 2H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996396" y="4941168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2CO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996396" y="5589240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 AlCl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3</a:t>
            </a:r>
            <a:r>
              <a:rPr lang="cs-CZ" sz="2600" dirty="0">
                <a:solidFill>
                  <a:schemeClr val="tx1"/>
                </a:solidFill>
                <a:effectLst/>
              </a:rPr>
              <a:t> + 3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588044" y="2996952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rozklad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88504" y="3637719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substituce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88504" y="4293096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neutralizace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588504" y="4941168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syntéza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588504" y="5589240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substituce</a:t>
            </a:r>
            <a:endParaRPr lang="cs-CZ" sz="2400" baseline="-25000" dirty="0">
              <a:solidFill>
                <a:srgbClr val="FF0000"/>
              </a:solidFill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621976" y="4941167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722656" y="5589240"/>
            <a:ext cx="401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6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611560" y="558923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578544" y="363771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457496" y="3645024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730672" y="4941168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19952" y="4293096"/>
            <a:ext cx="3564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Mg(OH)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+ 2HCl→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562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1260049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2132856"/>
            <a:ext cx="7560840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Určete typ reakce podle tepelného zabarvení.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996952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CaCO</a:t>
            </a:r>
            <a:r>
              <a:rPr lang="cs-CZ" sz="2600" baseline="-25000" dirty="0" smtClean="0">
                <a:solidFill>
                  <a:schemeClr val="tx1"/>
                </a:solidFill>
                <a:effectLst/>
              </a:rPr>
              <a:t>3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27584" y="3637719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K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27584" y="4941168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O</a:t>
            </a:r>
            <a:r>
              <a:rPr lang="cs-CZ" sz="2600" baseline="-25000" dirty="0" smtClean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</a:t>
            </a: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+    C 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            →</a:t>
            </a:r>
            <a:endParaRPr lang="cs-CZ" sz="26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5589240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Al 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 </a:t>
            </a:r>
            <a:r>
              <a:rPr lang="cs-CZ" sz="2600" dirty="0" err="1">
                <a:solidFill>
                  <a:schemeClr val="tx1"/>
                </a:solidFill>
                <a:effectLst/>
              </a:rPr>
              <a:t>HCl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95936" y="2996952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err="1">
                <a:solidFill>
                  <a:schemeClr val="tx1"/>
                </a:solidFill>
                <a:effectLst/>
              </a:rPr>
              <a:t>CaO</a:t>
            </a:r>
            <a:r>
              <a:rPr lang="cs-CZ" sz="2600" dirty="0">
                <a:solidFill>
                  <a:schemeClr val="tx1"/>
                </a:solidFill>
                <a:effectLst/>
              </a:rPr>
              <a:t>  + CO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996396" y="3637719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2KOH +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96396" y="4293096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+ 2H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996396" y="4941168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2CO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996396" y="5589240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 AlCl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3</a:t>
            </a:r>
            <a:r>
              <a:rPr lang="cs-CZ" sz="2600" dirty="0">
                <a:solidFill>
                  <a:schemeClr val="tx1"/>
                </a:solidFill>
                <a:effectLst/>
              </a:rPr>
              <a:t> + 3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588044" y="2996952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endotermní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588504" y="3637719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exotermní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88504" y="4293096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exotermní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588504" y="4941168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exotermní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588504" y="5589240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>
                <a:solidFill>
                  <a:srgbClr val="FF0000"/>
                </a:solidFill>
              </a:rPr>
              <a:t>exotermní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621976" y="4941167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722656" y="5589240"/>
            <a:ext cx="401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6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611560" y="558923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578544" y="363771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457496" y="3645024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730672" y="4941168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19952" y="4293096"/>
            <a:ext cx="3564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Mg(OH)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+ 2HCl→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6632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31640" y="1260049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1976" y="2132856"/>
            <a:ext cx="7910464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Určete typ reakce podle typu přenášených částic.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0560" y="2996952"/>
            <a:ext cx="39604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2600" b="1">
                <a:effectLst/>
              </a:defRPr>
            </a:lvl1pPr>
          </a:lstStyle>
          <a:p>
            <a:r>
              <a:rPr lang="cs-CZ" dirty="0"/>
              <a:t>CuSO</a:t>
            </a:r>
            <a:r>
              <a:rPr lang="cs-CZ" baseline="-25000" dirty="0"/>
              <a:t>4</a:t>
            </a:r>
            <a:r>
              <a:rPr lang="cs-CZ" dirty="0"/>
              <a:t> + </a:t>
            </a:r>
            <a:r>
              <a:rPr lang="cs-CZ" dirty="0" smtClean="0"/>
              <a:t>  H</a:t>
            </a:r>
            <a:r>
              <a:rPr lang="cs-CZ" baseline="-25000" dirty="0" smtClean="0"/>
              <a:t>2</a:t>
            </a:r>
            <a:r>
              <a:rPr lang="cs-CZ" dirty="0" smtClean="0"/>
              <a:t>O     →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637719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K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293096"/>
            <a:ext cx="3564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Mg(OH)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+ 2HCl→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3568" y="4941168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6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O</a:t>
            </a:r>
            <a:r>
              <a:rPr lang="cs-CZ" sz="2600" baseline="-25000" dirty="0" smtClean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</a:t>
            </a: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+    C </a:t>
            </a:r>
            <a:r>
              <a:rPr lang="cs-CZ" sz="2600" dirty="0" smtClean="0">
                <a:solidFill>
                  <a:schemeClr val="tx1"/>
                </a:solidFill>
                <a:effectLst/>
                <a:latin typeface="+mn-lt"/>
              </a:rPr>
              <a:t>              →</a:t>
            </a:r>
            <a:endParaRPr lang="cs-CZ" sz="26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3568" y="5589240"/>
            <a:ext cx="34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 smtClean="0">
                <a:solidFill>
                  <a:schemeClr val="tx1"/>
                </a:solidFill>
                <a:effectLst/>
              </a:rPr>
              <a:t>Al  </a:t>
            </a:r>
            <a:r>
              <a:rPr lang="cs-CZ" sz="2600" dirty="0">
                <a:solidFill>
                  <a:schemeClr val="tx1"/>
                </a:solidFill>
                <a:effectLst/>
              </a:rPr>
              <a:t>+    </a:t>
            </a:r>
            <a:r>
              <a:rPr lang="cs-CZ" sz="2600" dirty="0" err="1">
                <a:solidFill>
                  <a:schemeClr val="tx1"/>
                </a:solidFill>
                <a:effectLst/>
              </a:rPr>
              <a:t>HCl</a:t>
            </a:r>
            <a:r>
              <a:rPr lang="cs-CZ" sz="2600" dirty="0">
                <a:solidFill>
                  <a:schemeClr val="tx1"/>
                </a:solidFill>
                <a:effectLst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/>
              </a:rPr>
              <a:t>          →</a:t>
            </a:r>
            <a:endParaRPr lang="cs-CZ" sz="26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96904" y="2996952"/>
            <a:ext cx="28083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2600" b="1">
                <a:effectLst/>
              </a:defRPr>
            </a:lvl1pPr>
          </a:lstStyle>
          <a:p>
            <a:r>
              <a:rPr lang="cs-CZ" dirty="0"/>
              <a:t>[</a:t>
            </a:r>
            <a:r>
              <a:rPr lang="cs-CZ" dirty="0" err="1"/>
              <a:t>Cu</a:t>
            </a:r>
            <a:r>
              <a:rPr lang="cs-CZ" dirty="0"/>
              <a:t>(H</a:t>
            </a:r>
            <a:r>
              <a:rPr lang="cs-CZ" baseline="-25000" dirty="0"/>
              <a:t>2</a:t>
            </a:r>
            <a:r>
              <a:rPr lang="cs-CZ" dirty="0"/>
              <a:t>O)4]SO</a:t>
            </a:r>
            <a:r>
              <a:rPr lang="cs-CZ" baseline="-25000" dirty="0"/>
              <a:t>4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51920" y="3637719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2KOH + 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851920" y="4293096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MgCl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 + 2H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  <a:r>
              <a:rPr lang="cs-CZ" sz="2600" dirty="0">
                <a:solidFill>
                  <a:schemeClr val="tx1"/>
                </a:solidFill>
                <a:effectLst/>
              </a:rPr>
              <a:t>O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851920" y="4941168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2CO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851920" y="5589240"/>
            <a:ext cx="2520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600" dirty="0">
                <a:solidFill>
                  <a:schemeClr val="tx1"/>
                </a:solidFill>
                <a:effectLst/>
              </a:rPr>
              <a:t>2 AlCl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3</a:t>
            </a:r>
            <a:r>
              <a:rPr lang="cs-CZ" sz="2600" dirty="0">
                <a:solidFill>
                  <a:schemeClr val="tx1"/>
                </a:solidFill>
                <a:effectLst/>
              </a:rPr>
              <a:t> + 3 H</a:t>
            </a:r>
            <a:r>
              <a:rPr lang="cs-CZ" sz="2600" baseline="-25000" dirty="0">
                <a:solidFill>
                  <a:schemeClr val="tx1"/>
                </a:solidFill>
                <a:effectLst/>
              </a:rPr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261020" y="2996952"/>
            <a:ext cx="30635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200" dirty="0" err="1" smtClean="0">
                <a:solidFill>
                  <a:srgbClr val="FF0000"/>
                </a:solidFill>
              </a:rPr>
              <a:t>komplexotvorná</a:t>
            </a:r>
            <a:endParaRPr lang="cs-CZ" sz="22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300012" y="3637719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redoxní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300012" y="4293096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err="1" smtClean="0">
                <a:solidFill>
                  <a:srgbClr val="FF0000"/>
                </a:solidFill>
              </a:rPr>
              <a:t>protolytická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300012" y="4941168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redoxní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300012" y="5589240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ct val="50000"/>
              </a:spcBef>
              <a:defRPr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z="2400" dirty="0" smtClean="0">
                <a:solidFill>
                  <a:srgbClr val="FF0000"/>
                </a:solidFill>
              </a:rPr>
              <a:t>redoxní</a:t>
            </a:r>
            <a:endParaRPr lang="cs-CZ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477960" y="4941167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578640" y="5589240"/>
            <a:ext cx="401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6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67544" y="558923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434528" y="3637719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313480" y="3645024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586656" y="4941168"/>
            <a:ext cx="3930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2</a:t>
            </a: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1957407" y="2943996"/>
            <a:ext cx="401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>
              <a:defRPr sz="26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932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634126" y="1342101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7" name="TextovéPole 2"/>
          <p:cNvSpPr txBox="1"/>
          <p:nvPr/>
        </p:nvSpPr>
        <p:spPr>
          <a:xfrm>
            <a:off x="1677733" y="838045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4126" y="1654233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9" name="Obdélník 8"/>
          <p:cNvSpPr/>
          <p:nvPr/>
        </p:nvSpPr>
        <p:spPr>
          <a:xfrm>
            <a:off x="634126" y="1988872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76516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24936" cy="2376264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CHEMICKÁ REAKCE</a:t>
            </a:r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/>
            </a:r>
            <a:b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</a:br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I.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1188041"/>
            <a:ext cx="3672408" cy="584775"/>
          </a:xfrm>
          <a:prstGeom prst="rect">
            <a:avLst/>
          </a:prstGeom>
          <a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3200" b="1"/>
            </a:lvl1pPr>
          </a:lstStyle>
          <a:p>
            <a:r>
              <a:rPr lang="cs-CZ" dirty="0"/>
              <a:t>Chemický děj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4509120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Nejčastějším případem chemického děje je </a:t>
            </a:r>
            <a:r>
              <a:rPr lang="cs-CZ" sz="2400" b="1" dirty="0" smtClean="0">
                <a:solidFill>
                  <a:srgbClr val="FF0000"/>
                </a:solidFill>
              </a:rPr>
              <a:t>chemická reakce</a:t>
            </a:r>
            <a:r>
              <a:rPr lang="cs-CZ" sz="2400" b="1" dirty="0" smtClean="0"/>
              <a:t>. 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916832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Proces, při kterém dochází ke změnám chemických vazeb mezi stavebními částicemi látek. 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5397023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Chemický děj charakterizují údaje o jeho 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     stechiometrii, termodynamice, kinetice a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mechanismu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32888" y="2795444"/>
            <a:ext cx="8271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Dochází ke změnám ve stavbě a struktuře látek, nebo jen ke změnám v jejich struktuře - přeměna kapalného skupenství na plynné, rozpouštění pevné látky v rozpouštědle na roztok.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19281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835696" y="1260049"/>
            <a:ext cx="39604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Chemická reakce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1540" y="198884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Proces, při kterém nastávají látkové změny.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56490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Dochází ke změnám ve složení a struktuře látek.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140968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Uskutečňují se zpravidla v důsledku vzájemného působení dvou či více různých látek.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1540" y="4082461"/>
            <a:ext cx="7740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Některé z nich se uskutečňují i vlivem energie na látku jednu.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542" y="5018565"/>
            <a:ext cx="8802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Látky, které do reakce vstupují nazýváme </a:t>
            </a:r>
            <a:endParaRPr lang="cs-CZ" sz="2400" b="1" dirty="0" smtClean="0"/>
          </a:p>
          <a:p>
            <a:r>
              <a:rPr lang="cs-CZ" sz="2400" b="1" i="1" dirty="0" smtClean="0">
                <a:solidFill>
                  <a:srgbClr val="FF0000"/>
                </a:solidFill>
              </a:rPr>
              <a:t>reaktanty</a:t>
            </a:r>
            <a:r>
              <a:rPr lang="cs-CZ" sz="2400" b="1" dirty="0"/>
              <a:t>, látky z reakce vystupující </a:t>
            </a:r>
            <a:r>
              <a:rPr lang="cs-CZ" sz="2400" b="1" dirty="0" smtClean="0"/>
              <a:t>jsou </a:t>
            </a:r>
            <a:r>
              <a:rPr lang="cs-CZ" sz="2400" b="1" i="1" dirty="0" smtClean="0">
                <a:solidFill>
                  <a:srgbClr val="FF0000"/>
                </a:solidFill>
              </a:rPr>
              <a:t>produkty</a:t>
            </a:r>
            <a:r>
              <a:rPr lang="cs-CZ" sz="2400" b="1" dirty="0"/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7544" y="594928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Chemické </a:t>
            </a:r>
            <a:r>
              <a:rPr lang="cs-CZ" sz="2400" b="1" dirty="0"/>
              <a:t>reakce popisujeme pomocí </a:t>
            </a:r>
            <a:r>
              <a:rPr lang="cs-CZ" sz="2400" b="1" dirty="0" smtClean="0"/>
              <a:t>chemických </a:t>
            </a:r>
            <a:r>
              <a:rPr lang="cs-CZ" sz="2400" b="1" dirty="0"/>
              <a:t>rovnic.</a:t>
            </a:r>
          </a:p>
        </p:txBody>
      </p:sp>
    </p:spTree>
    <p:extLst>
      <p:ext uri="{BB962C8B-B14F-4D97-AF65-F5344CB8AC3E}">
        <p14:creationId xmlns:p14="http://schemas.microsoft.com/office/powerpoint/2010/main" val="1419843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1815207"/>
            <a:ext cx="3312368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Podle vnější změny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9592" y="234888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00FF"/>
                </a:solidFill>
              </a:rPr>
              <a:t>skladné (slučování, syntéza, adice)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99592" y="335699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00FF"/>
                </a:solidFill>
              </a:rPr>
              <a:t>rozkladné (rozklad, analýza, eliminace)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654819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00FF"/>
                </a:solidFill>
              </a:rPr>
              <a:t>vytěsňovací (substituce, nahrazování)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99592" y="594928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dirty="0">
                <a:solidFill>
                  <a:srgbClr val="0000FF"/>
                </a:solidFill>
              </a:rPr>
              <a:t>podvojné přeměny (konverze)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3040" y="2708920"/>
            <a:ext cx="86409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200" b="1" dirty="0"/>
              <a:t>Několik látek se při nich sloučí na látku složitější, aniž by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/>
              <a:t>došlo k vzniku vedlejšího produktu.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03040" y="3717032"/>
            <a:ext cx="864096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200" b="1" dirty="0"/>
              <a:t>Jedna látka se při nich rozloží na látku jednodušší, v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/>
              <a:t>reakci je více produktů než reaktantů. K zahájení je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/>
              <a:t>třeba energie, ta reakci zahájí odštěpením nějaké části.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90254" y="4942851"/>
            <a:ext cx="9194313" cy="100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200" b="1" dirty="0"/>
              <a:t>Atom nebo skupina atomů v molekule se vymění za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200" b="1" dirty="0"/>
              <a:t>jiný atom nebo skupinu. Obvykle není třeba dodávat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200" b="1" dirty="0"/>
              <a:t>energii, reakce probíhá samovolně.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03040" y="6266929"/>
            <a:ext cx="7309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Dvě složitější látky si vymění některé své části</a:t>
            </a:r>
            <a:r>
              <a:rPr lang="cs-CZ" sz="2200" b="1" dirty="0" smtClean="0"/>
              <a:t>.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769942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772816"/>
            <a:ext cx="3312368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Podle vnější změny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230648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s</a:t>
            </a:r>
            <a:r>
              <a:rPr lang="cs-CZ" sz="2400" b="1" dirty="0" smtClean="0">
                <a:solidFill>
                  <a:srgbClr val="FF0000"/>
                </a:solidFill>
              </a:rPr>
              <a:t>yntéza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367464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dirty="0" smtClean="0">
                <a:solidFill>
                  <a:srgbClr val="FF0000"/>
                </a:solidFill>
              </a:rPr>
              <a:t>analýza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3568" y="472705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FF0000"/>
                </a:solidFill>
              </a:rPr>
              <a:t>ubstituce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8" y="575526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onverze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6043935"/>
            <a:ext cx="8928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sz="2100" dirty="0"/>
              <a:t>podvojná záměna – dvě látky si při reakci vymění atomy, funkční skupiny. Patří sem např. neutralizace a srážení.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566645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>
                <a:solidFill>
                  <a:srgbClr val="0000FF"/>
                </a:solidFill>
              </a:rPr>
              <a:t>chemické slučování – ze dvou nebo více prvků </a:t>
            </a:r>
            <a:r>
              <a:rPr lang="cs-CZ" sz="2200" b="1" dirty="0" smtClean="0">
                <a:solidFill>
                  <a:srgbClr val="0000FF"/>
                </a:solidFill>
              </a:rPr>
              <a:t>nebo sloučenin</a:t>
            </a:r>
            <a:r>
              <a:rPr lang="cs-CZ" sz="2200" b="1" dirty="0">
                <a:solidFill>
                  <a:srgbClr val="0000FF"/>
                </a:solidFill>
              </a:rPr>
              <a:t> vznikne produkt, který je většinou </a:t>
            </a:r>
            <a:r>
              <a:rPr lang="cs-CZ" sz="2200" b="1" dirty="0" smtClean="0">
                <a:solidFill>
                  <a:srgbClr val="0000FF"/>
                </a:solidFill>
              </a:rPr>
              <a:t>složitější než </a:t>
            </a:r>
            <a:r>
              <a:rPr lang="cs-CZ" sz="2200" b="1" dirty="0">
                <a:solidFill>
                  <a:srgbClr val="0000FF"/>
                </a:solidFill>
              </a:rPr>
              <a:t>výchozí </a:t>
            </a:r>
            <a:r>
              <a:rPr lang="cs-CZ" sz="2200" b="1" dirty="0" smtClean="0">
                <a:solidFill>
                  <a:srgbClr val="0000FF"/>
                </a:solidFill>
              </a:rPr>
              <a:t>látky.</a:t>
            </a:r>
            <a:endParaRPr lang="cs-CZ" sz="2200" b="1" dirty="0">
              <a:solidFill>
                <a:srgbClr val="0000FF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3934797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/>
              <a:t>chemický rozklad, dekompozice - molekula se rozpadne na několik jednodušších </a:t>
            </a:r>
            <a:r>
              <a:rPr lang="cs-CZ" dirty="0" smtClean="0"/>
              <a:t>látek.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4993432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/>
              <a:t>nahrazování, vytěsňování – část molekuly je nahrazena jiným atomem nebo </a:t>
            </a:r>
            <a:r>
              <a:rPr lang="cs-CZ" dirty="0" smtClean="0"/>
              <a:t>skupinou.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537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815207"/>
            <a:ext cx="3312368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Podle směru reakce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564904"/>
            <a:ext cx="6119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i="1" dirty="0" smtClean="0">
                <a:solidFill>
                  <a:srgbClr val="FF0000"/>
                </a:solidFill>
              </a:rPr>
              <a:t>přímé</a:t>
            </a:r>
            <a:r>
              <a:rPr lang="cs-CZ" dirty="0"/>
              <a:t> – základní typ </a:t>
            </a:r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1191" y="3203684"/>
            <a:ext cx="7839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i="1" dirty="0">
                <a:solidFill>
                  <a:srgbClr val="FF0000"/>
                </a:solidFill>
              </a:rPr>
              <a:t>zpětné</a:t>
            </a:r>
            <a:r>
              <a:rPr lang="cs-CZ" dirty="0"/>
              <a:t> – reakce probíhá stejným mechanismem, ale opačným </a:t>
            </a:r>
            <a:r>
              <a:rPr lang="cs-CZ" dirty="0" smtClean="0"/>
              <a:t>směrem.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1191" y="4202504"/>
            <a:ext cx="8234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i="1" dirty="0">
                <a:solidFill>
                  <a:srgbClr val="FF0000"/>
                </a:solidFill>
              </a:rPr>
              <a:t>bočné</a:t>
            </a:r>
            <a:r>
              <a:rPr lang="cs-CZ" dirty="0"/>
              <a:t> – několik současně běžících reakcí spotřebovává stejnou výchozí látku, ale jejich produktem jsou různé </a:t>
            </a:r>
            <a:r>
              <a:rPr lang="cs-CZ" dirty="0" smtClean="0">
                <a:solidFill>
                  <a:srgbClr val="FF0000"/>
                </a:solidFill>
              </a:rPr>
              <a:t>sloučeniny.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21191" y="5570656"/>
            <a:ext cx="8415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0000FF"/>
                </a:solidFill>
              </a:defRPr>
            </a:lvl1pPr>
          </a:lstStyle>
          <a:p>
            <a:r>
              <a:rPr lang="cs-CZ" i="1" dirty="0">
                <a:solidFill>
                  <a:srgbClr val="FF0000"/>
                </a:solidFill>
              </a:rPr>
              <a:t>násobné</a:t>
            </a:r>
            <a:r>
              <a:rPr lang="cs-CZ" dirty="0"/>
              <a:t> – produkt reakce dál reaguje stejným mechanismem, například </a:t>
            </a:r>
            <a:r>
              <a:rPr lang="cs-CZ" dirty="0">
                <a:solidFill>
                  <a:srgbClr val="FF0000"/>
                </a:solidFill>
              </a:rPr>
              <a:t>polymerace</a:t>
            </a:r>
            <a:r>
              <a:rPr lang="cs-CZ" dirty="0"/>
              <a:t>, </a:t>
            </a:r>
            <a:r>
              <a:rPr lang="cs-CZ" dirty="0">
                <a:solidFill>
                  <a:srgbClr val="FF0000"/>
                </a:solidFill>
              </a:rPr>
              <a:t>radikálové </a:t>
            </a:r>
            <a:r>
              <a:rPr lang="cs-CZ" dirty="0" smtClean="0">
                <a:solidFill>
                  <a:srgbClr val="FF0000"/>
                </a:solidFill>
              </a:rPr>
              <a:t>reakce.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6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052736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700808"/>
            <a:ext cx="4608512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Podle tepelného zabarvení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162473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exotermické reakce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2564904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Během </a:t>
            </a:r>
            <a:r>
              <a:rPr lang="cs-CZ" dirty="0"/>
              <a:t>reakce se teplo uvolňuje</a:t>
            </a:r>
            <a:r>
              <a:rPr lang="cs-CZ" dirty="0" smtClean="0"/>
              <a:t>, </a:t>
            </a:r>
            <a:r>
              <a:rPr lang="cs-CZ" dirty="0"/>
              <a:t>energie reaktantů je vyšší než energie produktů (např. </a:t>
            </a:r>
            <a:r>
              <a:rPr lang="cs-CZ" dirty="0" smtClean="0"/>
              <a:t>hoření,</a:t>
            </a:r>
            <a:r>
              <a:rPr lang="cs-CZ" dirty="0"/>
              <a:t> neutralizace</a:t>
            </a:r>
            <a:r>
              <a:rPr lang="cs-CZ" dirty="0" smtClean="0"/>
              <a:t>,</a:t>
            </a:r>
            <a:r>
              <a:rPr lang="cs-CZ" dirty="0"/>
              <a:t> </a:t>
            </a:r>
            <a:r>
              <a:rPr lang="cs-CZ" dirty="0" smtClean="0"/>
              <a:t>buněčné </a:t>
            </a:r>
            <a:r>
              <a:rPr lang="cs-CZ" dirty="0"/>
              <a:t>dýchání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363755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endotermické </a:t>
            </a:r>
            <a:r>
              <a:rPr lang="cs-CZ" dirty="0"/>
              <a:t>reakce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4106145"/>
            <a:ext cx="820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Během </a:t>
            </a:r>
            <a:r>
              <a:rPr lang="cs-CZ" dirty="0"/>
              <a:t>reakce se teplo spotřebovává (musí se do soustavy dodávat), tzn. energie reaktantů je nižší než energie produktů (např. tepelný rozklad uhličitanu vápenatého, fotosyntéza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5595086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atermické</a:t>
            </a:r>
            <a:r>
              <a:rPr lang="cs-CZ" dirty="0" smtClean="0"/>
              <a:t> </a:t>
            </a:r>
            <a:r>
              <a:rPr lang="cs-CZ" dirty="0"/>
              <a:t>reakce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6056751"/>
            <a:ext cx="88569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Během </a:t>
            </a:r>
            <a:r>
              <a:rPr lang="cs-CZ" dirty="0"/>
              <a:t>reakce se teplo ani nespotřebovává, ani neuvolňuje. Tato reakce se v přírodě často nevyskytuje.</a:t>
            </a:r>
          </a:p>
        </p:txBody>
      </p:sp>
    </p:spTree>
    <p:extLst>
      <p:ext uri="{BB962C8B-B14F-4D97-AF65-F5344CB8AC3E}">
        <p14:creationId xmlns:p14="http://schemas.microsoft.com/office/powerpoint/2010/main" val="3357272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268760"/>
            <a:ext cx="5760640" cy="58477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Chemické reakce - dělení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2276872"/>
            <a:ext cx="3312368" cy="461665"/>
          </a:xfrm>
          <a:prstGeom prst="rect">
            <a:avLst/>
          </a:prstGeom>
          <a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Podle skupenství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3501008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Má </a:t>
            </a:r>
            <a:r>
              <a:rPr lang="cs-CZ" dirty="0"/>
              <a:t>všechny reaktanty a produkty ve stejné fázi, 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kupenství.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5645" y="2996952"/>
            <a:ext cx="3636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</a:t>
            </a:r>
            <a:r>
              <a:rPr lang="cs-CZ" dirty="0" smtClean="0"/>
              <a:t>omogenní </a:t>
            </a:r>
            <a:r>
              <a:rPr lang="cs-CZ" dirty="0"/>
              <a:t>reakce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3568" y="4841284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200" b="1">
                <a:solidFill>
                  <a:srgbClr val="0000FF"/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v"/>
            </a:pPr>
            <a:r>
              <a:rPr lang="cs-CZ" dirty="0" smtClean="0"/>
              <a:t>Obsahuje </a:t>
            </a:r>
            <a:r>
              <a:rPr lang="cs-CZ" dirty="0"/>
              <a:t>rozdílné fáze, probíhá na styčné ploše, tzv. fázovém rozhraní. Typické heterogenní reakce </a:t>
            </a:r>
            <a:r>
              <a:rPr lang="cs-CZ" dirty="0" smtClean="0"/>
              <a:t>jsou srážecí reakce.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5645" y="4337228"/>
            <a:ext cx="3636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285750" indent="-285750">
              <a:buFont typeface="Wingdings" pitchFamily="2" charset="2"/>
              <a:buChar char="q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heterogenní </a:t>
            </a:r>
            <a:r>
              <a:rPr lang="cs-CZ" dirty="0"/>
              <a:t>reakce</a:t>
            </a:r>
          </a:p>
        </p:txBody>
      </p:sp>
    </p:spTree>
    <p:extLst>
      <p:ext uri="{BB962C8B-B14F-4D97-AF65-F5344CB8AC3E}">
        <p14:creationId xmlns:p14="http://schemas.microsoft.com/office/powerpoint/2010/main" val="2777330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846</Words>
  <Application>Microsoft Office PowerPoint</Application>
  <PresentationFormat>Předvádění na obrazovce (4:3)</PresentationFormat>
  <Paragraphs>190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Tok</vt:lpstr>
      <vt:lpstr>1_Tok</vt:lpstr>
      <vt:lpstr>Prezentace aplikace PowerPoint</vt:lpstr>
      <vt:lpstr>CHEMICKÁ REAKCE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Chemická reakce I.</dc:title>
  <dc:creator>Lenovo</dc:creator>
  <cp:lastModifiedBy>Lenovo</cp:lastModifiedBy>
  <cp:revision>115</cp:revision>
  <dcterms:created xsi:type="dcterms:W3CDTF">2013-01-15T07:03:01Z</dcterms:created>
  <dcterms:modified xsi:type="dcterms:W3CDTF">2013-05-24T06:00:44Z</dcterms:modified>
</cp:coreProperties>
</file>