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2" r:id="rId4"/>
    <p:sldId id="263" r:id="rId5"/>
    <p:sldId id="258" r:id="rId6"/>
    <p:sldId id="259" r:id="rId7"/>
    <p:sldId id="260" r:id="rId8"/>
    <p:sldId id="261"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en-US"/>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a:p>
        </p:txBody>
      </p:sp>
      <p:sp>
        <p:nvSpPr>
          <p:cNvPr id="4" name="Zástupný symbol pro datum 3"/>
          <p:cNvSpPr>
            <a:spLocks noGrp="1"/>
          </p:cNvSpPr>
          <p:nvPr>
            <p:ph type="dt" sz="half" idx="10"/>
          </p:nvPr>
        </p:nvSpPr>
        <p:spPr/>
        <p:txBody>
          <a:bodyPr/>
          <a:lstStyle/>
          <a:p>
            <a:fld id="{B00FF02E-856D-4F59-B7AB-F8D6AC16CC30}" type="datetimeFigureOut">
              <a:rPr lang="en-US" smtClean="0"/>
              <a:t>11/14/2013</a:t>
            </a:fld>
            <a:endParaRPr lang="en-US" dirty="0"/>
          </a:p>
        </p:txBody>
      </p:sp>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4081484B-43C8-47CA-8A91-255055056525}" type="slidenum">
              <a:rPr lang="en-US" smtClean="0"/>
              <a:t>‹#›</a:t>
            </a:fld>
            <a:endParaRPr lang="en-US" dirty="0"/>
          </a:p>
        </p:txBody>
      </p:sp>
    </p:spTree>
    <p:extLst>
      <p:ext uri="{BB962C8B-B14F-4D97-AF65-F5344CB8AC3E}">
        <p14:creationId xmlns:p14="http://schemas.microsoft.com/office/powerpoint/2010/main" val="3045644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B00FF02E-856D-4F59-B7AB-F8D6AC16CC30}" type="datetimeFigureOut">
              <a:rPr lang="en-US" smtClean="0"/>
              <a:t>11/14/2013</a:t>
            </a:fld>
            <a:endParaRPr lang="en-US" dirty="0"/>
          </a:p>
        </p:txBody>
      </p:sp>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4081484B-43C8-47CA-8A91-255055056525}" type="slidenum">
              <a:rPr lang="en-US" smtClean="0"/>
              <a:t>‹#›</a:t>
            </a:fld>
            <a:endParaRPr lang="en-US" dirty="0"/>
          </a:p>
        </p:txBody>
      </p:sp>
    </p:spTree>
    <p:extLst>
      <p:ext uri="{BB962C8B-B14F-4D97-AF65-F5344CB8AC3E}">
        <p14:creationId xmlns:p14="http://schemas.microsoft.com/office/powerpoint/2010/main" val="2705543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B00FF02E-856D-4F59-B7AB-F8D6AC16CC30}" type="datetimeFigureOut">
              <a:rPr lang="en-US" smtClean="0"/>
              <a:t>11/14/2013</a:t>
            </a:fld>
            <a:endParaRPr lang="en-US" dirty="0"/>
          </a:p>
        </p:txBody>
      </p:sp>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4081484B-43C8-47CA-8A91-255055056525}" type="slidenum">
              <a:rPr lang="en-US" smtClean="0"/>
              <a:t>‹#›</a:t>
            </a:fld>
            <a:endParaRPr lang="en-US" dirty="0"/>
          </a:p>
        </p:txBody>
      </p:sp>
    </p:spTree>
    <p:extLst>
      <p:ext uri="{BB962C8B-B14F-4D97-AF65-F5344CB8AC3E}">
        <p14:creationId xmlns:p14="http://schemas.microsoft.com/office/powerpoint/2010/main" val="1735362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B00FF02E-856D-4F59-B7AB-F8D6AC16CC30}" type="datetimeFigureOut">
              <a:rPr lang="en-US" smtClean="0"/>
              <a:t>11/14/2013</a:t>
            </a:fld>
            <a:endParaRPr lang="en-US" dirty="0"/>
          </a:p>
        </p:txBody>
      </p:sp>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4081484B-43C8-47CA-8A91-255055056525}" type="slidenum">
              <a:rPr lang="en-US" smtClean="0"/>
              <a:t>‹#›</a:t>
            </a:fld>
            <a:endParaRPr lang="en-US" dirty="0"/>
          </a:p>
        </p:txBody>
      </p:sp>
    </p:spTree>
    <p:extLst>
      <p:ext uri="{BB962C8B-B14F-4D97-AF65-F5344CB8AC3E}">
        <p14:creationId xmlns:p14="http://schemas.microsoft.com/office/powerpoint/2010/main" val="4294604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US"/>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00FF02E-856D-4F59-B7AB-F8D6AC16CC30}" type="datetimeFigureOut">
              <a:rPr lang="en-US" smtClean="0"/>
              <a:t>11/14/2013</a:t>
            </a:fld>
            <a:endParaRPr lang="en-US" dirty="0"/>
          </a:p>
        </p:txBody>
      </p:sp>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4081484B-43C8-47CA-8A91-255055056525}" type="slidenum">
              <a:rPr lang="en-US" smtClean="0"/>
              <a:t>‹#›</a:t>
            </a:fld>
            <a:endParaRPr lang="en-US" dirty="0"/>
          </a:p>
        </p:txBody>
      </p:sp>
    </p:spTree>
    <p:extLst>
      <p:ext uri="{BB962C8B-B14F-4D97-AF65-F5344CB8AC3E}">
        <p14:creationId xmlns:p14="http://schemas.microsoft.com/office/powerpoint/2010/main" val="116576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4"/>
          <p:cNvSpPr>
            <a:spLocks noGrp="1"/>
          </p:cNvSpPr>
          <p:nvPr>
            <p:ph type="dt" sz="half" idx="10"/>
          </p:nvPr>
        </p:nvSpPr>
        <p:spPr/>
        <p:txBody>
          <a:bodyPr/>
          <a:lstStyle/>
          <a:p>
            <a:fld id="{B00FF02E-856D-4F59-B7AB-F8D6AC16CC30}" type="datetimeFigureOut">
              <a:rPr lang="en-US" smtClean="0"/>
              <a:t>11/14/2013</a:t>
            </a:fld>
            <a:endParaRPr lang="en-US" dirty="0"/>
          </a:p>
        </p:txBody>
      </p:sp>
      <p:sp>
        <p:nvSpPr>
          <p:cNvPr id="6" name="Zástupný symbol pro zápatí 5"/>
          <p:cNvSpPr>
            <a:spLocks noGrp="1"/>
          </p:cNvSpPr>
          <p:nvPr>
            <p:ph type="ftr" sz="quarter" idx="11"/>
          </p:nvPr>
        </p:nvSpPr>
        <p:spPr/>
        <p:txBody>
          <a:bodyPr/>
          <a:lstStyle/>
          <a:p>
            <a:endParaRPr lang="en-US" dirty="0"/>
          </a:p>
        </p:txBody>
      </p:sp>
      <p:sp>
        <p:nvSpPr>
          <p:cNvPr id="7" name="Zástupný symbol pro číslo snímku 6"/>
          <p:cNvSpPr>
            <a:spLocks noGrp="1"/>
          </p:cNvSpPr>
          <p:nvPr>
            <p:ph type="sldNum" sz="quarter" idx="12"/>
          </p:nvPr>
        </p:nvSpPr>
        <p:spPr/>
        <p:txBody>
          <a:bodyPr/>
          <a:lstStyle/>
          <a:p>
            <a:fld id="{4081484B-43C8-47CA-8A91-255055056525}" type="slidenum">
              <a:rPr lang="en-US" smtClean="0"/>
              <a:t>‹#›</a:t>
            </a:fld>
            <a:endParaRPr lang="en-US" dirty="0"/>
          </a:p>
        </p:txBody>
      </p:sp>
    </p:spTree>
    <p:extLst>
      <p:ext uri="{BB962C8B-B14F-4D97-AF65-F5344CB8AC3E}">
        <p14:creationId xmlns:p14="http://schemas.microsoft.com/office/powerpoint/2010/main" val="2187332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en-US"/>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Zástupný symbol pro datum 6"/>
          <p:cNvSpPr>
            <a:spLocks noGrp="1"/>
          </p:cNvSpPr>
          <p:nvPr>
            <p:ph type="dt" sz="half" idx="10"/>
          </p:nvPr>
        </p:nvSpPr>
        <p:spPr/>
        <p:txBody>
          <a:bodyPr/>
          <a:lstStyle/>
          <a:p>
            <a:fld id="{B00FF02E-856D-4F59-B7AB-F8D6AC16CC30}" type="datetimeFigureOut">
              <a:rPr lang="en-US" smtClean="0"/>
              <a:t>11/14/2013</a:t>
            </a:fld>
            <a:endParaRPr lang="en-US" dirty="0"/>
          </a:p>
        </p:txBody>
      </p:sp>
      <p:sp>
        <p:nvSpPr>
          <p:cNvPr id="8" name="Zástupný symbol pro zápatí 7"/>
          <p:cNvSpPr>
            <a:spLocks noGrp="1"/>
          </p:cNvSpPr>
          <p:nvPr>
            <p:ph type="ftr" sz="quarter" idx="11"/>
          </p:nvPr>
        </p:nvSpPr>
        <p:spPr/>
        <p:txBody>
          <a:bodyPr/>
          <a:lstStyle/>
          <a:p>
            <a:endParaRPr lang="en-US" dirty="0"/>
          </a:p>
        </p:txBody>
      </p:sp>
      <p:sp>
        <p:nvSpPr>
          <p:cNvPr id="9" name="Zástupný symbol pro číslo snímku 8"/>
          <p:cNvSpPr>
            <a:spLocks noGrp="1"/>
          </p:cNvSpPr>
          <p:nvPr>
            <p:ph type="sldNum" sz="quarter" idx="12"/>
          </p:nvPr>
        </p:nvSpPr>
        <p:spPr/>
        <p:txBody>
          <a:bodyPr/>
          <a:lstStyle/>
          <a:p>
            <a:fld id="{4081484B-43C8-47CA-8A91-255055056525}" type="slidenum">
              <a:rPr lang="en-US" smtClean="0"/>
              <a:t>‹#›</a:t>
            </a:fld>
            <a:endParaRPr lang="en-US" dirty="0"/>
          </a:p>
        </p:txBody>
      </p:sp>
    </p:spTree>
    <p:extLst>
      <p:ext uri="{BB962C8B-B14F-4D97-AF65-F5344CB8AC3E}">
        <p14:creationId xmlns:p14="http://schemas.microsoft.com/office/powerpoint/2010/main" val="3744809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datum 2"/>
          <p:cNvSpPr>
            <a:spLocks noGrp="1"/>
          </p:cNvSpPr>
          <p:nvPr>
            <p:ph type="dt" sz="half" idx="10"/>
          </p:nvPr>
        </p:nvSpPr>
        <p:spPr/>
        <p:txBody>
          <a:bodyPr/>
          <a:lstStyle/>
          <a:p>
            <a:fld id="{B00FF02E-856D-4F59-B7AB-F8D6AC16CC30}" type="datetimeFigureOut">
              <a:rPr lang="en-US" smtClean="0"/>
              <a:t>11/14/2013</a:t>
            </a:fld>
            <a:endParaRPr lang="en-US" dirty="0"/>
          </a:p>
        </p:txBody>
      </p:sp>
      <p:sp>
        <p:nvSpPr>
          <p:cNvPr id="4" name="Zástupný symbol pro zápatí 3"/>
          <p:cNvSpPr>
            <a:spLocks noGrp="1"/>
          </p:cNvSpPr>
          <p:nvPr>
            <p:ph type="ftr" sz="quarter" idx="11"/>
          </p:nvPr>
        </p:nvSpPr>
        <p:spPr/>
        <p:txBody>
          <a:bodyPr/>
          <a:lstStyle/>
          <a:p>
            <a:endParaRPr lang="en-US" dirty="0"/>
          </a:p>
        </p:txBody>
      </p:sp>
      <p:sp>
        <p:nvSpPr>
          <p:cNvPr id="5" name="Zástupný symbol pro číslo snímku 4"/>
          <p:cNvSpPr>
            <a:spLocks noGrp="1"/>
          </p:cNvSpPr>
          <p:nvPr>
            <p:ph type="sldNum" sz="quarter" idx="12"/>
          </p:nvPr>
        </p:nvSpPr>
        <p:spPr/>
        <p:txBody>
          <a:bodyPr/>
          <a:lstStyle/>
          <a:p>
            <a:fld id="{4081484B-43C8-47CA-8A91-255055056525}" type="slidenum">
              <a:rPr lang="en-US" smtClean="0"/>
              <a:t>‹#›</a:t>
            </a:fld>
            <a:endParaRPr lang="en-US" dirty="0"/>
          </a:p>
        </p:txBody>
      </p:sp>
    </p:spTree>
    <p:extLst>
      <p:ext uri="{BB962C8B-B14F-4D97-AF65-F5344CB8AC3E}">
        <p14:creationId xmlns:p14="http://schemas.microsoft.com/office/powerpoint/2010/main" val="4232875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00FF02E-856D-4F59-B7AB-F8D6AC16CC30}" type="datetimeFigureOut">
              <a:rPr lang="en-US" smtClean="0"/>
              <a:t>11/14/2013</a:t>
            </a:fld>
            <a:endParaRPr lang="en-US" dirty="0"/>
          </a:p>
        </p:txBody>
      </p:sp>
      <p:sp>
        <p:nvSpPr>
          <p:cNvPr id="3" name="Zástupný symbol pro zápatí 2"/>
          <p:cNvSpPr>
            <a:spLocks noGrp="1"/>
          </p:cNvSpPr>
          <p:nvPr>
            <p:ph type="ftr" sz="quarter" idx="11"/>
          </p:nvPr>
        </p:nvSpPr>
        <p:spPr/>
        <p:txBody>
          <a:bodyPr/>
          <a:lstStyle/>
          <a:p>
            <a:endParaRPr lang="en-US" dirty="0"/>
          </a:p>
        </p:txBody>
      </p:sp>
      <p:sp>
        <p:nvSpPr>
          <p:cNvPr id="4" name="Zástupný symbol pro číslo snímku 3"/>
          <p:cNvSpPr>
            <a:spLocks noGrp="1"/>
          </p:cNvSpPr>
          <p:nvPr>
            <p:ph type="sldNum" sz="quarter" idx="12"/>
          </p:nvPr>
        </p:nvSpPr>
        <p:spPr/>
        <p:txBody>
          <a:bodyPr/>
          <a:lstStyle/>
          <a:p>
            <a:fld id="{4081484B-43C8-47CA-8A91-255055056525}" type="slidenum">
              <a:rPr lang="en-US" smtClean="0"/>
              <a:t>‹#›</a:t>
            </a:fld>
            <a:endParaRPr lang="en-US" dirty="0"/>
          </a:p>
        </p:txBody>
      </p:sp>
    </p:spTree>
    <p:extLst>
      <p:ext uri="{BB962C8B-B14F-4D97-AF65-F5344CB8AC3E}">
        <p14:creationId xmlns:p14="http://schemas.microsoft.com/office/powerpoint/2010/main" val="3656836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US"/>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00FF02E-856D-4F59-B7AB-F8D6AC16CC30}" type="datetimeFigureOut">
              <a:rPr lang="en-US" smtClean="0"/>
              <a:t>11/14/2013</a:t>
            </a:fld>
            <a:endParaRPr lang="en-US" dirty="0"/>
          </a:p>
        </p:txBody>
      </p:sp>
      <p:sp>
        <p:nvSpPr>
          <p:cNvPr id="6" name="Zástupný symbol pro zápatí 5"/>
          <p:cNvSpPr>
            <a:spLocks noGrp="1"/>
          </p:cNvSpPr>
          <p:nvPr>
            <p:ph type="ftr" sz="quarter" idx="11"/>
          </p:nvPr>
        </p:nvSpPr>
        <p:spPr/>
        <p:txBody>
          <a:bodyPr/>
          <a:lstStyle/>
          <a:p>
            <a:endParaRPr lang="en-US" dirty="0"/>
          </a:p>
        </p:txBody>
      </p:sp>
      <p:sp>
        <p:nvSpPr>
          <p:cNvPr id="7" name="Zástupný symbol pro číslo snímku 6"/>
          <p:cNvSpPr>
            <a:spLocks noGrp="1"/>
          </p:cNvSpPr>
          <p:nvPr>
            <p:ph type="sldNum" sz="quarter" idx="12"/>
          </p:nvPr>
        </p:nvSpPr>
        <p:spPr/>
        <p:txBody>
          <a:bodyPr/>
          <a:lstStyle/>
          <a:p>
            <a:fld id="{4081484B-43C8-47CA-8A91-255055056525}" type="slidenum">
              <a:rPr lang="en-US" smtClean="0"/>
              <a:t>‹#›</a:t>
            </a:fld>
            <a:endParaRPr lang="en-US" dirty="0"/>
          </a:p>
        </p:txBody>
      </p:sp>
    </p:spTree>
    <p:extLst>
      <p:ext uri="{BB962C8B-B14F-4D97-AF65-F5344CB8AC3E}">
        <p14:creationId xmlns:p14="http://schemas.microsoft.com/office/powerpoint/2010/main" val="631975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US"/>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00FF02E-856D-4F59-B7AB-F8D6AC16CC30}" type="datetimeFigureOut">
              <a:rPr lang="en-US" smtClean="0"/>
              <a:t>11/14/2013</a:t>
            </a:fld>
            <a:endParaRPr lang="en-US" dirty="0"/>
          </a:p>
        </p:txBody>
      </p:sp>
      <p:sp>
        <p:nvSpPr>
          <p:cNvPr id="6" name="Zástupný symbol pro zápatí 5"/>
          <p:cNvSpPr>
            <a:spLocks noGrp="1"/>
          </p:cNvSpPr>
          <p:nvPr>
            <p:ph type="ftr" sz="quarter" idx="11"/>
          </p:nvPr>
        </p:nvSpPr>
        <p:spPr/>
        <p:txBody>
          <a:bodyPr/>
          <a:lstStyle/>
          <a:p>
            <a:endParaRPr lang="en-US" dirty="0"/>
          </a:p>
        </p:txBody>
      </p:sp>
      <p:sp>
        <p:nvSpPr>
          <p:cNvPr id="7" name="Zástupný symbol pro číslo snímku 6"/>
          <p:cNvSpPr>
            <a:spLocks noGrp="1"/>
          </p:cNvSpPr>
          <p:nvPr>
            <p:ph type="sldNum" sz="quarter" idx="12"/>
          </p:nvPr>
        </p:nvSpPr>
        <p:spPr/>
        <p:txBody>
          <a:bodyPr/>
          <a:lstStyle/>
          <a:p>
            <a:fld id="{4081484B-43C8-47CA-8A91-255055056525}" type="slidenum">
              <a:rPr lang="en-US" smtClean="0"/>
              <a:t>‹#›</a:t>
            </a:fld>
            <a:endParaRPr lang="en-US" dirty="0"/>
          </a:p>
        </p:txBody>
      </p:sp>
    </p:spTree>
    <p:extLst>
      <p:ext uri="{BB962C8B-B14F-4D97-AF65-F5344CB8AC3E}">
        <p14:creationId xmlns:p14="http://schemas.microsoft.com/office/powerpoint/2010/main" val="77736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en-US"/>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0FF02E-856D-4F59-B7AB-F8D6AC16CC30}" type="datetimeFigureOut">
              <a:rPr lang="en-US" smtClean="0"/>
              <a:t>11/14/2013</a:t>
            </a:fld>
            <a:endParaRPr lang="en-US" dirty="0"/>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1484B-43C8-47CA-8A91-255055056525}" type="slidenum">
              <a:rPr lang="en-US" smtClean="0"/>
              <a:t>‹#›</a:t>
            </a:fld>
            <a:endParaRPr lang="en-US" dirty="0"/>
          </a:p>
        </p:txBody>
      </p:sp>
    </p:spTree>
    <p:extLst>
      <p:ext uri="{BB962C8B-B14F-4D97-AF65-F5344CB8AC3E}">
        <p14:creationId xmlns:p14="http://schemas.microsoft.com/office/powerpoint/2010/main" val="421195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File:NSW_seabed_1.JPG" TargetMode="External"/><Relationship Id="rId2" Type="http://schemas.openxmlformats.org/officeDocument/2006/relationships/hyperlink" Target="http://en.wikipedia.org/wiki/File:Blue-green_algae_cultured_in_specific_media.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en.wikipedia.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pPr marL="0" indent="0">
              <a:buNone/>
            </a:pPr>
            <a:r>
              <a:rPr lang="cs-CZ" sz="1400" dirty="0" smtClean="0"/>
              <a:t>Jméno autora: 	Mgr. Mária Filipová</a:t>
            </a:r>
          </a:p>
          <a:p>
            <a:pPr marL="0" indent="0">
              <a:buNone/>
            </a:pPr>
            <a:r>
              <a:rPr lang="cs-CZ" sz="1400" dirty="0" smtClean="0"/>
              <a:t>Datum vytvoření:	</a:t>
            </a:r>
            <a:r>
              <a:rPr lang="cs-CZ" sz="1400" dirty="0" smtClean="0"/>
              <a:t>1</a:t>
            </a:r>
            <a:r>
              <a:rPr lang="en-US" sz="1400" dirty="0" smtClean="0"/>
              <a:t>3</a:t>
            </a:r>
            <a:r>
              <a:rPr lang="cs-CZ" sz="1400" dirty="0" smtClean="0"/>
              <a:t>. </a:t>
            </a:r>
            <a:r>
              <a:rPr lang="cs-CZ" sz="1400" dirty="0" smtClean="0"/>
              <a:t>09. 2013</a:t>
            </a:r>
          </a:p>
          <a:p>
            <a:pPr marL="0" indent="0">
              <a:buNone/>
            </a:pPr>
            <a:r>
              <a:rPr lang="cs-CZ" sz="1400" dirty="0" smtClean="0"/>
              <a:t>Číslo </a:t>
            </a:r>
            <a:r>
              <a:rPr lang="cs-CZ" sz="1400" dirty="0" err="1"/>
              <a:t>DUMu</a:t>
            </a:r>
            <a:r>
              <a:rPr lang="cs-CZ" sz="1400" dirty="0"/>
              <a:t>: 	</a:t>
            </a:r>
            <a:r>
              <a:rPr lang="cs-CZ" sz="1400" dirty="0" smtClean="0"/>
              <a:t>VY_32_INOVACE_10_AJ_FT</a:t>
            </a:r>
            <a:endParaRPr lang="cs-CZ" sz="1400" dirty="0"/>
          </a:p>
          <a:p>
            <a:pPr marL="0" indent="0">
              <a:buNone/>
            </a:pPr>
            <a:endParaRPr lang="cs-CZ" sz="1400" dirty="0" smtClean="0"/>
          </a:p>
          <a:p>
            <a:pPr marL="0" indent="0">
              <a:buNone/>
            </a:pPr>
            <a:r>
              <a:rPr lang="cs-CZ" sz="1400" dirty="0" smtClean="0"/>
              <a:t>Ročník:                	1. – 4. ročník </a:t>
            </a:r>
          </a:p>
          <a:p>
            <a:pPr marL="0" indent="0">
              <a:buNone/>
            </a:pPr>
            <a:r>
              <a:rPr lang="cs-CZ" sz="1400" dirty="0" smtClean="0"/>
              <a:t>Vzdělávací oblast:	Jazyk a jazyková komunikace</a:t>
            </a:r>
          </a:p>
          <a:p>
            <a:pPr marL="0" indent="0">
              <a:buNone/>
            </a:pPr>
            <a:r>
              <a:rPr lang="cs-CZ" sz="1400" dirty="0" smtClean="0"/>
              <a:t>Vzdělávací obor:     	Anglický jazyk</a:t>
            </a:r>
          </a:p>
          <a:p>
            <a:pPr marL="0" indent="0">
              <a:buNone/>
            </a:pPr>
            <a:r>
              <a:rPr lang="cs-CZ" sz="1400" dirty="0" smtClean="0"/>
              <a:t>Tematický okruh:  	odborná slovní zásoba a témata pro studenty oboru  Aplikovaná chemie</a:t>
            </a:r>
          </a:p>
          <a:p>
            <a:pPr marL="0" indent="0">
              <a:buNone/>
            </a:pPr>
            <a:r>
              <a:rPr lang="cs-CZ" sz="1400" dirty="0" smtClean="0"/>
              <a:t>Téma:		</a:t>
            </a:r>
            <a:r>
              <a:rPr lang="en-US" sz="1400" dirty="0" err="1" smtClean="0"/>
              <a:t>Czanophyta</a:t>
            </a:r>
            <a:r>
              <a:rPr lang="en-US" sz="1400" dirty="0" smtClean="0"/>
              <a:t> and algae</a:t>
            </a:r>
            <a:endParaRPr lang="cs-CZ" sz="1400" dirty="0" smtClean="0"/>
          </a:p>
          <a:p>
            <a:pPr marL="0" indent="0">
              <a:buNone/>
            </a:pPr>
            <a:r>
              <a:rPr lang="cs-CZ" sz="1400" dirty="0" smtClean="0"/>
              <a:t>Klíčová slova:       	</a:t>
            </a:r>
            <a:r>
              <a:rPr lang="cs-CZ" sz="1400" dirty="0" err="1" smtClean="0"/>
              <a:t>cyanophyta</a:t>
            </a:r>
            <a:r>
              <a:rPr lang="cs-CZ" sz="1400" dirty="0" smtClean="0"/>
              <a:t>, </a:t>
            </a:r>
            <a:r>
              <a:rPr lang="cs-CZ" sz="1400" dirty="0" err="1" smtClean="0"/>
              <a:t>algae</a:t>
            </a:r>
            <a:r>
              <a:rPr lang="cs-CZ" sz="1400" dirty="0" smtClean="0"/>
              <a:t>, agar</a:t>
            </a:r>
          </a:p>
          <a:p>
            <a:pPr marL="0" indent="0">
              <a:buNone/>
            </a:pPr>
            <a:r>
              <a:rPr lang="cs-CZ" sz="1400" dirty="0" smtClean="0">
                <a:solidFill>
                  <a:prstClr val="black"/>
                </a:solidFill>
              </a:rPr>
              <a:t>Metodický </a:t>
            </a:r>
            <a:r>
              <a:rPr lang="cs-CZ" sz="1400" dirty="0">
                <a:solidFill>
                  <a:prstClr val="black"/>
                </a:solidFill>
              </a:rPr>
              <a:t>list/anotace</a:t>
            </a:r>
            <a:r>
              <a:rPr lang="cs-CZ" sz="1400" dirty="0" smtClean="0">
                <a:solidFill>
                  <a:prstClr val="black"/>
                </a:solidFill>
              </a:rPr>
              <a:t>:</a:t>
            </a:r>
            <a:endParaRPr lang="cs-CZ" sz="1400" dirty="0" smtClean="0"/>
          </a:p>
          <a:p>
            <a:pPr marL="0" indent="0">
              <a:buNone/>
            </a:pPr>
            <a:r>
              <a:rPr lang="cs-CZ" sz="1400" dirty="0" smtClean="0"/>
              <a:t>Materiál slouží k seznámení se základní odbornou slovní zásobou pro studenty oborů  Aplikovaná chemie. Jedná se zejména o termíny z oblasti biologie a chemie. </a:t>
            </a:r>
          </a:p>
          <a:p>
            <a:pPr marL="0" indent="0">
              <a:buNone/>
            </a:pPr>
            <a:r>
              <a:rPr lang="cs-CZ" sz="1400" dirty="0" smtClean="0"/>
              <a:t>Studenti odhadují na základě svých znalostí význam slov. V případě potřeby pracují se slovníkem. Důležité je pochopení obsahu  a aktivní slovní zásoba . Studenti využívají svých znalostí z oboru chemie, biologie a mikrobiologie.</a:t>
            </a:r>
          </a:p>
          <a:p>
            <a:pPr marL="0" indent="0">
              <a:buNone/>
            </a:pPr>
            <a:r>
              <a:rPr lang="cs-CZ" sz="1400" dirty="0" smtClean="0"/>
              <a:t>Připraví krátkou prezentaci  se zajímavými  informacemi.</a:t>
            </a:r>
          </a:p>
          <a:p>
            <a:pPr marL="0" indent="0">
              <a:buNone/>
            </a:pPr>
            <a:endParaRPr lang="cs-CZ" sz="1400" dirty="0"/>
          </a:p>
          <a:p>
            <a:endParaRPr lang="cs-CZ"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04664"/>
            <a:ext cx="5761037"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8273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Cyanophyta and </a:t>
            </a:r>
            <a:r>
              <a:rPr lang="cs-CZ" dirty="0" err="1" smtClean="0"/>
              <a:t>algae</a:t>
            </a:r>
            <a:endParaRPr lang="en-US" dirty="0"/>
          </a:p>
        </p:txBody>
      </p:sp>
      <p:sp>
        <p:nvSpPr>
          <p:cNvPr id="3" name="Podnadpis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98741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Cyanophyta</a:t>
            </a:r>
            <a:endParaRPr lang="en-US" dirty="0"/>
          </a:p>
        </p:txBody>
      </p:sp>
      <p:sp>
        <p:nvSpPr>
          <p:cNvPr id="3" name="Zástupný symbol pro obsah 2"/>
          <p:cNvSpPr>
            <a:spLocks noGrp="1"/>
          </p:cNvSpPr>
          <p:nvPr>
            <p:ph idx="1"/>
          </p:nvPr>
        </p:nvSpPr>
        <p:spPr/>
        <p:txBody>
          <a:bodyPr anchor="ctr">
            <a:normAutofit fontScale="85000" lnSpcReduction="20000"/>
          </a:bodyPr>
          <a:lstStyle/>
          <a:p>
            <a:r>
              <a:rPr lang="en-US" dirty="0" smtClean="0"/>
              <a:t>Cyanophyta, is a phylum of bacteria that obtain their energy through photosynthesis. The name "cyanobacteria" comes from the color of the bacteria (Greek: </a:t>
            </a:r>
            <a:r>
              <a:rPr lang="en-US" dirty="0" smtClean="0"/>
              <a:t>kyanós</a:t>
            </a:r>
            <a:r>
              <a:rPr lang="en-US" dirty="0" smtClean="0"/>
              <a:t> = blue). Cyanobacteria are prokaryotic and algae are eukaryotic.</a:t>
            </a:r>
          </a:p>
          <a:p>
            <a:r>
              <a:rPr lang="en-US" dirty="0" smtClean="0"/>
              <a:t>By producing oxygen as a gas as a by-product of photosynthesis, cyanobacteria are thought to have converted the early reducing atmosphere into an oxidizing one, which dramatically changed the composition of life forms on Earth by stimulating biodiversity and leading to the near-extinction of oxygen-intolerant organisms. </a:t>
            </a:r>
            <a:endParaRPr lang="en-US" dirty="0"/>
          </a:p>
        </p:txBody>
      </p:sp>
    </p:spTree>
    <p:extLst>
      <p:ext uri="{BB962C8B-B14F-4D97-AF65-F5344CB8AC3E}">
        <p14:creationId xmlns:p14="http://schemas.microsoft.com/office/powerpoint/2010/main" val="272093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Cyanophyta – pic.1</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72816"/>
            <a:ext cx="60960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4228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Algae</a:t>
            </a:r>
            <a:endParaRPr lang="en-US" dirty="0"/>
          </a:p>
        </p:txBody>
      </p:sp>
      <p:sp>
        <p:nvSpPr>
          <p:cNvPr id="3" name="Zástupný symbol pro obsah 2"/>
          <p:cNvSpPr>
            <a:spLocks noGrp="1"/>
          </p:cNvSpPr>
          <p:nvPr>
            <p:ph idx="1"/>
          </p:nvPr>
        </p:nvSpPr>
        <p:spPr/>
        <p:txBody>
          <a:bodyPr>
            <a:normAutofit fontScale="92500" lnSpcReduction="10000"/>
          </a:bodyPr>
          <a:lstStyle/>
          <a:p>
            <a:r>
              <a:rPr lang="en-US" dirty="0" smtClean="0"/>
              <a:t>Algae </a:t>
            </a:r>
            <a:r>
              <a:rPr lang="cs-CZ" dirty="0" smtClean="0"/>
              <a:t>(</a:t>
            </a:r>
            <a:r>
              <a:rPr lang="en-US" dirty="0" smtClean="0"/>
              <a:t>Latin for "seaweed") are a very large and diverse group of simple, typically autotrophic organisms, ranging from unicellular to multicellular forms, such as the giant kelp (large brown alga), that may grow up to 50 meters in length. Most are photosynthetic and "simple" because they lack many of the distinct cell organelles and cell types found in land plants. The largest and most complex marine forms are called seaweeds.</a:t>
            </a:r>
            <a:endParaRPr lang="en-US" dirty="0"/>
          </a:p>
        </p:txBody>
      </p:sp>
    </p:spTree>
    <p:extLst>
      <p:ext uri="{BB962C8B-B14F-4D97-AF65-F5344CB8AC3E}">
        <p14:creationId xmlns:p14="http://schemas.microsoft.com/office/powerpoint/2010/main" val="55151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Algae – pic.2</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28800"/>
            <a:ext cx="6096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8555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Applications</a:t>
            </a:r>
            <a:endParaRPr lang="en-US" dirty="0"/>
          </a:p>
        </p:txBody>
      </p:sp>
      <p:sp>
        <p:nvSpPr>
          <p:cNvPr id="3" name="Zástupný symbol pro obsah 2"/>
          <p:cNvSpPr>
            <a:spLocks noGrp="1"/>
          </p:cNvSpPr>
          <p:nvPr>
            <p:ph idx="1"/>
          </p:nvPr>
        </p:nvSpPr>
        <p:spPr/>
        <p:txBody>
          <a:bodyPr anchor="ctr">
            <a:normAutofit fontScale="77500" lnSpcReduction="20000"/>
          </a:bodyPr>
          <a:lstStyle/>
          <a:p>
            <a:r>
              <a:rPr lang="en-US" dirty="0"/>
              <a:t>s</a:t>
            </a:r>
            <a:r>
              <a:rPr lang="en-US" dirty="0" smtClean="0"/>
              <a:t>ome </a:t>
            </a:r>
            <a:r>
              <a:rPr lang="en-US" dirty="0" smtClean="0"/>
              <a:t>cyanobacteria are sold as food</a:t>
            </a:r>
            <a:r>
              <a:rPr lang="cs-CZ" dirty="0" smtClean="0"/>
              <a:t> – </a:t>
            </a:r>
            <a:r>
              <a:rPr lang="en-US" dirty="0" smtClean="0"/>
              <a:t>Spirulina</a:t>
            </a:r>
            <a:endParaRPr lang="cs-CZ" dirty="0" smtClean="0"/>
          </a:p>
          <a:p>
            <a:r>
              <a:rPr lang="en-US" dirty="0" smtClean="0"/>
              <a:t>Spirulina's extracted blue color is used as a natural food </a:t>
            </a:r>
            <a:r>
              <a:rPr lang="en-US" dirty="0" err="1" smtClean="0"/>
              <a:t>colouring</a:t>
            </a:r>
            <a:r>
              <a:rPr lang="en-US" dirty="0" smtClean="0"/>
              <a:t> </a:t>
            </a:r>
            <a:r>
              <a:rPr lang="en-US" dirty="0" smtClean="0"/>
              <a:t>in gum and candy.</a:t>
            </a:r>
          </a:p>
          <a:p>
            <a:r>
              <a:rPr lang="en-US" dirty="0" smtClean="0"/>
              <a:t>Recent research has suggested the potential application of cyanobacteria to the generation of renewable energy via converting sunlight into electricity. </a:t>
            </a:r>
            <a:endParaRPr lang="cs-CZ" dirty="0" smtClean="0"/>
          </a:p>
          <a:p>
            <a:r>
              <a:rPr lang="en-US" dirty="0"/>
              <a:t>s</a:t>
            </a:r>
            <a:r>
              <a:rPr lang="en-US" dirty="0" smtClean="0"/>
              <a:t>ome </a:t>
            </a:r>
            <a:r>
              <a:rPr lang="en-US" dirty="0" smtClean="0"/>
              <a:t>cyanobacteria produce toxins, called </a:t>
            </a:r>
            <a:r>
              <a:rPr lang="en-US" dirty="0" smtClean="0"/>
              <a:t>cyanotoxins</a:t>
            </a:r>
            <a:endParaRPr lang="cs-CZ" dirty="0" smtClean="0"/>
          </a:p>
          <a:p>
            <a:r>
              <a:rPr lang="en-US" dirty="0"/>
              <a:t>f</a:t>
            </a:r>
            <a:r>
              <a:rPr lang="en-US" dirty="0" smtClean="0"/>
              <a:t>or </a:t>
            </a:r>
            <a:r>
              <a:rPr lang="en-US" dirty="0" smtClean="0"/>
              <a:t>centuries seaweed has been used as a </a:t>
            </a:r>
            <a:r>
              <a:rPr lang="en-US" dirty="0" smtClean="0"/>
              <a:t>fertilizer</a:t>
            </a:r>
            <a:endParaRPr lang="cs-CZ" dirty="0" smtClean="0"/>
          </a:p>
          <a:p>
            <a:r>
              <a:rPr lang="en-US" dirty="0" smtClean="0"/>
              <a:t>Agar is a gelatinous substance, obtained from algae and discovered in 1658 by Minora Tanzaemon in Japan, where it is called Kanten, and is used traditionally in some confectionaries.</a:t>
            </a:r>
            <a:endParaRPr lang="cs-CZ" dirty="0" smtClean="0"/>
          </a:p>
          <a:p>
            <a:r>
              <a:rPr lang="cs-CZ" dirty="0" smtClean="0"/>
              <a:t>agar </a:t>
            </a:r>
            <a:r>
              <a:rPr lang="en-US" dirty="0" smtClean="0"/>
              <a:t> has a number of commercial uses</a:t>
            </a:r>
            <a:endParaRPr lang="en-US" dirty="0"/>
          </a:p>
        </p:txBody>
      </p:sp>
    </p:spTree>
    <p:extLst>
      <p:ext uri="{BB962C8B-B14F-4D97-AF65-F5344CB8AC3E}">
        <p14:creationId xmlns:p14="http://schemas.microsoft.com/office/powerpoint/2010/main" val="288969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Zdroje</a:t>
            </a:r>
            <a:endParaRPr lang="en-US" dirty="0"/>
          </a:p>
        </p:txBody>
      </p:sp>
      <p:sp>
        <p:nvSpPr>
          <p:cNvPr id="3" name="Zástupný symbol pro obsah 2"/>
          <p:cNvSpPr>
            <a:spLocks noGrp="1"/>
          </p:cNvSpPr>
          <p:nvPr>
            <p:ph idx="1"/>
          </p:nvPr>
        </p:nvSpPr>
        <p:spPr/>
        <p:txBody>
          <a:bodyPr>
            <a:normAutofit fontScale="92500"/>
          </a:bodyPr>
          <a:lstStyle/>
          <a:p>
            <a:r>
              <a:rPr lang="cs-CZ" dirty="0" smtClean="0"/>
              <a:t>pic.1 - JOYDEEP. wikimedia.org/wikipedia [online]. [cit. 6.11.2013]. Dostupný na WWW: </a:t>
            </a:r>
            <a:r>
              <a:rPr lang="cs-CZ" dirty="0" smtClean="0">
                <a:hlinkClick r:id="rId2"/>
              </a:rPr>
              <a:t>http://en.wikipedia.org/wiki/File:Blue-green_algae_cultured_in_specific_media.jpg </a:t>
            </a:r>
            <a:endParaRPr lang="cs-CZ" dirty="0" smtClean="0"/>
          </a:p>
          <a:p>
            <a:endParaRPr lang="cs-CZ" dirty="0"/>
          </a:p>
          <a:p>
            <a:r>
              <a:rPr lang="cs-CZ" dirty="0" smtClean="0"/>
              <a:t>pic.2 - HUDSON, Toby. wikimedia.org/wikipedia [online]. [cit. 6.11.2013]. Dostupný na WWW: </a:t>
            </a:r>
            <a:r>
              <a:rPr lang="cs-CZ" dirty="0" smtClean="0">
                <a:hlinkClick r:id="rId3"/>
              </a:rPr>
              <a:t>http://en.wikipedia.org/wiki/File:NSW_seabed_1.JPG </a:t>
            </a:r>
            <a:endParaRPr lang="en-US" dirty="0"/>
          </a:p>
        </p:txBody>
      </p:sp>
    </p:spTree>
    <p:extLst>
      <p:ext uri="{BB962C8B-B14F-4D97-AF65-F5344CB8AC3E}">
        <p14:creationId xmlns:p14="http://schemas.microsoft.com/office/powerpoint/2010/main" val="3584732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Literatura</a:t>
            </a:r>
            <a:endParaRPr lang="en-US" dirty="0"/>
          </a:p>
        </p:txBody>
      </p:sp>
      <p:sp>
        <p:nvSpPr>
          <p:cNvPr id="3" name="Zástupný symbol pro obsah 2"/>
          <p:cNvSpPr>
            <a:spLocks noGrp="1"/>
          </p:cNvSpPr>
          <p:nvPr>
            <p:ph idx="1"/>
          </p:nvPr>
        </p:nvSpPr>
        <p:spPr>
          <a:xfrm>
            <a:off x="457200" y="1412776"/>
            <a:ext cx="8229600" cy="4713387"/>
          </a:xfrm>
        </p:spPr>
        <p:txBody>
          <a:bodyPr anchor="t">
            <a:normAutofit fontScale="85000" lnSpcReduction="10000"/>
          </a:bodyPr>
          <a:lstStyle/>
          <a:p>
            <a:r>
              <a:rPr lang="cs-CZ" dirty="0" smtClean="0"/>
              <a:t>ČERVENKA, Martin a kol. Z našej prírody. Bratislava: Príroda, 1984, ISBN 64-058-84. </a:t>
            </a:r>
          </a:p>
          <a:p>
            <a:r>
              <a:rPr lang="pt-BR" dirty="0" smtClean="0"/>
              <a:t>POLUNINOVÁ</a:t>
            </a:r>
            <a:r>
              <a:rPr lang="pt-BR" dirty="0"/>
              <a:t>, Miriam; ROBBINS, Christopher. </a:t>
            </a:r>
            <a:r>
              <a:rPr lang="pt-BR" i="1" dirty="0"/>
              <a:t>Liečivá z prírody</a:t>
            </a:r>
            <a:r>
              <a:rPr lang="pt-BR" dirty="0"/>
              <a:t>. Bratislava: Gemini, 1994, ISBN 80-7161-098-4. </a:t>
            </a:r>
            <a:endParaRPr lang="cs-CZ" dirty="0" smtClean="0"/>
          </a:p>
          <a:p>
            <a:r>
              <a:rPr lang="cs-CZ" dirty="0"/>
              <a:t>KRESÁNEK, Jaroslav; KREJČA, Jindřich. Atlas </a:t>
            </a:r>
            <a:r>
              <a:rPr lang="cs-CZ" dirty="0" err="1" smtClean="0"/>
              <a:t>li</a:t>
            </a:r>
            <a:r>
              <a:rPr lang="en-US" dirty="0" smtClean="0"/>
              <a:t>e</a:t>
            </a:r>
            <a:r>
              <a:rPr lang="cs-CZ" dirty="0" smtClean="0"/>
              <a:t>čivých </a:t>
            </a:r>
            <a:r>
              <a:rPr lang="cs-CZ" dirty="0"/>
              <a:t>rastlín a lesných plodov. Martin: Osveta, 1988, ISBN 70-056-88 ALR. </a:t>
            </a:r>
            <a:endParaRPr lang="cs-CZ" dirty="0" smtClean="0"/>
          </a:p>
          <a:p>
            <a:r>
              <a:rPr lang="cs-CZ" dirty="0" smtClean="0">
                <a:solidFill>
                  <a:prstClr val="black"/>
                </a:solidFill>
                <a:hlinkClick r:id="rId2"/>
              </a:rPr>
              <a:t>h</a:t>
            </a:r>
            <a:r>
              <a:rPr lang="it-IT" dirty="0">
                <a:solidFill>
                  <a:prstClr val="black"/>
                </a:solidFill>
                <a:hlinkClick r:id="rId2"/>
              </a:rPr>
              <a:t>ttp://</a:t>
            </a:r>
            <a:r>
              <a:rPr lang="cs-CZ" dirty="0">
                <a:solidFill>
                  <a:prstClr val="black"/>
                </a:solidFill>
                <a:hlinkClick r:id="rId2"/>
              </a:rPr>
              <a:t>en.</a:t>
            </a:r>
            <a:r>
              <a:rPr lang="it-IT" dirty="0">
                <a:solidFill>
                  <a:prstClr val="black"/>
                </a:solidFill>
                <a:hlinkClick r:id="rId2"/>
              </a:rPr>
              <a:t>wikipedia.org</a:t>
            </a:r>
            <a:endParaRPr lang="cs-CZ" dirty="0">
              <a:solidFill>
                <a:prstClr val="black"/>
              </a:solidFill>
            </a:endParaRPr>
          </a:p>
          <a:p>
            <a:r>
              <a:rPr lang="cs-CZ" dirty="0">
                <a:solidFill>
                  <a:prstClr val="black"/>
                </a:solidFill>
              </a:rPr>
              <a:t>PHILLIPS, Janet a kol. Oxford studijní slovník. Oxford: Oxford University Press, 2010, ISBN 978019 430655 3. </a:t>
            </a:r>
          </a:p>
          <a:p>
            <a:endParaRPr lang="en-US" dirty="0">
              <a:solidFill>
                <a:prstClr val="black"/>
              </a:solidFill>
            </a:endParaRPr>
          </a:p>
          <a:p>
            <a:endParaRPr lang="cs-CZ" dirty="0" smtClean="0">
              <a:solidFill>
                <a:prstClr val="black"/>
              </a:solidFill>
            </a:endParaRPr>
          </a:p>
        </p:txBody>
      </p:sp>
    </p:spTree>
    <p:extLst>
      <p:ext uri="{BB962C8B-B14F-4D97-AF65-F5344CB8AC3E}">
        <p14:creationId xmlns:p14="http://schemas.microsoft.com/office/powerpoint/2010/main" val="1718196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428</Words>
  <Application>Microsoft Office PowerPoint</Application>
  <PresentationFormat>Předvádění na obrazovce (4:3)</PresentationFormat>
  <Paragraphs>40</Paragraphs>
  <Slides>9</Slides>
  <Notes>0</Notes>
  <HiddenSlides>0</HiddenSlides>
  <MMClips>0</MMClips>
  <ScaleCrop>false</ScaleCrop>
  <HeadingPairs>
    <vt:vector size="4" baseType="variant">
      <vt:variant>
        <vt:lpstr>Motiv</vt:lpstr>
      </vt:variant>
      <vt:variant>
        <vt:i4>1</vt:i4>
      </vt:variant>
      <vt:variant>
        <vt:lpstr>Nadpisy snímků</vt:lpstr>
      </vt:variant>
      <vt:variant>
        <vt:i4>9</vt:i4>
      </vt:variant>
    </vt:vector>
  </HeadingPairs>
  <TitlesOfParts>
    <vt:vector size="10" baseType="lpstr">
      <vt:lpstr>Motiv systému Office</vt:lpstr>
      <vt:lpstr>Prezentace aplikace PowerPoint</vt:lpstr>
      <vt:lpstr>Cyanophyta and algae</vt:lpstr>
      <vt:lpstr>Cyanophyta</vt:lpstr>
      <vt:lpstr>Cyanophyta – pic.1</vt:lpstr>
      <vt:lpstr>Algae</vt:lpstr>
      <vt:lpstr>Algae – pic.2</vt:lpstr>
      <vt:lpstr>Applications</vt:lpstr>
      <vt:lpstr>Zdroje</vt:lpstr>
      <vt:lpstr>Literatura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Lenovo</dc:creator>
  <cp:lastModifiedBy>Lenovo</cp:lastModifiedBy>
  <cp:revision>5</cp:revision>
  <dcterms:created xsi:type="dcterms:W3CDTF">2013-11-07T20:55:40Z</dcterms:created>
  <dcterms:modified xsi:type="dcterms:W3CDTF">2013-11-14T20:35:24Z</dcterms:modified>
</cp:coreProperties>
</file>