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6" r:id="rId3"/>
    <p:sldId id="257" r:id="rId4"/>
    <p:sldId id="262" r:id="rId5"/>
    <p:sldId id="277" r:id="rId6"/>
    <p:sldId id="261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06" autoAdjust="0"/>
    <p:restoredTop sz="94660" autoAdjust="0"/>
  </p:normalViewPr>
  <p:slideViewPr>
    <p:cSldViewPr>
      <p:cViewPr varScale="1">
        <p:scale>
          <a:sx n="90" d="100"/>
          <a:sy n="90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15.11.2013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03B4A-F1B5-444E-BC9D-8BB6B0591500}" type="slidenum">
              <a:rPr lang="cs-CZ" smtClean="0"/>
              <a:pPr eaLnBrk="1" hangingPunct="1"/>
              <a:t>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ixabay.com/cs/trubka-voda-vodn%C3%AD-d%C3%BDmka-kov-pr%C5%AFtok-159671/" TargetMode="External"/><Relationship Id="rId2" Type="http://schemas.openxmlformats.org/officeDocument/2006/relationships/hyperlink" Target="http://pixabay.com/cs/plazmov%C3%A1-lampa-lampa-absolutorium-113376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52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</a:t>
            </a: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5. 10. </a:t>
            </a: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2013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</a:t>
            </a: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VY_32_INOVACE_09_ZT_E</a:t>
            </a:r>
            <a:endParaRPr lang="cs-CZ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Ročník: II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Základy techniky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Odborné vzdělávání - Technická příprava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Základy techniky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Elektrotechnika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Téma</a:t>
            </a: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: Elektrický proud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Metodický list/anotace: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/>
              <a:t>Zatímco značka, jednotka a vztah pro výpočet elektrického proudu nemusí studentům činit potíže, vysvětlení jaké částice tvoří elektrický proud v jednotlivých typech látek nemusí být pro ně vždy </a:t>
            </a:r>
            <a:r>
              <a:rPr lang="cs-CZ" sz="1200" i="1" dirty="0"/>
              <a:t>l</a:t>
            </a:r>
            <a:r>
              <a:rPr lang="cs-CZ" sz="1200" i="1" dirty="0" smtClean="0"/>
              <a:t>ehké. Dum je zamýšleno </a:t>
            </a:r>
            <a:r>
              <a:rPr lang="cs-CZ" sz="1200" i="1" dirty="0"/>
              <a:t>j</a:t>
            </a:r>
            <a:r>
              <a:rPr lang="cs-CZ" sz="1200" i="1" dirty="0" smtClean="0"/>
              <a:t>ako cvičení právě na tuto otázku.</a:t>
            </a:r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délník 26"/>
          <p:cNvSpPr/>
          <p:nvPr/>
        </p:nvSpPr>
        <p:spPr>
          <a:xfrm>
            <a:off x="463439" y="1401554"/>
            <a:ext cx="8384036" cy="5003463"/>
          </a:xfrm>
          <a:prstGeom prst="rect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4391979" y="1244625"/>
            <a:ext cx="270030" cy="297033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-</a:t>
            </a:r>
            <a:endParaRPr lang="cs-CZ" dirty="0"/>
          </a:p>
        </p:txBody>
      </p:sp>
      <p:sp>
        <p:nvSpPr>
          <p:cNvPr id="23" name="Obdélník 22"/>
          <p:cNvSpPr/>
          <p:nvPr/>
        </p:nvSpPr>
        <p:spPr>
          <a:xfrm>
            <a:off x="4066312" y="1080607"/>
            <a:ext cx="1000743" cy="624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4066312" y="1058807"/>
            <a:ext cx="450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+</a:t>
            </a:r>
          </a:p>
          <a:p>
            <a:pPr algn="ctr"/>
            <a:r>
              <a:rPr lang="cs-CZ" dirty="0" smtClean="0">
                <a:solidFill>
                  <a:srgbClr val="0070C0"/>
                </a:solidFill>
              </a:rPr>
              <a:t>-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617005" y="1063621"/>
            <a:ext cx="450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+</a:t>
            </a:r>
          </a:p>
          <a:p>
            <a:pPr algn="ctr"/>
            <a:r>
              <a:rPr lang="cs-CZ" dirty="0" smtClean="0">
                <a:solidFill>
                  <a:srgbClr val="0070C0"/>
                </a:solidFill>
              </a:rPr>
              <a:t>-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46775" y="2348880"/>
            <a:ext cx="4454249" cy="9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5317" y="-7421"/>
            <a:ext cx="9143999" cy="104373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Elektrický proud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51619" y="4824155"/>
            <a:ext cx="7110789" cy="1235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chemeClr val="bg1"/>
                </a:solidFill>
                <a:hlinkClick r:id="rId2" action="ppaction://hlinksldjump"/>
              </a:rPr>
              <a:t>►</a:t>
            </a:r>
            <a:r>
              <a:rPr lang="cs-CZ" sz="1600" dirty="0" smtClean="0">
                <a:solidFill>
                  <a:schemeClr val="bg1"/>
                </a:solidFill>
              </a:rPr>
              <a:t> </a:t>
            </a:r>
            <a:r>
              <a:rPr lang="cs-CZ" sz="1600" dirty="0">
                <a:solidFill>
                  <a:schemeClr val="bg1"/>
                </a:solidFill>
              </a:rPr>
              <a:t>Elektrický proud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3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Směr pohybu volných </a:t>
            </a:r>
            <a:r>
              <a:rPr lang="cs-CZ" sz="1600" dirty="0" smtClean="0">
                <a:solidFill>
                  <a:schemeClr val="bg1"/>
                </a:solidFill>
              </a:rPr>
              <a:t>částic s </a:t>
            </a:r>
            <a:r>
              <a:rPr lang="cs-CZ" sz="1600" dirty="0">
                <a:solidFill>
                  <a:schemeClr val="bg1"/>
                </a:solidFill>
              </a:rPr>
              <a:t>el. nábojem v elektrickém poli</a:t>
            </a:r>
            <a:endParaRPr lang="cs-CZ" sz="1600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4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Dohodnutý směr el. </a:t>
            </a:r>
            <a:r>
              <a:rPr lang="cs-CZ" sz="1600" dirty="0" smtClean="0">
                <a:solidFill>
                  <a:schemeClr val="bg1"/>
                </a:solidFill>
              </a:rPr>
              <a:t>proudu</a:t>
            </a: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2" name="Ovál 1"/>
          <p:cNvSpPr/>
          <p:nvPr/>
        </p:nvSpPr>
        <p:spPr>
          <a:xfrm>
            <a:off x="4436985" y="2483895"/>
            <a:ext cx="225025" cy="22502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dirty="0" smtClean="0"/>
              <a:t>-</a:t>
            </a:r>
            <a:endParaRPr lang="cs-CZ" dirty="0"/>
          </a:p>
        </p:txBody>
      </p:sp>
      <p:sp>
        <p:nvSpPr>
          <p:cNvPr id="11" name="Ovál 10"/>
          <p:cNvSpPr/>
          <p:nvPr/>
        </p:nvSpPr>
        <p:spPr>
          <a:xfrm>
            <a:off x="4436984" y="2843935"/>
            <a:ext cx="225025" cy="2250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dirty="0"/>
              <a:t>+</a:t>
            </a:r>
          </a:p>
        </p:txBody>
      </p:sp>
      <p:sp>
        <p:nvSpPr>
          <p:cNvPr id="6" name="Plus 5"/>
          <p:cNvSpPr/>
          <p:nvPr/>
        </p:nvSpPr>
        <p:spPr>
          <a:xfrm>
            <a:off x="7092280" y="2573905"/>
            <a:ext cx="405045" cy="405045"/>
          </a:xfrm>
          <a:prstGeom prst="mathPlu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Minus 15"/>
          <p:cNvSpPr/>
          <p:nvPr/>
        </p:nvSpPr>
        <p:spPr>
          <a:xfrm>
            <a:off x="1999239" y="2596407"/>
            <a:ext cx="405045" cy="405045"/>
          </a:xfrm>
          <a:prstGeom prst="mathMin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4397453" y="1634773"/>
            <a:ext cx="354567" cy="531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?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24" name="Zaoblený obdélníkový popisek 23"/>
          <p:cNvSpPr/>
          <p:nvPr/>
        </p:nvSpPr>
        <p:spPr>
          <a:xfrm>
            <a:off x="5427095" y="998730"/>
            <a:ext cx="1867707" cy="245895"/>
          </a:xfrm>
          <a:prstGeom prst="wedgeRoundRectCallout">
            <a:avLst>
              <a:gd name="adj1" fmla="val -68653"/>
              <a:gd name="adj2" fmla="val 368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Určete znaménka zdroje.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26" name="Ovál 25"/>
          <p:cNvSpPr/>
          <p:nvPr/>
        </p:nvSpPr>
        <p:spPr>
          <a:xfrm flipV="1">
            <a:off x="4103962" y="1305857"/>
            <a:ext cx="168021" cy="168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/>
          <p:cNvSpPr/>
          <p:nvPr/>
        </p:nvSpPr>
        <p:spPr>
          <a:xfrm flipV="1">
            <a:off x="4868099" y="1305857"/>
            <a:ext cx="168021" cy="168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44357 4.44444E-6 L -0.44357 0.7324 L 0.47014 0.73078 L 0.47275 4.44444E-6 L -3.33333E-6 4.44444E-6 Z " pathEditMode="relative" rAng="0" ptsTypes="AAAAAA">
                                      <p:cBhvr>
                                        <p:cTn id="10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3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500"/>
                            </p:stCondLst>
                            <p:childTnLst>
                              <p:par>
                                <p:cTn id="12" presetID="42" presetClass="pat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-7.40741E-7 L -0.20677 -0.01643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69" y="-83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44444E-6 L 0.25347 0.02963 " pathEditMode="relative" rAng="0" ptsTypes="AA">
                                      <p:cBhvr>
                                        <p:cTn id="1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74" y="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50" grpId="0"/>
      <p:bldP spid="2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/>
              <a:t>Elektrický proud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32144" y="1448780"/>
            <a:ext cx="82803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Elektrický proud</a:t>
            </a:r>
            <a:r>
              <a:rPr lang="cs-CZ" dirty="0"/>
              <a:t> je uspořádaný pohyb </a:t>
            </a:r>
            <a:r>
              <a:rPr lang="cs-CZ" dirty="0" smtClean="0"/>
              <a:t>volných nosičů elektrického </a:t>
            </a:r>
            <a:r>
              <a:rPr lang="cs-CZ" dirty="0"/>
              <a:t>náboje. </a:t>
            </a:r>
          </a:p>
        </p:txBody>
      </p:sp>
      <p:sp>
        <p:nvSpPr>
          <p:cNvPr id="4" name="Ovál 3"/>
          <p:cNvSpPr/>
          <p:nvPr/>
        </p:nvSpPr>
        <p:spPr>
          <a:xfrm>
            <a:off x="1286635" y="2438890"/>
            <a:ext cx="315035" cy="27003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-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1286634" y="2933945"/>
            <a:ext cx="315035" cy="27003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961710" y="2438890"/>
            <a:ext cx="2790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záporný iont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949255" y="2884294"/>
            <a:ext cx="2790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kladný iont</a:t>
            </a:r>
            <a:endParaRPr lang="cs-CZ" dirty="0"/>
          </a:p>
        </p:txBody>
      </p:sp>
      <p:sp>
        <p:nvSpPr>
          <p:cNvPr id="10" name="Ovál 9"/>
          <p:cNvSpPr/>
          <p:nvPr/>
        </p:nvSpPr>
        <p:spPr>
          <a:xfrm>
            <a:off x="1363321" y="3473277"/>
            <a:ext cx="161663" cy="16766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-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949255" y="3372444"/>
            <a:ext cx="2790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elektron</a:t>
            </a:r>
            <a:endParaRPr lang="cs-CZ" dirty="0"/>
          </a:p>
        </p:txBody>
      </p:sp>
      <p:sp>
        <p:nvSpPr>
          <p:cNvPr id="6" name="Zaoblený obdélníkový popisek 5"/>
          <p:cNvSpPr/>
          <p:nvPr/>
        </p:nvSpPr>
        <p:spPr>
          <a:xfrm>
            <a:off x="4391979" y="2213865"/>
            <a:ext cx="4320479" cy="495055"/>
          </a:xfrm>
          <a:prstGeom prst="wedgeRoundRectCallout">
            <a:avLst>
              <a:gd name="adj1" fmla="val -72020"/>
              <a:gd name="adj2" fmla="val 3171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atom, který získal navíc záporný náboj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" name="Zaoblený obdélníkový popisek 12"/>
          <p:cNvSpPr/>
          <p:nvPr/>
        </p:nvSpPr>
        <p:spPr>
          <a:xfrm>
            <a:off x="4391979" y="2821432"/>
            <a:ext cx="4320479" cy="495055"/>
          </a:xfrm>
          <a:prstGeom prst="wedgeRoundRectCallout">
            <a:avLst>
              <a:gd name="adj1" fmla="val -71432"/>
              <a:gd name="adj2" fmla="val 111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atom, který ztratil záporný náboj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299850" y="4274803"/>
            <a:ext cx="5197475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volné elektrické náboje se mohou pohybovat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062212" y="4900227"/>
            <a:ext cx="2475275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stále jedním směrem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877145" y="4900227"/>
            <a:ext cx="1395155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tam a zpět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1062212" y="5894983"/>
            <a:ext cx="221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stejnosměrný proud</a:t>
            </a:r>
          </a:p>
        </p:txBody>
      </p:sp>
      <p:sp>
        <p:nvSpPr>
          <p:cNvPr id="15" name="Šipka dolů 14"/>
          <p:cNvSpPr/>
          <p:nvPr/>
        </p:nvSpPr>
        <p:spPr>
          <a:xfrm>
            <a:off x="1949255" y="5354923"/>
            <a:ext cx="350594" cy="490409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lů 18"/>
          <p:cNvSpPr/>
          <p:nvPr/>
        </p:nvSpPr>
        <p:spPr>
          <a:xfrm>
            <a:off x="6400326" y="5354923"/>
            <a:ext cx="350594" cy="490409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5752320" y="5894983"/>
            <a:ext cx="1646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střídavý proud</a:t>
            </a:r>
            <a:endParaRPr lang="cs-CZ" dirty="0"/>
          </a:p>
        </p:txBody>
      </p:sp>
      <p:cxnSp>
        <p:nvCxnSpPr>
          <p:cNvPr id="20" name="Přímá spojnice 19"/>
          <p:cNvCxnSpPr>
            <a:endCxn id="12" idx="0"/>
          </p:cNvCxnSpPr>
          <p:nvPr/>
        </p:nvCxnSpPr>
        <p:spPr>
          <a:xfrm flipH="1">
            <a:off x="2299850" y="4644135"/>
            <a:ext cx="2598737" cy="2560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>
            <a:endCxn id="16" idx="0"/>
          </p:cNvCxnSpPr>
          <p:nvPr/>
        </p:nvCxnSpPr>
        <p:spPr>
          <a:xfrm>
            <a:off x="4898587" y="4644135"/>
            <a:ext cx="1676136" cy="2560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cs-CZ" dirty="0" smtClean="0"/>
              <a:t>Směr pohybu volných částic</a:t>
            </a:r>
            <a:br>
              <a:rPr lang="cs-CZ" dirty="0" smtClean="0"/>
            </a:br>
            <a:r>
              <a:rPr lang="cs-CZ" dirty="0" smtClean="0"/>
              <a:t>s el. nábojem v elektrickém poli</a:t>
            </a:r>
            <a:endParaRPr lang="cs-CZ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2591780" y="2213865"/>
            <a:ext cx="0" cy="22502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6147175" y="2213865"/>
            <a:ext cx="0" cy="22502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1">
            <a:off x="971600" y="3158970"/>
            <a:ext cx="162018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H="1">
            <a:off x="6147175" y="3158970"/>
            <a:ext cx="162018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lus 8"/>
          <p:cNvSpPr/>
          <p:nvPr/>
        </p:nvSpPr>
        <p:spPr>
          <a:xfrm>
            <a:off x="1646675" y="2573905"/>
            <a:ext cx="450050" cy="405045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Minus 13"/>
          <p:cNvSpPr/>
          <p:nvPr/>
        </p:nvSpPr>
        <p:spPr>
          <a:xfrm>
            <a:off x="6507215" y="2573905"/>
            <a:ext cx="540060" cy="270030"/>
          </a:xfrm>
          <a:prstGeom prst="mathMinus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2591780" y="2303875"/>
            <a:ext cx="3555395" cy="0"/>
          </a:xfrm>
          <a:prstGeom prst="straightConnector1">
            <a:avLst/>
          </a:prstGeom>
          <a:ln w="19050">
            <a:solidFill>
              <a:schemeClr val="accent4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2591780" y="2647763"/>
            <a:ext cx="3555395" cy="0"/>
          </a:xfrm>
          <a:prstGeom prst="straightConnector1">
            <a:avLst/>
          </a:prstGeom>
          <a:ln w="19050">
            <a:solidFill>
              <a:schemeClr val="accent4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2591780" y="2991651"/>
            <a:ext cx="3555395" cy="0"/>
          </a:xfrm>
          <a:prstGeom prst="straightConnector1">
            <a:avLst/>
          </a:prstGeom>
          <a:ln w="19050">
            <a:solidFill>
              <a:schemeClr val="accent4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2591780" y="3335539"/>
            <a:ext cx="3555395" cy="0"/>
          </a:xfrm>
          <a:prstGeom prst="straightConnector1">
            <a:avLst/>
          </a:prstGeom>
          <a:ln w="19050">
            <a:solidFill>
              <a:schemeClr val="accent4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2591780" y="3679427"/>
            <a:ext cx="3555395" cy="0"/>
          </a:xfrm>
          <a:prstGeom prst="straightConnector1">
            <a:avLst/>
          </a:prstGeom>
          <a:ln w="19050">
            <a:solidFill>
              <a:schemeClr val="accent4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2591780" y="4023315"/>
            <a:ext cx="3555395" cy="0"/>
          </a:xfrm>
          <a:prstGeom prst="straightConnector1">
            <a:avLst/>
          </a:prstGeom>
          <a:ln w="19050">
            <a:solidFill>
              <a:schemeClr val="accent4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2591780" y="4367200"/>
            <a:ext cx="3555395" cy="0"/>
          </a:xfrm>
          <a:prstGeom prst="straightConnector1">
            <a:avLst/>
          </a:prstGeom>
          <a:ln w="19050">
            <a:solidFill>
              <a:schemeClr val="accent4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ál 10"/>
          <p:cNvSpPr/>
          <p:nvPr/>
        </p:nvSpPr>
        <p:spPr>
          <a:xfrm>
            <a:off x="4301970" y="2708920"/>
            <a:ext cx="315035" cy="27003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-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3977658" y="3158970"/>
            <a:ext cx="315035" cy="27003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3" name="Ovál 12"/>
          <p:cNvSpPr/>
          <p:nvPr/>
        </p:nvSpPr>
        <p:spPr>
          <a:xfrm>
            <a:off x="4378656" y="3743307"/>
            <a:ext cx="161663" cy="16766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-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566555" y="4734145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 smtClean="0"/>
              <a:t>Pojmenujte zobrazené částice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V jakých látkách se můžeme s těmito částicemi setkat v podobě elektrického proudu?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Je směr pohyb volných částic v látkách pevných, kapalných a plynných jednotný?</a:t>
            </a:r>
          </a:p>
          <a:p>
            <a:pPr marL="342900" indent="-34290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33333E-6 L -0.18454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3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59 -1.85185E-6 L -0.19114 0.0009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36" y="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07407E-6 L 0.20034 -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44885" cy="709714"/>
          </a:xfrm>
        </p:spPr>
        <p:txBody>
          <a:bodyPr/>
          <a:lstStyle/>
          <a:p>
            <a:r>
              <a:rPr lang="cs-CZ" dirty="0" smtClean="0"/>
              <a:t>Dohodnutý směr el. proudu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85532" y="998730"/>
            <a:ext cx="83709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Odpověď:</a:t>
            </a:r>
          </a:p>
          <a:p>
            <a:endParaRPr lang="cs-CZ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Elektrony nesou el. náboj v látkách pevných.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Ionty přenášejí el. náboj v kapalinách.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V plynech se můžeme setkat se všemi třemi částicemi, s ionty i s elektronem.</a:t>
            </a:r>
          </a:p>
          <a:p>
            <a:endParaRPr lang="cs-CZ" sz="1400" dirty="0"/>
          </a:p>
          <a:p>
            <a:r>
              <a:rPr lang="cs-CZ" sz="1400" dirty="0" smtClean="0"/>
              <a:t>Z uvedeného vyplývá, že pohyb částic v elektrickém obvodu složeného ze všech tří druhů uvedených druhů látek není jednotný. Pohybují se i proti sobě.</a:t>
            </a:r>
          </a:p>
        </p:txBody>
      </p:sp>
      <p:pic>
        <p:nvPicPr>
          <p:cNvPr id="1028" name="Picture 4" descr="http://pixabay.com/static/uploads/photo/2013/05/24/17/13/plasma-lamp-113376_1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53" y="3113965"/>
            <a:ext cx="2482957" cy="3325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pixabay.com/static/uploads/photo/2013/07/13/12/20/pipe-159671_6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765" y="3609020"/>
            <a:ext cx="4185465" cy="300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4284462" y="3012429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400" dirty="0"/>
              <a:t>Proto byl zaveden pojem „dohodnutý směr“ elektrického proudu a jeho směr byl stanoven od kladného pólu zdroje k zápornému, bez ohledu na skutečný směr pohybu částic v látce.</a:t>
            </a:r>
          </a:p>
        </p:txBody>
      </p:sp>
      <p:sp>
        <p:nvSpPr>
          <p:cNvPr id="5" name="Zaoblený obdélníkový popisek 4"/>
          <p:cNvSpPr/>
          <p:nvPr/>
        </p:nvSpPr>
        <p:spPr>
          <a:xfrm>
            <a:off x="6466611" y="3836496"/>
            <a:ext cx="2385265" cy="1215135"/>
          </a:xfrm>
          <a:prstGeom prst="wedgeRoundRectCallout">
            <a:avLst>
              <a:gd name="adj1" fmla="val -82184"/>
              <a:gd name="adj2" fmla="val 355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Jaké částice a jakým směrem se pohybují v látkách na obrázcích?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Zaoblený obdélníkový popisek 6"/>
          <p:cNvSpPr/>
          <p:nvPr/>
        </p:nvSpPr>
        <p:spPr>
          <a:xfrm>
            <a:off x="4309031" y="6129300"/>
            <a:ext cx="1126592" cy="310054"/>
          </a:xfrm>
          <a:prstGeom prst="wedgeRoundRectCallout">
            <a:avLst>
              <a:gd name="adj1" fmla="val 58627"/>
              <a:gd name="adj2" fmla="val -1535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kapalina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Zaoblený obdélníkový popisek 9"/>
          <p:cNvSpPr/>
          <p:nvPr/>
        </p:nvSpPr>
        <p:spPr>
          <a:xfrm>
            <a:off x="3266855" y="5904275"/>
            <a:ext cx="900100" cy="310054"/>
          </a:xfrm>
          <a:prstGeom prst="wedgeRoundRectCallout">
            <a:avLst>
              <a:gd name="adj1" fmla="val -26739"/>
              <a:gd name="adj2" fmla="val -16383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kov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Zaoblený obdélníkový popisek 10"/>
          <p:cNvSpPr/>
          <p:nvPr/>
        </p:nvSpPr>
        <p:spPr>
          <a:xfrm>
            <a:off x="2186735" y="3179428"/>
            <a:ext cx="1643416" cy="310054"/>
          </a:xfrm>
          <a:prstGeom prst="wedgeRoundRectCallout">
            <a:avLst>
              <a:gd name="adj1" fmla="val -52242"/>
              <a:gd name="adj2" fmla="val 1653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>
                <a:solidFill>
                  <a:schemeClr val="tx1"/>
                </a:solidFill>
              </a:rPr>
              <a:t>plyn </a:t>
            </a:r>
            <a:r>
              <a:rPr lang="cs-CZ" dirty="0" smtClean="0">
                <a:solidFill>
                  <a:schemeClr val="tx1"/>
                </a:solidFill>
              </a:rPr>
              <a:t>- plazma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9" name="Přímá spojnice 8"/>
          <p:cNvCxnSpPr/>
          <p:nvPr/>
        </p:nvCxnSpPr>
        <p:spPr>
          <a:xfrm>
            <a:off x="5652120" y="6214329"/>
            <a:ext cx="4500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6102170" y="6214329"/>
            <a:ext cx="0" cy="2250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5967155" y="6439354"/>
            <a:ext cx="2700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6012160" y="6489340"/>
            <a:ext cx="1800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6057165" y="6534345"/>
            <a:ext cx="900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3028510" y="6489340"/>
            <a:ext cx="6883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1</a:t>
            </a:r>
            <a:endParaRPr lang="cs-CZ" sz="105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5271425" y="6490366"/>
            <a:ext cx="6883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2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24679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367400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400" b="1" dirty="0" smtClean="0"/>
              <a:t>Obr. 1</a:t>
            </a:r>
            <a:r>
              <a:rPr lang="cs-CZ" sz="1400" dirty="0" smtClean="0"/>
              <a:t> </a:t>
            </a:r>
            <a:r>
              <a:rPr lang="cs-CZ" sz="1400" dirty="0"/>
              <a:t>HANS. </a:t>
            </a:r>
            <a:r>
              <a:rPr lang="cs-CZ" sz="1400" i="1" dirty="0"/>
              <a:t>Plazmová Lampa, Lampa, Absolutorium - Volně dostupný obrázek - 113376</a:t>
            </a:r>
            <a:r>
              <a:rPr lang="cs-CZ" sz="1400" dirty="0"/>
              <a:t>[online]. [cit. </a:t>
            </a:r>
            <a:r>
              <a:rPr lang="cs-CZ" sz="1400" dirty="0" smtClean="0"/>
              <a:t>5</a:t>
            </a:r>
            <a:r>
              <a:rPr lang="cs-CZ" sz="1400" dirty="0" smtClean="0"/>
              <a:t>.10.2013</a:t>
            </a:r>
            <a:r>
              <a:rPr lang="cs-CZ" sz="1400" dirty="0"/>
              <a:t>]. Dostupný na WWW: </a:t>
            </a:r>
            <a:r>
              <a:rPr lang="cs-CZ" sz="1400" dirty="0">
                <a:hlinkClick r:id="rId2"/>
              </a:rPr>
              <a:t>http://pixabay.com/cs/plazmov%C3%A1-lampa-lampa-absolutorium-113376</a:t>
            </a:r>
            <a:r>
              <a:rPr lang="cs-CZ" sz="1400" dirty="0" smtClean="0">
                <a:hlinkClick r:id="rId2"/>
              </a:rPr>
              <a:t>/</a:t>
            </a:r>
            <a:r>
              <a:rPr lang="cs-CZ" sz="1400" dirty="0" smtClean="0"/>
              <a:t> </a:t>
            </a:r>
          </a:p>
          <a:p>
            <a:pPr marL="0" indent="0" eaLnBrk="1" hangingPunct="1">
              <a:buNone/>
            </a:pPr>
            <a:r>
              <a:rPr lang="cs-CZ" sz="1400" b="1" dirty="0" smtClean="0"/>
              <a:t>Obr</a:t>
            </a:r>
            <a:r>
              <a:rPr lang="cs-CZ" sz="1400" b="1" dirty="0"/>
              <a:t>. </a:t>
            </a:r>
            <a:r>
              <a:rPr lang="cs-CZ" sz="1400" b="1" dirty="0" smtClean="0"/>
              <a:t>2 </a:t>
            </a:r>
            <a:r>
              <a:rPr lang="cs-CZ" sz="1400" dirty="0"/>
              <a:t>OPENCLIPS. </a:t>
            </a:r>
            <a:r>
              <a:rPr lang="cs-CZ" sz="1400" i="1" dirty="0"/>
              <a:t>Trubka, Voda, Vodní Dýmka, Kov - Volně dostupný obrázek - 159671</a:t>
            </a:r>
            <a:r>
              <a:rPr lang="cs-CZ" sz="1400" dirty="0"/>
              <a:t>[online]. [cit. </a:t>
            </a:r>
            <a:r>
              <a:rPr lang="cs-CZ" sz="1400" dirty="0"/>
              <a:t>5</a:t>
            </a:r>
            <a:r>
              <a:rPr lang="cs-CZ" sz="1400" dirty="0" smtClean="0"/>
              <a:t>.10.2013</a:t>
            </a:r>
            <a:r>
              <a:rPr lang="cs-CZ" sz="1400" dirty="0"/>
              <a:t>]. Dostupný na WWW: </a:t>
            </a:r>
            <a:r>
              <a:rPr lang="cs-CZ" sz="1400" dirty="0">
                <a:hlinkClick r:id="rId3"/>
              </a:rPr>
              <a:t>http://pixabay.com/cs/trubka-voda-vodn%C3%AD-d%C3%BDmka-kov-pr%C5%AFtok-159671</a:t>
            </a:r>
            <a:r>
              <a:rPr lang="cs-CZ" sz="1400" dirty="0" smtClean="0">
                <a:hlinkClick r:id="rId3"/>
              </a:rPr>
              <a:t>/</a:t>
            </a:r>
            <a:r>
              <a:rPr lang="cs-CZ" sz="1400" dirty="0" smtClean="0"/>
              <a:t> </a:t>
            </a:r>
            <a:r>
              <a:rPr lang="cs-CZ" sz="1400" b="1" dirty="0" smtClean="0"/>
              <a:t> </a:t>
            </a:r>
            <a:endParaRPr lang="cs-CZ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8983</TotalTime>
  <Words>252</Words>
  <Application>Microsoft Office PowerPoint</Application>
  <PresentationFormat>Předvádění na obrazovce (4:3)</PresentationFormat>
  <Paragraphs>66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Výchozí návrh</vt:lpstr>
      <vt:lpstr>Prezentace aplikace PowerPoint</vt:lpstr>
      <vt:lpstr>Elektrický proud</vt:lpstr>
      <vt:lpstr>Elektrický proud</vt:lpstr>
      <vt:lpstr>Směr pohybu volných částic s el. nábojem v elektrickém poli</vt:lpstr>
      <vt:lpstr>Dohodnutý směr el. proudu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zchalupsky</cp:lastModifiedBy>
  <cp:revision>333</cp:revision>
  <dcterms:created xsi:type="dcterms:W3CDTF">2013-03-27T07:54:35Z</dcterms:created>
  <dcterms:modified xsi:type="dcterms:W3CDTF">2013-11-15T17:16:52Z</dcterms:modified>
</cp:coreProperties>
</file>