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56" r:id="rId3"/>
    <p:sldId id="277" r:id="rId4"/>
    <p:sldId id="279" r:id="rId5"/>
    <p:sldId id="280" r:id="rId6"/>
    <p:sldId id="281" r:id="rId7"/>
    <p:sldId id="282" r:id="rId8"/>
    <p:sldId id="257" r:id="rId9"/>
    <p:sldId id="262" r:id="rId10"/>
    <p:sldId id="258" r:id="rId11"/>
    <p:sldId id="275" r:id="rId12"/>
    <p:sldId id="259" r:id="rId13"/>
    <p:sldId id="268" r:id="rId14"/>
    <p:sldId id="278" r:id="rId15"/>
    <p:sldId id="261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9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22.1.2023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ixabay.com/cs/zp%C4%9Btn%C3%A9-zrc%C3%A1tko-zrcadlo-auto-pohon-4525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3.xml"/><Relationship Id="rId7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8.xml"/><Relationship Id="rId10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eogebratube.org/student/m1749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www.geogebra.org/cms/cs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7. 9.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VY_32_INOVACE_09_FY_C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Optika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Téma: Chod paprsků, geometrická konstrukce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/>
              <a:t>Zobrazení kulovým zrcadlem vydutým (dutým) a vypuklým – geometrická konstrukce v programu  </a:t>
            </a:r>
            <a:r>
              <a:rPr lang="cs-CZ" sz="1200" i="1" dirty="0" err="1"/>
              <a:t>GeoGebra</a:t>
            </a:r>
            <a:r>
              <a:rPr lang="cs-CZ" sz="1200" i="1" dirty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/>
              <a:t>DUM obsahuje konstrukce chodu paprsků u kulových zrcadel, které je možné použít jako předlohu pro samotnou konstrukci i pro demonstraci vlastností kulových zrcadel.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/>
              <a:t>Zobrazení v rovinném zrcadle, konstrukce provedena v programu </a:t>
            </a:r>
            <a:r>
              <a:rPr lang="cs-CZ" sz="1200" i="1" dirty="0" err="1"/>
              <a:t>GeoGebra</a:t>
            </a:r>
            <a:r>
              <a:rPr lang="cs-CZ" sz="1200" i="1" dirty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/>
              <a:t>Sférická vada kulových zrcadel.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/>
              <a:t>Pro klasické rýsování je první sada obrázků, pro použití programu </a:t>
            </a:r>
            <a:r>
              <a:rPr lang="cs-CZ" sz="1200" i="1" dirty="0" err="1"/>
              <a:t>GeoGebra</a:t>
            </a:r>
            <a:r>
              <a:rPr lang="cs-CZ" sz="1200" i="1" dirty="0"/>
              <a:t> druhá sada obrázků.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/>
              <a:t>Dokončení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27" y="948224"/>
            <a:ext cx="7573293" cy="590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301970" y="5049180"/>
            <a:ext cx="2537036" cy="127569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72000" tIns="144000" bIns="144000" rtlCol="0">
            <a:spAutoFit/>
          </a:bodyPr>
          <a:lstStyle/>
          <a:p>
            <a:pPr algn="ctr"/>
            <a:r>
              <a:rPr lang="cs-CZ" sz="1200" b="1" dirty="0"/>
              <a:t>Obraz předmětu</a:t>
            </a:r>
          </a:p>
          <a:p>
            <a:pPr algn="ctr"/>
            <a:r>
              <a:rPr lang="cs-CZ" sz="1200" b="1" dirty="0"/>
              <a:t>před středem křivosti je:</a:t>
            </a:r>
            <a:br>
              <a:rPr lang="cs-CZ" sz="1200" b="1" dirty="0"/>
            </a:br>
            <a:endParaRPr lang="cs-CZ" sz="400" b="1" dirty="0"/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skutečný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převrácený 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zmenšený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sz="3600" dirty="0">
                <a:solidFill>
                  <a:schemeClr val="tx1"/>
                </a:solidFill>
              </a:rPr>
              <a:t>Těleso mezi ohniskem a středem křivosti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775" y="780203"/>
            <a:ext cx="6173787" cy="608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1520" y="5184195"/>
            <a:ext cx="2925325" cy="14603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72000" tIns="144000" bIns="144000" rtlCol="0">
            <a:spAutoFit/>
          </a:bodyPr>
          <a:lstStyle/>
          <a:p>
            <a:pPr algn="ctr"/>
            <a:r>
              <a:rPr lang="cs-CZ" sz="1200" b="1" dirty="0"/>
              <a:t>Obraz předmětu mezi  středem křivosti a ohniskem</a:t>
            </a:r>
          </a:p>
          <a:p>
            <a:pPr algn="ctr"/>
            <a:r>
              <a:rPr lang="cs-CZ" sz="1200" b="1" dirty="0"/>
              <a:t>dutého zrcadla je:</a:t>
            </a:r>
            <a:br>
              <a:rPr lang="cs-CZ" sz="1200" b="1" dirty="0"/>
            </a:br>
            <a:endParaRPr lang="cs-CZ" sz="400" b="1" dirty="0"/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skutečný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převrácený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zvětšený</a:t>
            </a:r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9899" y="5412"/>
            <a:ext cx="9144000" cy="1083328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sz="3600" dirty="0">
                <a:solidFill>
                  <a:schemeClr val="tx1"/>
                </a:solidFill>
              </a:rPr>
              <a:t>Těleso mezi vrcholem zrcadla a ohniskem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010632"/>
            <a:ext cx="8650287" cy="597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246063" y="5388105"/>
            <a:ext cx="2925325" cy="14603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72000" tIns="144000" bIns="144000" rtlCol="0">
            <a:spAutoFit/>
          </a:bodyPr>
          <a:lstStyle/>
          <a:p>
            <a:pPr algn="ctr"/>
            <a:r>
              <a:rPr lang="cs-CZ" sz="1200" b="1" dirty="0"/>
              <a:t>Obraz předmětu mezi ohniskem</a:t>
            </a:r>
          </a:p>
          <a:p>
            <a:pPr algn="ctr"/>
            <a:r>
              <a:rPr lang="cs-CZ" sz="1200" b="1" dirty="0"/>
              <a:t>a vrcholem dutého zrcadla je:</a:t>
            </a:r>
            <a:br>
              <a:rPr lang="cs-CZ" sz="1200" b="1" dirty="0"/>
            </a:br>
            <a:endParaRPr lang="cs-CZ" sz="400" b="1" dirty="0"/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zdánlivý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vzpřímený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stranově nepřevrácený 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zvětšený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417" y="323655"/>
            <a:ext cx="8640960" cy="776833"/>
          </a:xfrm>
        </p:spPr>
        <p:txBody>
          <a:bodyPr/>
          <a:lstStyle/>
          <a:p>
            <a:r>
              <a:rPr lang="cs-CZ" dirty="0"/>
              <a:t>Zobrazení vypuklým zrcadlem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1196770"/>
            <a:ext cx="6935787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8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417" y="221897"/>
            <a:ext cx="8640960" cy="776833"/>
          </a:xfrm>
        </p:spPr>
        <p:txBody>
          <a:bodyPr/>
          <a:lstStyle/>
          <a:p>
            <a:r>
              <a:rPr lang="cs-CZ" dirty="0"/>
              <a:t>Zobrazení vypuklým zrcadlem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0" y="1066995"/>
            <a:ext cx="6411913" cy="546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427095" y="5229200"/>
            <a:ext cx="2925325" cy="14603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72000" tIns="144000" bIns="144000" rtlCol="0">
            <a:spAutoFit/>
          </a:bodyPr>
          <a:lstStyle/>
          <a:p>
            <a:pPr algn="ctr"/>
            <a:r>
              <a:rPr lang="cs-CZ" sz="1200" b="1" dirty="0"/>
              <a:t>Obraz předmětu mezi ohniskem</a:t>
            </a:r>
          </a:p>
          <a:p>
            <a:pPr algn="ctr"/>
            <a:r>
              <a:rPr lang="cs-CZ" sz="1200" b="1" dirty="0"/>
              <a:t>a vrcholem zrcadla je:</a:t>
            </a:r>
            <a:br>
              <a:rPr lang="cs-CZ" sz="1200" b="1" dirty="0"/>
            </a:br>
            <a:endParaRPr lang="cs-CZ" sz="400" b="1" dirty="0"/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zdánlivý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vzpřímený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stranově převrácený 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/>
              <a:t>zmenšený</a:t>
            </a:r>
          </a:p>
        </p:txBody>
      </p:sp>
    </p:spTree>
    <p:extLst>
      <p:ext uri="{BB962C8B-B14F-4D97-AF65-F5344CB8AC3E}">
        <p14:creationId xmlns:p14="http://schemas.microsoft.com/office/powerpoint/2010/main" val="401612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24373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/>
              <a:t>Obr. 1 </a:t>
            </a:r>
            <a:r>
              <a:rPr lang="cs-CZ" sz="1400" dirty="0"/>
              <a:t>LOGGAWIGGLER. </a:t>
            </a:r>
            <a:r>
              <a:rPr lang="cs-CZ" sz="1400" i="1" dirty="0"/>
              <a:t>Zpětné Zrcátko, Zrcadlo, Auto - Volně dostupný obrázek - 4525</a:t>
            </a:r>
            <a:r>
              <a:rPr lang="cs-CZ" sz="1400" dirty="0"/>
              <a:t>[online]. [cit. 7.9.2012]. Dostupný na WWW: </a:t>
            </a:r>
            <a:r>
              <a:rPr lang="cs-CZ" sz="1400" dirty="0">
                <a:hlinkClick r:id="rId2"/>
              </a:rPr>
              <a:t>http://pixabay.com/cs/zp%C4%9Btn%C3%A9-zrc%C3%A1tko-zrcadlo-auto-pohon-4525/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dirty="0"/>
              <a:t> </a:t>
            </a:r>
            <a:r>
              <a:rPr lang="cs-CZ" sz="1400" b="1" dirty="0"/>
              <a:t>Obr. 2 a konstrukce </a:t>
            </a:r>
            <a:r>
              <a:rPr lang="cs-CZ" sz="1400" dirty="0"/>
              <a:t>Archiv autora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0ed8447a9d0e683eb3f6/1375531464/rear-mirror-4525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2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" y="1268760"/>
            <a:ext cx="6687237" cy="139515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Zrcadla,</a:t>
            </a:r>
            <a:br>
              <a:rPr lang="cs-CZ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konstrukce paprsků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521" y="3237077"/>
            <a:ext cx="4320480" cy="3432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Zobrazení rovinným zrcadlem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Zobrazení kulovými zrcadly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Omezení konstrukcí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Těleso před středem křivosti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Těleso před středem křivosti - dokončení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8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Těleso mezi ohniskem a středem křivosti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9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Těleso mezi vrcholem zrcadla a ohniskem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10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Zobrazení vypuklým zrcadlem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11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Zobrazení vypuklým zrcadlem - dokončení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218650" y="6546249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Obr. 1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4887035" y="5228299"/>
            <a:ext cx="2718809" cy="855096"/>
          </a:xfrm>
          <a:prstGeom prst="wedgeRoundRectCallout">
            <a:avLst>
              <a:gd name="adj1" fmla="val -49820"/>
              <a:gd name="adj2" fmla="val -118168"/>
              <a:gd name="adj3" fmla="val 1666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49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Objekty v zrcátku jsou blíže, než se zdají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8630"/>
            <a:ext cx="8144885" cy="709714"/>
          </a:xfrm>
        </p:spPr>
        <p:txBody>
          <a:bodyPr/>
          <a:lstStyle/>
          <a:p>
            <a:r>
              <a:rPr lang="cs-CZ" dirty="0"/>
              <a:t>Zobrazení rovinným zrcadlem</a:t>
            </a:r>
          </a:p>
        </p:txBody>
      </p:sp>
      <p:pic>
        <p:nvPicPr>
          <p:cNvPr id="2050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148" y="881583"/>
            <a:ext cx="6699561" cy="4572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236598" y="5447256"/>
            <a:ext cx="28457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linkClick r:id="rId2"/>
              </a:rPr>
              <a:t>http://www.geogebratube.org/student/m17496</a:t>
            </a:r>
            <a:endParaRPr lang="cs-CZ" sz="1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85709" y="5208841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Obr. 2</a:t>
            </a:r>
          </a:p>
        </p:txBody>
      </p:sp>
      <p:sp>
        <p:nvSpPr>
          <p:cNvPr id="6" name="Obdélník 5"/>
          <p:cNvSpPr/>
          <p:nvPr/>
        </p:nvSpPr>
        <p:spPr>
          <a:xfrm>
            <a:off x="746575" y="5589240"/>
            <a:ext cx="767147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400" b="1" dirty="0">
                <a:solidFill>
                  <a:srgbClr val="000000"/>
                </a:solidFill>
                <a:latin typeface="+mn-lt"/>
                <a:cs typeface="Tahoma" pitchFamily="34" charset="0"/>
              </a:rPr>
              <a:t>Vlastnosti obrazu vytvořeného rovinným zrcadlem:</a:t>
            </a:r>
            <a:endParaRPr lang="cs-CZ" sz="1400" b="1" dirty="0">
              <a:latin typeface="+mn-lt"/>
              <a:cs typeface="Arial" pitchFamily="34" charset="0"/>
            </a:endParaRPr>
          </a:p>
          <a:p>
            <a:pPr lvl="0" eaLnBrk="0" hangingPunct="0"/>
            <a:r>
              <a:rPr lang="cs-CZ" sz="1400" dirty="0">
                <a:solidFill>
                  <a:srgbClr val="000000"/>
                </a:solidFill>
                <a:latin typeface="+mn-lt"/>
                <a:cs typeface="Tahoma" pitchFamily="34" charset="0"/>
              </a:rPr>
              <a:t>1. obraz je zdánlivý</a:t>
            </a:r>
            <a:endParaRPr lang="cs-CZ" sz="1400" dirty="0">
              <a:latin typeface="+mn-lt"/>
              <a:cs typeface="Arial" pitchFamily="34" charset="0"/>
            </a:endParaRPr>
          </a:p>
          <a:p>
            <a:pPr lvl="0" eaLnBrk="0" hangingPunct="0"/>
            <a:r>
              <a:rPr lang="cs-CZ" sz="1400" dirty="0">
                <a:solidFill>
                  <a:srgbClr val="000000"/>
                </a:solidFill>
                <a:latin typeface="+mn-lt"/>
                <a:cs typeface="Tahoma" pitchFamily="34" charset="0"/>
              </a:rPr>
              <a:t>2. vzdálenost předmětu před zrcadlem je stejná jako vzdálenost obrazu v zrcadle</a:t>
            </a:r>
            <a:endParaRPr lang="cs-CZ" sz="1400" dirty="0">
              <a:latin typeface="+mn-lt"/>
              <a:cs typeface="Arial" pitchFamily="34" charset="0"/>
            </a:endParaRPr>
          </a:p>
          <a:p>
            <a:pPr lvl="0" eaLnBrk="0" hangingPunct="0"/>
            <a:r>
              <a:rPr lang="cs-CZ" sz="1400" dirty="0">
                <a:solidFill>
                  <a:srgbClr val="000000"/>
                </a:solidFill>
                <a:latin typeface="+mn-lt"/>
                <a:cs typeface="Tahoma" pitchFamily="34" charset="0"/>
              </a:rPr>
              <a:t>3. obraz je stranově převrácený</a:t>
            </a:r>
            <a:endParaRPr lang="cs-CZ" sz="1400" dirty="0">
              <a:latin typeface="+mn-lt"/>
              <a:cs typeface="Arial" pitchFamily="34" charset="0"/>
            </a:endParaRPr>
          </a:p>
          <a:p>
            <a:pPr lvl="0" eaLnBrk="0" hangingPunct="0"/>
            <a:r>
              <a:rPr lang="cs-CZ" sz="1400" dirty="0">
                <a:solidFill>
                  <a:srgbClr val="000000"/>
                </a:solidFill>
                <a:latin typeface="+mn-lt"/>
                <a:cs typeface="Tahoma" pitchFamily="34" charset="0"/>
              </a:rPr>
              <a:t>4. obraz je vzpřímený</a:t>
            </a:r>
          </a:p>
        </p:txBody>
      </p: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545" y="0"/>
            <a:ext cx="8229600" cy="1143000"/>
          </a:xfrm>
        </p:spPr>
        <p:txBody>
          <a:bodyPr/>
          <a:lstStyle/>
          <a:p>
            <a:r>
              <a:rPr lang="cs-CZ" sz="3600" dirty="0"/>
              <a:t>Zobrazení kulovými zrcadly a &gt;r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705" y="1046116"/>
            <a:ext cx="5457825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237185" y="5679250"/>
            <a:ext cx="2537038" cy="7386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V uváděných konstrukcích</a:t>
            </a:r>
          </a:p>
          <a:p>
            <a:pPr algn="ctr"/>
            <a:r>
              <a:rPr lang="cs-CZ" sz="1400" dirty="0"/>
              <a:t>je respektována sférická vada kulových zrcadel..</a:t>
            </a:r>
          </a:p>
        </p:txBody>
      </p:sp>
    </p:spTree>
    <p:extLst>
      <p:ext uri="{BB962C8B-B14F-4D97-AF65-F5344CB8AC3E}">
        <p14:creationId xmlns:p14="http://schemas.microsoft.com/office/powerpoint/2010/main" val="953799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cs-CZ" dirty="0"/>
              <a:t>Zobrazení kulovými zrcadly r &gt; a &gt;f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163" y="1583795"/>
            <a:ext cx="5019675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841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9087"/>
          </a:xfrm>
        </p:spPr>
        <p:txBody>
          <a:bodyPr wrap="square" anchor="ctr">
            <a:normAutofit fontScale="90000"/>
          </a:bodyPr>
          <a:lstStyle/>
          <a:p>
            <a:r>
              <a:rPr lang="cs-CZ" dirty="0"/>
              <a:t>Zobrazení kulovými zrcadly a &lt; f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C4827A6-A07A-95ED-596A-DF8E60BA7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679" y="1043735"/>
            <a:ext cx="7106642" cy="562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402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vypuklým zrcadlem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2" y="1808820"/>
            <a:ext cx="710723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1214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00" y="2021967"/>
            <a:ext cx="8869195" cy="491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8217405" y="6489340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Obr. 3</a:t>
            </a: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157845"/>
            <a:ext cx="8229600" cy="885890"/>
          </a:xfrm>
        </p:spPr>
        <p:txBody>
          <a:bodyPr/>
          <a:lstStyle/>
          <a:p>
            <a:r>
              <a:rPr lang="cs-CZ" dirty="0"/>
              <a:t>Omezení konstrukcí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555" y="998730"/>
            <a:ext cx="8272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Konstrukce je omezena na paprsky v blízkosti optické osy, na paprsky , které svírají</a:t>
            </a:r>
          </a:p>
          <a:p>
            <a:r>
              <a:rPr lang="cs-CZ" sz="1600" dirty="0"/>
              <a:t>s optickou osou úhel menší než je 5°.</a:t>
            </a:r>
          </a:p>
          <a:p>
            <a:r>
              <a:rPr lang="cs-CZ" sz="1600" dirty="0"/>
              <a:t>Pomocí programu </a:t>
            </a:r>
            <a:r>
              <a:rPr lang="cs-CZ" sz="1600" dirty="0" err="1">
                <a:hlinkClick r:id="rId4"/>
              </a:rPr>
              <a:t>GeoGebra</a:t>
            </a:r>
            <a:r>
              <a:rPr lang="cs-CZ" sz="1600" dirty="0"/>
              <a:t> bylo dosaženo přesnosti na dvě desetinná místa a při malé výšce objektu (0,5 cm). Pro praktické rýsování obtížně použitelné hodnoty.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815" y="5783498"/>
            <a:ext cx="417195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76545" y="0"/>
            <a:ext cx="8229600" cy="967828"/>
          </a:xfrm>
        </p:spPr>
        <p:txBody>
          <a:bodyPr/>
          <a:lstStyle/>
          <a:p>
            <a:r>
              <a:rPr lang="cs-CZ" dirty="0"/>
              <a:t>Těleso před středem křivosti</a:t>
            </a:r>
          </a:p>
        </p:txBody>
      </p:sp>
      <p:grpSp>
        <p:nvGrpSpPr>
          <p:cNvPr id="25" name="Skupina 24"/>
          <p:cNvGrpSpPr/>
          <p:nvPr/>
        </p:nvGrpSpPr>
        <p:grpSpPr>
          <a:xfrm>
            <a:off x="2366670" y="982382"/>
            <a:ext cx="6777330" cy="5866997"/>
            <a:chOff x="26495" y="982383"/>
            <a:chExt cx="6777330" cy="5866997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95" y="982383"/>
              <a:ext cx="6777330" cy="5866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Oválný popisek 2"/>
            <p:cNvSpPr/>
            <p:nvPr/>
          </p:nvSpPr>
          <p:spPr>
            <a:xfrm>
              <a:off x="1511660" y="2323328"/>
              <a:ext cx="315035" cy="205572"/>
            </a:xfrm>
            <a:prstGeom prst="wedgeEllipseCallout">
              <a:avLst>
                <a:gd name="adj1" fmla="val 24392"/>
                <a:gd name="adj2" fmla="val 11422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400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" name="Oválný popisek 7"/>
            <p:cNvSpPr/>
            <p:nvPr/>
          </p:nvSpPr>
          <p:spPr>
            <a:xfrm>
              <a:off x="1061610" y="2843935"/>
              <a:ext cx="315035" cy="205572"/>
            </a:xfrm>
            <a:prstGeom prst="wedgeEllipseCallout">
              <a:avLst>
                <a:gd name="adj1" fmla="val 48017"/>
                <a:gd name="adj2" fmla="val 8318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4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Zaoblený obdélníkový popisek 10"/>
            <p:cNvSpPr/>
            <p:nvPr/>
          </p:nvSpPr>
          <p:spPr>
            <a:xfrm>
              <a:off x="3707473" y="5949280"/>
              <a:ext cx="1114577" cy="405046"/>
            </a:xfrm>
            <a:prstGeom prst="wedgeRoundRectCallout">
              <a:avLst>
                <a:gd name="adj1" fmla="val -7915"/>
                <a:gd name="adj2" fmla="val -88725"/>
                <a:gd name="adj3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36000" rIns="0" rtlCol="0" anchor="ctr"/>
            <a:lstStyle/>
            <a:p>
              <a:pPr algn="ctr"/>
              <a:r>
                <a:rPr lang="cs-CZ" sz="1000" dirty="0">
                  <a:solidFill>
                    <a:schemeClr val="tx1"/>
                  </a:solidFill>
                </a:rPr>
                <a:t>Skutečný paprsek</a:t>
              </a:r>
            </a:p>
          </p:txBody>
        </p:sp>
        <p:sp>
          <p:nvSpPr>
            <p:cNvPr id="22" name="Zaoblený obdélníkový popisek 21"/>
            <p:cNvSpPr/>
            <p:nvPr/>
          </p:nvSpPr>
          <p:spPr>
            <a:xfrm>
              <a:off x="1961710" y="5499230"/>
              <a:ext cx="1630814" cy="450050"/>
            </a:xfrm>
            <a:prstGeom prst="wedgeRoundRectCallout">
              <a:avLst>
                <a:gd name="adj1" fmla="val 58150"/>
                <a:gd name="adj2" fmla="val 20862"/>
                <a:gd name="adj3" fmla="val 16667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36000" rIns="0" rtlCol="0" anchor="ctr"/>
            <a:lstStyle/>
            <a:p>
              <a:pPr algn="ctr"/>
              <a:r>
                <a:rPr lang="cs-CZ" sz="1000" dirty="0">
                  <a:solidFill>
                    <a:schemeClr val="tx1"/>
                  </a:solidFill>
                </a:rPr>
                <a:t>Paprsek se nesplňuje  podmínky  zákona</a:t>
              </a:r>
            </a:p>
            <a:p>
              <a:pPr algn="ctr"/>
              <a:r>
                <a:rPr lang="cs-CZ" sz="1000" dirty="0">
                  <a:solidFill>
                    <a:schemeClr val="tx1"/>
                  </a:solidFill>
                </a:rPr>
                <a:t>dopadu a odrazu.</a:t>
              </a:r>
            </a:p>
          </p:txBody>
        </p:sp>
        <p:cxnSp>
          <p:nvCxnSpPr>
            <p:cNvPr id="14" name="Přímá spojnice se šipkou 13"/>
            <p:cNvCxnSpPr/>
            <p:nvPr/>
          </p:nvCxnSpPr>
          <p:spPr>
            <a:xfrm flipH="1">
              <a:off x="4264762" y="2760587"/>
              <a:ext cx="1721739" cy="3018421"/>
            </a:xfrm>
            <a:prstGeom prst="straightConnector1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ovéPole 1"/>
          <p:cNvSpPr txBox="1"/>
          <p:nvPr/>
        </p:nvSpPr>
        <p:spPr>
          <a:xfrm>
            <a:off x="26495" y="908720"/>
            <a:ext cx="2537038" cy="16004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V uváděných konstrukcích</a:t>
            </a:r>
          </a:p>
          <a:p>
            <a:pPr algn="ctr"/>
            <a:r>
              <a:rPr lang="cs-CZ" sz="1400" dirty="0"/>
              <a:t>je respektována sférická vada kulových zrcadel.</a:t>
            </a:r>
          </a:p>
          <a:p>
            <a:pPr algn="ctr"/>
            <a:r>
              <a:rPr lang="cs-CZ" sz="1400" dirty="0"/>
              <a:t>Pouze druhý bod je konstruován za pomoci pouze dvou paprsků.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497" y="3916876"/>
            <a:ext cx="2537036" cy="116955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Z úhlů na obrázku je patrné, že více je chybou zatížený paprsek rovnoběžný</a:t>
            </a:r>
          </a:p>
          <a:p>
            <a:pPr algn="ctr"/>
            <a:r>
              <a:rPr lang="cs-CZ" sz="1400" dirty="0"/>
              <a:t>s optickou osou, než paprsek procházející ohniskem.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6495" y="2951407"/>
            <a:ext cx="2534719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1400" dirty="0"/>
              <a:t>Konstrukce druhého bodu</a:t>
            </a:r>
          </a:p>
          <a:p>
            <a:pPr algn="ctr"/>
            <a:r>
              <a:rPr lang="cs-CZ" sz="1400" dirty="0"/>
              <a:t>je na následujícím snímku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10799</TotalTime>
  <Words>544</Words>
  <Application>Microsoft Office PowerPoint</Application>
  <PresentationFormat>Předvádění na obrazovce (4:3)</PresentationFormat>
  <Paragraphs>91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Verdana</vt:lpstr>
      <vt:lpstr>Wingdings 2</vt:lpstr>
      <vt:lpstr>Výchozí návrh</vt:lpstr>
      <vt:lpstr>Prezentace aplikace PowerPoint</vt:lpstr>
      <vt:lpstr>Zrcadla, konstrukce paprsků</vt:lpstr>
      <vt:lpstr>Zobrazení rovinným zrcadlem</vt:lpstr>
      <vt:lpstr>Zobrazení kulovými zrcadly a &gt;r</vt:lpstr>
      <vt:lpstr>Zobrazení kulovými zrcadly r &gt; a &gt;f</vt:lpstr>
      <vt:lpstr>Zobrazení kulovými zrcadly a &lt; f</vt:lpstr>
      <vt:lpstr>Zobrazení vypuklým zrcadlem</vt:lpstr>
      <vt:lpstr>Omezení konstrukcí</vt:lpstr>
      <vt:lpstr>Těleso před středem křivosti</vt:lpstr>
      <vt:lpstr>Dokončení</vt:lpstr>
      <vt:lpstr>Těleso mezi ohniskem a středem křivosti</vt:lpstr>
      <vt:lpstr>Těleso mezi vrcholem zrcadla a ohniskem</vt:lpstr>
      <vt:lpstr>Zobrazení vypuklým zrcadlem</vt:lpstr>
      <vt:lpstr>Zobrazení vypuklým zrcadlem</vt:lpstr>
      <vt:lpstr>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Mgr. Zdeněk Chalupský</cp:lastModifiedBy>
  <cp:revision>360</cp:revision>
  <dcterms:created xsi:type="dcterms:W3CDTF">2013-03-27T07:54:35Z</dcterms:created>
  <dcterms:modified xsi:type="dcterms:W3CDTF">2023-01-22T18:39:04Z</dcterms:modified>
</cp:coreProperties>
</file>