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56" r:id="rId3"/>
    <p:sldId id="262" r:id="rId4"/>
    <p:sldId id="257" r:id="rId5"/>
    <p:sldId id="258" r:id="rId6"/>
    <p:sldId id="277" r:id="rId7"/>
    <p:sldId id="261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06" autoAdjust="0"/>
    <p:restoredTop sz="94660" autoAdjust="0"/>
  </p:normalViewPr>
  <p:slideViewPr>
    <p:cSldViewPr>
      <p:cViewPr varScale="1">
        <p:scale>
          <a:sx n="90" d="100"/>
          <a:sy n="90" d="100"/>
        </p:scale>
        <p:origin x="-14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86081E-1321-4CBF-AF14-EE48EBE7BDDD}" type="datetimeFigureOut">
              <a:rPr lang="cs-CZ"/>
              <a:pPr>
                <a:defRPr/>
              </a:pPr>
              <a:t>20.8.2013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1154F3-B302-4409-B8A7-BE94779330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16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875 517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A03B4A-F1B5-444E-BC9D-8BB6B0591500}" type="slidenum">
              <a:rPr lang="cs-CZ" smtClean="0"/>
              <a:pPr eaLnBrk="1" hangingPunct="1"/>
              <a:t>4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93B1-7772-468E-A6FC-B1CCC0EB5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3D9C-5E8F-4642-A493-5BA80EE75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0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DD3A-3B54-49BB-A61A-FAA73CED1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625C-0AAC-441D-BEB4-6E1C2944C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AB0DF-01EE-4449-8D1E-9F549EBA9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5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D447-A83C-4B96-BFC6-3679A6532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7709-4A87-49EC-B15D-EC4C142A0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1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6CD9-5A26-4B06-BF4D-DCFD46668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6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CABF9-E086-4852-BA38-C6CF0242D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C342-BC5D-4181-BDEB-F4B74C1B1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72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63A1-1475-4BE7-B80E-CB52DDBE5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66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FF7768-D21A-488B-B31D-6B9B3749E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slide" Target="slide5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Newtons_laws_in_latin.jpg" TargetMode="External"/><Relationship Id="rId2" Type="http://schemas.openxmlformats.org/officeDocument/2006/relationships/hyperlink" Target="http://pixabay.com/cs/uklouznut%C3%AD-dozadu-varov%C3%A1n%C3%AD-98713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Main_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794522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Datum vytvoření: 9. 11. 2012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Číslo DUM: VY_32_INOVACE_09_FY_B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oblast: Přírodovědné vzdělávání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obor: 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Tematický okruh: Mechanika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Téma: </a:t>
            </a:r>
            <a:r>
              <a:rPr lang="cs-CZ" sz="1200" b="1" dirty="0"/>
              <a:t>První Newtonův pohybový zákon</a:t>
            </a:r>
            <a:endParaRPr lang="cs-CZ" sz="1200" b="1" dirty="0" smtClean="0"/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Metodický list/anotace</a:t>
            </a: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cs-CZ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Zákon setrvačnosti jako první z </a:t>
            </a:r>
            <a:r>
              <a:rPr lang="cs-CZ" sz="1200" i="1" dirty="0">
                <a:latin typeface="Verdana" pitchFamily="34" charset="0"/>
              </a:rPr>
              <a:t>N</a:t>
            </a:r>
            <a:r>
              <a:rPr lang="cs-CZ" sz="1200" i="1" dirty="0" smtClean="0">
                <a:latin typeface="Verdana" pitchFamily="34" charset="0"/>
              </a:rPr>
              <a:t>ewtonových zákonů, z pohledu jeho významu pro práci s inerciálními vztažnými soustavami.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Jeho různá znění a rozbor z hlediska sil a zrychlení.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Příklady k rozboru zákona v běžných životních situacích.</a:t>
            </a:r>
            <a:endParaRPr lang="cs-CZ" sz="1200" i="1" dirty="0" smtClean="0"/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6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0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3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6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9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" y="34925"/>
            <a:ext cx="9137650" cy="1470025"/>
          </a:xfrm>
        </p:spPr>
        <p:txBody>
          <a:bodyPr/>
          <a:lstStyle/>
          <a:p>
            <a:pPr eaLnBrk="1" hangingPunct="1"/>
            <a:r>
              <a:rPr lang="cs-CZ" dirty="0"/>
              <a:t>První Newtonův pohybový zákon</a:t>
            </a:r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51520" y="3834045"/>
            <a:ext cx="6551960" cy="1665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chemeClr val="bg1"/>
                </a:solidFill>
                <a:hlinkClick r:id="rId2" action="ppaction://hlinksldjump"/>
              </a:rPr>
              <a:t>►</a:t>
            </a:r>
            <a:r>
              <a:rPr lang="cs-CZ" sz="1600" dirty="0" smtClean="0">
                <a:solidFill>
                  <a:schemeClr val="bg1"/>
                </a:solidFill>
              </a:rPr>
              <a:t> </a:t>
            </a:r>
            <a:r>
              <a:rPr lang="cs-CZ" sz="1600" dirty="0"/>
              <a:t>Newtonovy pohybové zákony</a:t>
            </a:r>
            <a:endParaRPr lang="cs-CZ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3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 smtClean="0"/>
              <a:t>Zákon </a:t>
            </a:r>
            <a:r>
              <a:rPr lang="cs-CZ" sz="1600" dirty="0"/>
              <a:t>setrvačnosti</a:t>
            </a:r>
            <a:endParaRPr lang="cs-CZ" sz="1600" dirty="0" smtClean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4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/>
              <a:t>Rozbor zákona setrvačnosti</a:t>
            </a:r>
            <a:endParaRPr lang="cs-CZ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5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/>
              <a:t>Uplatnění zákona setrvačnosti</a:t>
            </a:r>
            <a:endParaRPr lang="cs-CZ" sz="1600" dirty="0" smtClean="0">
              <a:solidFill>
                <a:schemeClr val="bg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082390" y="6264315"/>
            <a:ext cx="807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rgbClr val="002060"/>
                </a:solidFill>
              </a:rPr>
              <a:t>Obr. 1</a:t>
            </a:r>
            <a:endParaRPr lang="cs-CZ" sz="1000" dirty="0">
              <a:solidFill>
                <a:srgbClr val="002060"/>
              </a:solidFill>
            </a:endParaRPr>
          </a:p>
        </p:txBody>
      </p:sp>
      <p:pic>
        <p:nvPicPr>
          <p:cNvPr id="1028" name="Picture 4" descr="http://pixabay.com/static/uploads/photo/2013/04/01/10/56/slipping-98713_640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835" y="1234866"/>
            <a:ext cx="5623133" cy="5623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457200" y="8620"/>
            <a:ext cx="8229600" cy="1143000"/>
          </a:xfrm>
        </p:spPr>
        <p:txBody>
          <a:bodyPr/>
          <a:lstStyle/>
          <a:p>
            <a:r>
              <a:rPr lang="cs-CZ" dirty="0"/>
              <a:t>Newtonovy pohybové zákony </a:t>
            </a:r>
          </a:p>
        </p:txBody>
      </p:sp>
      <p:pic>
        <p:nvPicPr>
          <p:cNvPr id="1026" name="Picture 2" descr="http://upload.wikimedia.org/wikipedia/commons/5/5d/Newtons_laws_in_lat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39" y="1543500"/>
            <a:ext cx="3105345" cy="4836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728676" y="6442318"/>
            <a:ext cx="807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2</a:t>
            </a:r>
            <a:endParaRPr lang="cs-CZ" sz="1000" dirty="0"/>
          </a:p>
        </p:txBody>
      </p:sp>
      <p:sp>
        <p:nvSpPr>
          <p:cNvPr id="2" name="Obdélník 1"/>
          <p:cNvSpPr/>
          <p:nvPr/>
        </p:nvSpPr>
        <p:spPr>
          <a:xfrm>
            <a:off x="3761910" y="1580683"/>
            <a:ext cx="488703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formulované Isaacem Newtonem popisují vztah mezi</a:t>
            </a:r>
            <a:r>
              <a:rPr lang="cs-CZ" dirty="0"/>
              <a:t> </a:t>
            </a:r>
            <a:r>
              <a:rPr lang="cs-CZ" dirty="0" smtClean="0"/>
              <a:t>pohybem</a:t>
            </a:r>
            <a:r>
              <a:rPr lang="cs-CZ" dirty="0"/>
              <a:t> </a:t>
            </a:r>
            <a:r>
              <a:rPr lang="cs-CZ" dirty="0" smtClean="0"/>
              <a:t>tělesa </a:t>
            </a:r>
            <a:r>
              <a:rPr lang="cs-CZ" dirty="0"/>
              <a:t>a silami, které </a:t>
            </a:r>
            <a:r>
              <a:rPr lang="cs-CZ" dirty="0" smtClean="0"/>
              <a:t>na toto</a:t>
            </a:r>
            <a:r>
              <a:rPr lang="cs-CZ" dirty="0"/>
              <a:t> </a:t>
            </a:r>
            <a:r>
              <a:rPr lang="cs-CZ" dirty="0" smtClean="0"/>
              <a:t>těleso</a:t>
            </a:r>
            <a:r>
              <a:rPr lang="cs-CZ" dirty="0"/>
              <a:t> </a:t>
            </a:r>
            <a:r>
              <a:rPr lang="cs-CZ" dirty="0" smtClean="0"/>
              <a:t>působí.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761909" y="2708919"/>
            <a:ext cx="50405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Tři pohybové zákony tvoří </a:t>
            </a:r>
            <a:r>
              <a:rPr lang="cs-CZ" dirty="0"/>
              <a:t>základ </a:t>
            </a:r>
            <a:r>
              <a:rPr lang="cs-CZ" dirty="0" smtClean="0"/>
              <a:t>klasické  mechaniky, především dynamiky, </a:t>
            </a:r>
            <a:r>
              <a:rPr lang="cs-CZ" dirty="0"/>
              <a:t>která zkoumá příčiny pohybu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783842" y="378904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Zákony </a:t>
            </a:r>
            <a:r>
              <a:rPr lang="cs-CZ" dirty="0"/>
              <a:t>umožňují určit, jaký bude pohyb tělesa v inerciální vztažné soustavě, jsou-li známy síly působící na těleso.</a:t>
            </a:r>
          </a:p>
        </p:txBody>
      </p:sp>
      <p:sp>
        <p:nvSpPr>
          <p:cNvPr id="6" name="Obdélník 5"/>
          <p:cNvSpPr/>
          <p:nvPr/>
        </p:nvSpPr>
        <p:spPr>
          <a:xfrm>
            <a:off x="3761910" y="6028837"/>
            <a:ext cx="504056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50" dirty="0"/>
              <a:t>Newtonův první a druhý </a:t>
            </a:r>
            <a:r>
              <a:rPr lang="cs-CZ" sz="1050" dirty="0" smtClean="0"/>
              <a:t>zákon </a:t>
            </a:r>
            <a:r>
              <a:rPr lang="cs-CZ" sz="1050" dirty="0"/>
              <a:t>v </a:t>
            </a:r>
            <a:r>
              <a:rPr lang="cs-CZ" sz="1050" dirty="0" smtClean="0"/>
              <a:t>latině.</a:t>
            </a:r>
          </a:p>
          <a:p>
            <a:r>
              <a:rPr lang="cs-CZ" sz="1050" dirty="0" smtClean="0"/>
              <a:t>Vydání</a:t>
            </a:r>
            <a:r>
              <a:rPr lang="cs-CZ" sz="1050" dirty="0"/>
              <a:t> </a:t>
            </a:r>
            <a:r>
              <a:rPr lang="cs-CZ" sz="1050" i="1" dirty="0" err="1"/>
              <a:t>Philosophiae</a:t>
            </a:r>
            <a:r>
              <a:rPr lang="cs-CZ" sz="1050" i="1" dirty="0"/>
              <a:t> </a:t>
            </a:r>
            <a:r>
              <a:rPr lang="cs-CZ" sz="1050" i="1" dirty="0" err="1"/>
              <a:t>Naturalis</a:t>
            </a:r>
            <a:r>
              <a:rPr lang="cs-CZ" sz="1050" i="1" dirty="0"/>
              <a:t> </a:t>
            </a:r>
            <a:r>
              <a:rPr lang="cs-CZ" sz="1050" i="1" dirty="0" err="1"/>
              <a:t>Principia</a:t>
            </a:r>
            <a:r>
              <a:rPr lang="cs-CZ" sz="1050" i="1" dirty="0"/>
              <a:t> </a:t>
            </a:r>
            <a:r>
              <a:rPr lang="cs-CZ" sz="1050" i="1" dirty="0" err="1" smtClean="0"/>
              <a:t>Mathematica</a:t>
            </a:r>
            <a:r>
              <a:rPr lang="cs-CZ" sz="1050" i="1" dirty="0" smtClean="0"/>
              <a:t> z roku </a:t>
            </a:r>
            <a:r>
              <a:rPr lang="cs-CZ" sz="1050" dirty="0"/>
              <a:t> </a:t>
            </a:r>
            <a:r>
              <a:rPr lang="cs-CZ" sz="1050" dirty="0" smtClean="0"/>
              <a:t>1687</a:t>
            </a:r>
            <a:r>
              <a:rPr lang="cs-CZ" sz="1050" dirty="0"/>
              <a:t>.</a:t>
            </a:r>
          </a:p>
        </p:txBody>
      </p:sp>
      <p:sp>
        <p:nvSpPr>
          <p:cNvPr id="7" name="Obdélník 6"/>
          <p:cNvSpPr/>
          <p:nvPr/>
        </p:nvSpPr>
        <p:spPr>
          <a:xfrm>
            <a:off x="3783842" y="4914165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400" dirty="0" smtClean="0"/>
              <a:t>Za</a:t>
            </a:r>
            <a:r>
              <a:rPr lang="cs-CZ" sz="1400" b="1" dirty="0" smtClean="0"/>
              <a:t> inerciální vztažnou soustavu </a:t>
            </a:r>
            <a:r>
              <a:rPr lang="cs-CZ" sz="1400" dirty="0" smtClean="0"/>
              <a:t>považujeme takovou vztažnou soustavu, která je v </a:t>
            </a:r>
            <a:r>
              <a:rPr lang="cs-CZ" sz="1400" dirty="0"/>
              <a:t>klidu nebo rovnoměrném přímočarém pohybu vůči </a:t>
            </a:r>
            <a:r>
              <a:rPr lang="cs-CZ" sz="1400" dirty="0" smtClean="0"/>
              <a:t>jiné </a:t>
            </a:r>
            <a:r>
              <a:rPr lang="cs-CZ" sz="1400" b="1" dirty="0" smtClean="0"/>
              <a:t>inerciální </a:t>
            </a:r>
            <a:r>
              <a:rPr lang="cs-CZ" sz="1400" b="1" dirty="0"/>
              <a:t>vztažné </a:t>
            </a:r>
            <a:r>
              <a:rPr lang="cs-CZ" sz="1400" b="1" dirty="0" smtClean="0"/>
              <a:t>soustavě. </a:t>
            </a:r>
            <a:r>
              <a:rPr lang="cs-CZ" sz="1400" dirty="0" smtClean="0"/>
              <a:t>Platí </a:t>
            </a:r>
            <a:r>
              <a:rPr lang="cs-CZ" sz="1400" smtClean="0"/>
              <a:t>v ní </a:t>
            </a:r>
            <a:r>
              <a:rPr lang="cs-CZ" sz="1400" dirty="0" smtClean="0"/>
              <a:t>zákon setrvačnosti.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ovéPole 25"/>
          <p:cNvSpPr txBox="1"/>
          <p:nvPr/>
        </p:nvSpPr>
        <p:spPr>
          <a:xfrm>
            <a:off x="7497325" y="1330881"/>
            <a:ext cx="646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4</a:t>
            </a:r>
            <a:endParaRPr lang="cs-CZ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Nadpis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ákon setrvačnosti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07847" y="5199294"/>
            <a:ext cx="84340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Ze </a:t>
            </a:r>
            <a:r>
              <a:rPr lang="cs-CZ" dirty="0"/>
              <a:t>zkušenosti víme, že se pohybující tělesa po určité </a:t>
            </a:r>
            <a:r>
              <a:rPr lang="cs-CZ" dirty="0" smtClean="0"/>
              <a:t>době </a:t>
            </a:r>
            <a:r>
              <a:rPr lang="cs-CZ" dirty="0"/>
              <a:t>zastaví, jestliže je trvale nepohání jiný zdroj síly. Ve skutečnosti je těleso zastaveno odporem prostředí (odpor vzduchu, valivý odpor </a:t>
            </a:r>
            <a:r>
              <a:rPr lang="cs-CZ" dirty="0" smtClean="0"/>
              <a:t>pneumatik …), tedy vnějšími silami.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553531" y="1607880"/>
            <a:ext cx="78158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dirty="0">
                <a:solidFill>
                  <a:srgbClr val="000000"/>
                </a:solidFill>
              </a:rPr>
              <a:t>První Newtonův pohybový zákon – zákon setrvačnosti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86535" y="2512639"/>
            <a:ext cx="84340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Při pozorování</a:t>
            </a:r>
            <a:r>
              <a:rPr lang="cs-CZ" dirty="0"/>
              <a:t> inerciální vztažné </a:t>
            </a:r>
            <a:r>
              <a:rPr lang="cs-CZ" dirty="0" smtClean="0"/>
              <a:t>soustavy</a:t>
            </a:r>
            <a:r>
              <a:rPr lang="cs-CZ" dirty="0"/>
              <a:t> , </a:t>
            </a:r>
            <a:r>
              <a:rPr lang="cs-CZ" dirty="0" smtClean="0"/>
              <a:t>jsou objekty v této inerciální soustavě v klidu </a:t>
            </a:r>
            <a:r>
              <a:rPr lang="cs-CZ" dirty="0"/>
              <a:t>nebo se </a:t>
            </a:r>
            <a:r>
              <a:rPr lang="cs-CZ" dirty="0" smtClean="0"/>
              <a:t>pohybují konstantní – rovnoměrnou rychlostí.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86535" y="2123855"/>
            <a:ext cx="333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Možná formulace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07847" y="3338005"/>
            <a:ext cx="21210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Klasická formulace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86534" y="3734657"/>
            <a:ext cx="82919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Každé těleso setrvává v relativním klidu (pohybu), pokud není silovým působením jiného tělesa (silového pole) nuceno svůj pohybový stav změnit.</a:t>
            </a:r>
          </a:p>
        </p:txBody>
      </p:sp>
      <p:sp>
        <p:nvSpPr>
          <p:cNvPr id="8" name="Zaoblený obdélníkový popisek 7"/>
          <p:cNvSpPr/>
          <p:nvPr/>
        </p:nvSpPr>
        <p:spPr>
          <a:xfrm>
            <a:off x="3041830" y="3158970"/>
            <a:ext cx="5778805" cy="450050"/>
          </a:xfrm>
          <a:prstGeom prst="wedgeRoundRectCallout">
            <a:avLst>
              <a:gd name="adj1" fmla="val -39012"/>
              <a:gd name="adj2" fmla="val 8879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rgbClr val="002060"/>
                </a:solidFill>
              </a:rPr>
              <a:t>Vzhledem k možnosti pozorovat tělesa z různých vztažných soustav, které nejsou navzájem inerciální, nelze žádný pohyb nebo klid tělesa považovat za absolutní </a:t>
            </a:r>
            <a:endParaRPr lang="cs-CZ" sz="1200" dirty="0">
              <a:solidFill>
                <a:srgbClr val="002060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29914" y="4734145"/>
            <a:ext cx="6135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Rozpor mezi prvním Newtonovým zákonem a zkušeností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3412"/>
          </a:xfrm>
        </p:spPr>
        <p:txBody>
          <a:bodyPr/>
          <a:lstStyle/>
          <a:p>
            <a:pPr eaLnBrk="1" hangingPunct="1"/>
            <a:r>
              <a:rPr lang="cs-CZ" dirty="0" smtClean="0"/>
              <a:t>Rozbor zákona setrvačnosti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7273" y="1307591"/>
            <a:ext cx="907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Nepůsobí-i na těleso vnější síly, pak je v klidu nebo se pohybuje rovnoměrně přímočaře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4301970" y="1808820"/>
            <a:ext cx="450050" cy="5400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06515" y="2528900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dirty="0" smtClean="0"/>
              <a:t>Jakoukoliv změnu pohybového stavu, z klidu do pohybu nebo změnu rychlosti způsobují vnější síly a jsou příčino zrychlení nebo zpomalení tělesa. Vnitřní síly působící uvnitř tělesa na změně pohybového stavu nepodílejí. 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41530" y="3609020"/>
            <a:ext cx="85059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cs-CZ" dirty="0" smtClean="0"/>
              <a:t>Těleso setrvává v klidu nebo </a:t>
            </a:r>
            <a:r>
              <a:rPr lang="cs-CZ" dirty="0"/>
              <a:t>se pohybuje rovnoměrně </a:t>
            </a:r>
            <a:r>
              <a:rPr lang="cs-CZ" dirty="0" smtClean="0"/>
              <a:t>přímočaře i v případě, že na něj vnější síly působí, musí být však v rovnováze. To je případ prakticky každého tělesa, neboť na každé těleso působí vždy více sil.</a:t>
            </a:r>
            <a:br>
              <a:rPr lang="cs-CZ" dirty="0" smtClean="0"/>
            </a:br>
            <a:r>
              <a:rPr lang="cs-CZ" dirty="0" smtClean="0"/>
              <a:t>Např. sedíme-li na židli v klidu, působí na nás Země svou přitažlivostí a židle svou reakcí na naši tíhu.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41530" y="5229200"/>
            <a:ext cx="85059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cs-CZ" dirty="0" smtClean="0"/>
              <a:t>Z uvedeného vyplývá, že síla je příčinou zrychlení a tedy změny pohybov</a:t>
            </a:r>
            <a:r>
              <a:rPr lang="cs-CZ" dirty="0"/>
              <a:t>é</a:t>
            </a:r>
            <a:r>
              <a:rPr lang="cs-CZ" dirty="0" smtClean="0"/>
              <a:t>ho stavu tělesa. 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41530" y="5994285"/>
            <a:ext cx="8595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4"/>
            </a:pPr>
            <a:r>
              <a:rPr lang="cs-CZ" dirty="0" smtClean="0"/>
              <a:t>K porušení pohybového stavu tělesa může dojít i při porušení rovnováhy sil na těleso již působících. Noha židle se zlomí a sedící člověk padá k zemi.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44885" cy="709714"/>
          </a:xfrm>
        </p:spPr>
        <p:txBody>
          <a:bodyPr/>
          <a:lstStyle/>
          <a:p>
            <a:r>
              <a:rPr lang="cs-CZ" dirty="0" smtClean="0"/>
              <a:t>Uplatnění zákona setrvačnosti</a:t>
            </a:r>
            <a:endParaRPr lang="cs-CZ" dirty="0"/>
          </a:p>
        </p:txBody>
      </p:sp>
      <p:pic>
        <p:nvPicPr>
          <p:cNvPr id="3" name="Picture 4" descr="http://pixabay.com/static/uploads/photo/2013/04/01/10/56/slipping-98713_64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65" y="4821663"/>
            <a:ext cx="1755195" cy="1755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176845" y="4821663"/>
            <a:ext cx="5445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Vysvětlete pád na základě zákona setrvačnosti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231740" y="6387425"/>
            <a:ext cx="5400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rgbClr val="002060"/>
                </a:solidFill>
              </a:rPr>
              <a:t>Obr. 1</a:t>
            </a:r>
            <a:endParaRPr lang="cs-CZ" sz="1000" dirty="0">
              <a:solidFill>
                <a:srgbClr val="00206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71331" y="1088740"/>
            <a:ext cx="1260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Vysvětlete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71331" y="1458072"/>
            <a:ext cx="796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Při rozjezdu autobusu se stojící lidé naklání dozadu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56565" y="2483895"/>
            <a:ext cx="796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Při zastavování autobusu se stojící lidé naklání dopředu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66554" y="3376447"/>
            <a:ext cx="8501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Při zatáčení se stojící lidé naklání ke stěně autobusu na vnější straně zatáčky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66554" y="1745231"/>
            <a:ext cx="7961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Nohy lidí se pohybují s podlahou, neboť se na ně síla směřující vpřed přenáší díky tření. Ostatní části těle zachovávají, svou původní polohu. Síla na ně působí zprostředkovaně přes ostatní části těla a to není dokonale tuhým tělesem.</a:t>
            </a:r>
            <a:endParaRPr lang="cs-CZ" sz="1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8441" y="2853227"/>
            <a:ext cx="80558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Opačný případ, než při rozjezdu. Jednotlivé části tělesa se snaží pokračovat v pohybu, pouze pevně spojené nohy s podlahou podléhají síle opačného směru, než je ta, která pohyb vyvolala . </a:t>
            </a:r>
            <a:endParaRPr lang="cs-CZ" sz="1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71331" y="3815171"/>
            <a:ext cx="809715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Autobus vybočuje ze směru pohybu do kterého byli lidé při přímé jízdě uvedeni. Stěny autobusu se tedy k lidem přibližují. Lidé jsou nuceni pevných spojením s podlahou a držadlem na sebe nechat působit sílu autobusu, aby jejich směr pohybu změnila. </a:t>
            </a:r>
            <a:endParaRPr lang="cs-CZ" sz="1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041830" y="5217874"/>
            <a:ext cx="571563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Zatímco se nohy začnou pohybovat zrychleně vpřed, tělo zůstává nehybné nebo v rovnoměrném přímočarém pohybu a v důsledku ztráty podpory těžiště člověk padá dozadu.</a:t>
            </a:r>
          </a:p>
          <a:p>
            <a:r>
              <a:rPr lang="cs-CZ" sz="1400" dirty="0" smtClean="0"/>
              <a:t>Opačná situace nastane, při zakopnutí, kdy nohy zastávají za tělem a člověk padá dopředu.</a:t>
            </a:r>
          </a:p>
          <a:p>
            <a:r>
              <a:rPr lang="cs-CZ" sz="1400" dirty="0" smtClean="0"/>
              <a:t>Zákon setrvačnosti využívají i obrané chvaty při napadení útočníkem, kdy se pohyb útočníka použije jako prostředek obrany. 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46793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Citace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199"/>
            <a:ext cx="8229600" cy="1378751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400" b="1" dirty="0" smtClean="0"/>
              <a:t>Obr. 1</a:t>
            </a:r>
            <a:r>
              <a:rPr lang="cs-CZ" sz="1400" dirty="0" smtClean="0"/>
              <a:t> </a:t>
            </a:r>
            <a:r>
              <a:rPr lang="cs-CZ" sz="1400" dirty="0"/>
              <a:t>OPENICONS. </a:t>
            </a:r>
            <a:r>
              <a:rPr lang="cs-CZ" sz="1400" i="1" dirty="0"/>
              <a:t>Uklouznutí, Dozadu, Varování - Volně dostupný obrázek - 98713</a:t>
            </a:r>
            <a:r>
              <a:rPr lang="cs-CZ" sz="1400" dirty="0"/>
              <a:t> [online]. [cit. </a:t>
            </a:r>
            <a:r>
              <a:rPr lang="cs-CZ" sz="1400" dirty="0" smtClean="0"/>
              <a:t>9.11.2012]. </a:t>
            </a:r>
            <a:r>
              <a:rPr lang="cs-CZ" sz="1400" dirty="0"/>
              <a:t>Dostupný na WWW: </a:t>
            </a:r>
            <a:r>
              <a:rPr lang="cs-CZ" sz="1400" dirty="0">
                <a:hlinkClick r:id="rId2"/>
              </a:rPr>
              <a:t>http://pixabay.com/cs/uklouznut%C3%AD-dozadu-varov%C3%A1n%C3%AD-98713</a:t>
            </a:r>
            <a:r>
              <a:rPr lang="cs-CZ" sz="1400" dirty="0" smtClean="0">
                <a:hlinkClick r:id="rId2"/>
              </a:rPr>
              <a:t>/</a:t>
            </a:r>
            <a:endParaRPr lang="cs-CZ" sz="1400" dirty="0" smtClean="0"/>
          </a:p>
          <a:p>
            <a:pPr marL="0" indent="0" eaLnBrk="1" hangingPunct="1">
              <a:buNone/>
            </a:pPr>
            <a:r>
              <a:rPr lang="cs-CZ" sz="1400" b="1" dirty="0"/>
              <a:t>Obr. </a:t>
            </a:r>
            <a:r>
              <a:rPr lang="cs-CZ" sz="1400" b="1" dirty="0" smtClean="0"/>
              <a:t>2</a:t>
            </a:r>
            <a:r>
              <a:rPr lang="cs-CZ" sz="1400" dirty="0" smtClean="0"/>
              <a:t> NEWTONEM</a:t>
            </a:r>
            <a:r>
              <a:rPr lang="cs-CZ" sz="1400" dirty="0"/>
              <a:t>, Isaacem. </a:t>
            </a:r>
            <a:r>
              <a:rPr lang="cs-CZ" sz="1400" i="1" dirty="0" err="1"/>
              <a:t>Soubor:Newtons</a:t>
            </a:r>
            <a:r>
              <a:rPr lang="cs-CZ" sz="1400" i="1" dirty="0"/>
              <a:t> </a:t>
            </a:r>
            <a:r>
              <a:rPr lang="cs-CZ" sz="1400" i="1" dirty="0" err="1"/>
              <a:t>laws</a:t>
            </a:r>
            <a:r>
              <a:rPr lang="cs-CZ" sz="1400" i="1" dirty="0"/>
              <a:t> in latin.jpg – Wikipedie</a:t>
            </a:r>
            <a:r>
              <a:rPr lang="cs-CZ" sz="1400" dirty="0"/>
              <a:t> [online]. [cit. </a:t>
            </a:r>
            <a:r>
              <a:rPr lang="cs-CZ" sz="1400" dirty="0"/>
              <a:t>9.11.2012]. </a:t>
            </a:r>
            <a:r>
              <a:rPr lang="cs-CZ" sz="1400" dirty="0"/>
              <a:t>Dostupný na WWW: </a:t>
            </a:r>
            <a:r>
              <a:rPr lang="cs-CZ" sz="1400" dirty="0">
                <a:hlinkClick r:id="rId3"/>
              </a:rPr>
              <a:t>http://</a:t>
            </a:r>
            <a:r>
              <a:rPr lang="cs-CZ" sz="1400" dirty="0" smtClean="0">
                <a:hlinkClick r:id="rId3"/>
              </a:rPr>
              <a:t>cs.wikipedia.org/wiki/Soubor:Newtons_laws_in_latin.jpg</a:t>
            </a:r>
            <a:endParaRPr lang="cs-CZ" sz="1400" dirty="0" smtClean="0"/>
          </a:p>
        </p:txBody>
      </p:sp>
      <p:sp>
        <p:nvSpPr>
          <p:cNvPr id="2" name="Obdélník 1"/>
          <p:cNvSpPr/>
          <p:nvPr/>
        </p:nvSpPr>
        <p:spPr>
          <a:xfrm>
            <a:off x="480697" y="5140289"/>
            <a:ext cx="81009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>
                <a:latin typeface="+mn-lt"/>
              </a:rPr>
              <a:t>KOLEKTIV KATEDRY FYZIKY VŠZ V PRAZE. </a:t>
            </a:r>
            <a:r>
              <a:rPr lang="cs-CZ" sz="1400" i="1" dirty="0">
                <a:latin typeface="+mn-lt"/>
              </a:rPr>
              <a:t>Fyzika</a:t>
            </a:r>
            <a:r>
              <a:rPr lang="cs-CZ" sz="1400" dirty="0">
                <a:latin typeface="+mn-lt"/>
              </a:rPr>
              <a:t>. Praha: Státní pedagogické nakladatelství n. p., 1964, 521 s. Učební texty vysokých škol: Fakulta mechanizace, 1043-3551</a:t>
            </a:r>
            <a:r>
              <a:rPr lang="cs-CZ" sz="1400" dirty="0" smtClean="0">
                <a:latin typeface="+mn-lt"/>
              </a:rPr>
              <a:t>.</a:t>
            </a:r>
          </a:p>
          <a:p>
            <a:endParaRPr lang="cs-CZ" sz="1400" dirty="0">
              <a:latin typeface="+mn-lt"/>
            </a:endParaRPr>
          </a:p>
          <a:p>
            <a:r>
              <a:rPr lang="en-US" sz="1400" dirty="0"/>
              <a:t>Wikipedia: the free encyclopedia [online]. San Francisco (CA): Wikimedia Foundation, </a:t>
            </a:r>
            <a:r>
              <a:rPr lang="en-US" sz="1400" dirty="0" smtClean="0"/>
              <a:t>2001-201</a:t>
            </a:r>
            <a:r>
              <a:rPr lang="cs-CZ" sz="1400" dirty="0" smtClean="0"/>
              <a:t>2</a:t>
            </a:r>
            <a:r>
              <a:rPr lang="en-US" sz="1400" dirty="0"/>
              <a:t> [cit. </a:t>
            </a:r>
            <a:r>
              <a:rPr lang="cs-CZ" sz="1400" dirty="0"/>
              <a:t> 9.11.2012</a:t>
            </a:r>
            <a:r>
              <a:rPr lang="en-US" sz="1400" dirty="0" smtClean="0"/>
              <a:t>].</a:t>
            </a:r>
            <a:r>
              <a:rPr lang="en-US" sz="1400" dirty="0"/>
              <a:t> </a:t>
            </a:r>
            <a:r>
              <a:rPr lang="en-US" sz="1400" dirty="0" err="1"/>
              <a:t>Dostupné</a:t>
            </a:r>
            <a:r>
              <a:rPr lang="en-US" sz="1400" dirty="0"/>
              <a:t> z: </a:t>
            </a:r>
            <a:r>
              <a:rPr lang="en-US" sz="1400" dirty="0">
                <a:hlinkClick r:id="rId4"/>
              </a:rPr>
              <a:t>http://</a:t>
            </a:r>
            <a:r>
              <a:rPr lang="en-US" sz="1400" dirty="0" smtClean="0">
                <a:hlinkClick r:id="rId4"/>
              </a:rPr>
              <a:t>en.wikipedia.org/wiki/Main_Page</a:t>
            </a:r>
            <a:endParaRPr lang="cs-CZ" sz="14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00035" y="3880149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kern="0" dirty="0" smtClean="0"/>
              <a:t>Literatura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8610</TotalTime>
  <Words>576</Words>
  <Application>Microsoft Office PowerPoint</Application>
  <PresentationFormat>Předvádění na obrazovce (4:3)</PresentationFormat>
  <Paragraphs>65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Výchozí návrh</vt:lpstr>
      <vt:lpstr>Prezentace aplikace PowerPoint</vt:lpstr>
      <vt:lpstr>První Newtonův pohybový zákon</vt:lpstr>
      <vt:lpstr>Newtonovy pohybové zákony </vt:lpstr>
      <vt:lpstr>Zákon setrvačnosti</vt:lpstr>
      <vt:lpstr>Rozbor zákona setrvačnosti</vt:lpstr>
      <vt:lpstr>Uplatnění zákona setrvačnosti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zchalupsky</cp:lastModifiedBy>
  <cp:revision>328</cp:revision>
  <dcterms:created xsi:type="dcterms:W3CDTF">2013-03-27T07:54:35Z</dcterms:created>
  <dcterms:modified xsi:type="dcterms:W3CDTF">2013-08-20T16:17:38Z</dcterms:modified>
</cp:coreProperties>
</file>