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0"/>
  </p:notesMasterIdLst>
  <p:sldIdLst>
    <p:sldId id="273" r:id="rId9"/>
    <p:sldId id="256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4" r:id="rId22"/>
    <p:sldId id="275" r:id="rId23"/>
    <p:sldId id="276" r:id="rId24"/>
    <p:sldId id="277" r:id="rId25"/>
    <p:sldId id="271" r:id="rId26"/>
    <p:sldId id="258" r:id="rId27"/>
    <p:sldId id="259" r:id="rId28"/>
    <p:sldId id="26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00CC00"/>
    <a:srgbClr val="FFFFFF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110A5-5699-4BE6-AF54-36BF1F004EB8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843A5-0690-428B-A381-9D3E005DD8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26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– přehled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43A5-0690-428B-A381-9D3E005DD8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6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2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2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8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04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73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4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2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2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3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82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34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34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66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0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04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3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69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54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41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8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78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64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97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24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03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14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22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28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3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2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0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5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1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52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56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2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133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39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3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46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416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138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13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25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5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68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779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63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9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86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09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8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33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51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3" Type="http://schemas.openxmlformats.org/officeDocument/2006/relationships/image" Target="../media/image23.jpeg"/><Relationship Id="rId7" Type="http://schemas.openxmlformats.org/officeDocument/2006/relationships/image" Target="../media/image16.jpe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hyperlink" Target="http://cs.wikipedia.org/wiki/Soubor:GHS-pictogram-flamme.svg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3.jpe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5" Type="http://schemas.openxmlformats.org/officeDocument/2006/relationships/slide" Target="slide3.xml"/><Relationship Id="rId10" Type="http://schemas.openxmlformats.org/officeDocument/2006/relationships/image" Target="../media/image27.png"/><Relationship Id="rId4" Type="http://schemas.openxmlformats.org/officeDocument/2006/relationships/image" Target="../media/image31.jpeg"/><Relationship Id="rId9" Type="http://schemas.openxmlformats.org/officeDocument/2006/relationships/image" Target="../media/image17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7.png"/><Relationship Id="rId11" Type="http://schemas.openxmlformats.org/officeDocument/2006/relationships/slide" Target="slide3.xml"/><Relationship Id="rId5" Type="http://schemas.openxmlformats.org/officeDocument/2006/relationships/image" Target="../media/image28.pn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2.png"/><Relationship Id="rId11" Type="http://schemas.openxmlformats.org/officeDocument/2006/relationships/slide" Target="slide3.xml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28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7.xml"/><Relationship Id="rId5" Type="http://schemas.openxmlformats.org/officeDocument/2006/relationships/slide" Target="slide3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4" Type="http://schemas.microsoft.com/office/2007/relationships/hdphoto" Target="../media/hdphoto1.wdp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hyperlink" Target="http://cs.wikipedia.org/wiki/Soubor:GHS-pictogram-flamme.svg" TargetMode="External"/><Relationship Id="rId10" Type="http://schemas.openxmlformats.org/officeDocument/2006/relationships/slide" Target="slide3.xml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png"/><Relationship Id="rId7" Type="http://schemas.openxmlformats.org/officeDocument/2006/relationships/hyperlink" Target="http://cs.wikipedia.org/wiki/Polystyre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hyperlink" Target="http://cs.wikipedia.org/wiki/Soubor:GHS-pictogram-flamme.sv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08.05.2013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VY_32_INOVACE_09_Ch_OCH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Nitroderiváty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Nitroderiváty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0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7111033" y="4049130"/>
            <a:ext cx="1965119" cy="2771420"/>
            <a:chOff x="7111033" y="4049130"/>
            <a:chExt cx="1965119" cy="277142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033" y="4049130"/>
              <a:ext cx="1880567" cy="272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8428080" y="6543551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531172" y="4049130"/>
            <a:ext cx="2536990" cy="1906953"/>
            <a:chOff x="4531172" y="4049130"/>
            <a:chExt cx="2536990" cy="1906953"/>
          </a:xfrm>
        </p:grpSpPr>
        <p:pic>
          <p:nvPicPr>
            <p:cNvPr id="48" name="Picture 2" descr="Soubor: Indian pigment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148" y="4049130"/>
              <a:ext cx="2489014" cy="186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4531172" y="567908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Obr.12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688382" y="1392326"/>
            <a:ext cx="1420122" cy="1705169"/>
            <a:chOff x="7688382" y="1392326"/>
            <a:chExt cx="1420122" cy="1705169"/>
          </a:xfrm>
        </p:grpSpPr>
        <p:pic>
          <p:nvPicPr>
            <p:cNvPr id="5127" name="Picture 7" descr="Soubor: Ukázka Nitrobenzen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382" y="1427215"/>
              <a:ext cx="1238071" cy="167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8377719" y="1392326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Nitrobenzen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872920"/>
            <a:ext cx="63271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až nažloutlá olejovitá kapalina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070846" y="1377043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5" tooltip="&quot;GHS02&quot;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400099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1982603"/>
            <a:ext cx="51412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hořkomandlová vůně, jedovatá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27215"/>
            <a:ext cx="17281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hořlavá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097496"/>
            <a:ext cx="889095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vstřebává se kůží (</a:t>
            </a:r>
            <a:r>
              <a:rPr lang="cs-CZ" dirty="0"/>
              <a:t>5 mg </a:t>
            </a:r>
            <a:r>
              <a:rPr lang="cs-CZ" smtClean="0"/>
              <a:t>/m</a:t>
            </a:r>
            <a:r>
              <a:rPr lang="cs-CZ" baseline="30000" smtClean="0"/>
              <a:t>2</a:t>
            </a:r>
            <a:r>
              <a:rPr lang="cs-CZ" smtClean="0"/>
              <a:t>), </a:t>
            </a:r>
            <a:r>
              <a:rPr lang="cs-CZ" dirty="0" smtClean="0"/>
              <a:t>při požití </a:t>
            </a:r>
            <a:r>
              <a:rPr lang="cs-CZ" dirty="0"/>
              <a:t> závratě, nevolnost, </a:t>
            </a:r>
            <a:r>
              <a:rPr lang="cs-CZ" dirty="0" smtClean="0"/>
              <a:t>zvracení, </a:t>
            </a:r>
            <a:r>
              <a:rPr lang="cs-CZ" dirty="0"/>
              <a:t>vnitřní </a:t>
            </a:r>
            <a:r>
              <a:rPr lang="cs-CZ" dirty="0" smtClean="0"/>
              <a:t>krvácení, smrt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5" y="4534668"/>
            <a:ext cx="44363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výrobu</a:t>
            </a:r>
            <a:r>
              <a:rPr lang="cs-CZ" dirty="0"/>
              <a:t> anilinu a azobarviv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5068341"/>
            <a:ext cx="44454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 </a:t>
            </a:r>
            <a:r>
              <a:rPr lang="cs-CZ" dirty="0"/>
              <a:t> tuků a olejů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95969" y="321341"/>
            <a:ext cx="1448239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</a:t>
            </a:r>
            <a:r>
              <a:rPr lang="cs-CZ" sz="2200" b="1" baseline="-25000" dirty="0" smtClean="0"/>
              <a:t>6</a:t>
            </a:r>
            <a:r>
              <a:rPr lang="cs-CZ" sz="2200" b="1" dirty="0" smtClean="0"/>
              <a:t>H</a:t>
            </a:r>
            <a:r>
              <a:rPr lang="cs-CZ" sz="2200" b="1" baseline="-25000" dirty="0" smtClean="0"/>
              <a:t>5 </a:t>
            </a:r>
            <a:r>
              <a:rPr lang="cs-CZ" sz="2200" b="1" dirty="0" smtClean="0"/>
              <a:t>NO</a:t>
            </a:r>
            <a:r>
              <a:rPr lang="cs-CZ" sz="2400" baseline="-25000" dirty="0" smtClean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7" y="5602014"/>
            <a:ext cx="30705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</a:t>
            </a:r>
            <a:r>
              <a:rPr lang="cs-CZ" dirty="0" smtClean="0"/>
              <a:t>výbušnin</a:t>
            </a:r>
            <a:r>
              <a:rPr lang="cs-CZ" dirty="0"/>
              <a:t> 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841158" y="1957712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44595" y="6135687"/>
            <a:ext cx="51754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stabilizátor </a:t>
            </a:r>
            <a:r>
              <a:rPr lang="cs-CZ" dirty="0"/>
              <a:t>pro plastické </a:t>
            </a:r>
            <a:r>
              <a:rPr lang="cs-CZ" dirty="0" smtClean="0"/>
              <a:t>hmoty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Plik:Nitrobenze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297">
            <a:off x="6329220" y="1"/>
            <a:ext cx="1567398" cy="18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3948"/>
            <a:ext cx="686038" cy="1114812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34" name="TextovéPole 33"/>
          <p:cNvSpPr txBox="1"/>
          <p:nvPr/>
        </p:nvSpPr>
        <p:spPr>
          <a:xfrm>
            <a:off x="44595" y="2551049"/>
            <a:ext cx="75608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bolesti hlavy, nevolnost, únava, závratě, cyanóza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220072" y="1968210"/>
            <a:ext cx="970186" cy="596694"/>
            <a:chOff x="5357021" y="1968210"/>
            <a:chExt cx="970186" cy="596694"/>
          </a:xfrm>
        </p:grpSpPr>
        <p:pic>
          <p:nvPicPr>
            <p:cNvPr id="39" name="Obrázek 38" descr="Soubor:GHS-pictogram-skull.sv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038161" y="1968210"/>
            <a:ext cx="1054119" cy="584744"/>
            <a:chOff x="6257934" y="1968210"/>
            <a:chExt cx="1054119" cy="584744"/>
          </a:xfrm>
        </p:grpSpPr>
        <p:pic>
          <p:nvPicPr>
            <p:cNvPr id="42" name="Obrázek 41" descr="Soubor:GHS-pictogram-pollu.sv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34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ovéPole 42"/>
            <p:cNvSpPr txBox="1"/>
            <p:nvPr/>
          </p:nvSpPr>
          <p:spPr>
            <a:xfrm>
              <a:off x="6581268" y="2275955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Šipka doprava se zářezem 43">
            <a:hlinkClick r:id="rId1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86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  <p:bldP spid="22" grpId="0" animBg="1"/>
      <p:bldP spid="27" grpId="0" animBg="1"/>
      <p:bldP spid="29" grpId="0" animBg="1"/>
      <p:bldP spid="30" grpId="0" animBg="1"/>
      <p:bldP spid="5" grpId="0" animBg="1"/>
      <p:bldP spid="35" grpId="0" animBg="1"/>
      <p:bldP spid="41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6210026" y="5395972"/>
            <a:ext cx="3012292" cy="1462028"/>
            <a:chOff x="6210026" y="5395972"/>
            <a:chExt cx="3012292" cy="1462028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026" y="5427016"/>
              <a:ext cx="2887521" cy="143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8491533" y="5395972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854524" y="5331906"/>
            <a:ext cx="1229644" cy="1518031"/>
            <a:chOff x="4407389" y="5331906"/>
            <a:chExt cx="1229644" cy="1518031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459" y="5389418"/>
              <a:ext cx="1153574" cy="146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4407389" y="5331906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6238986" y="3687060"/>
            <a:ext cx="2985824" cy="1400157"/>
            <a:chOff x="6238986" y="3687060"/>
            <a:chExt cx="2985824" cy="1400157"/>
          </a:xfrm>
        </p:grpSpPr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8986" y="3731272"/>
              <a:ext cx="2845064" cy="135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ovéPole 58"/>
            <p:cNvSpPr txBox="1"/>
            <p:nvPr/>
          </p:nvSpPr>
          <p:spPr>
            <a:xfrm>
              <a:off x="8494025" y="3687060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3563888" y="5331906"/>
            <a:ext cx="1297681" cy="1573572"/>
            <a:chOff x="3563888" y="5331906"/>
            <a:chExt cx="1297681" cy="1573572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909" y="5331906"/>
              <a:ext cx="1273660" cy="15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ovéPole 60"/>
            <p:cNvSpPr txBox="1"/>
            <p:nvPr/>
          </p:nvSpPr>
          <p:spPr>
            <a:xfrm>
              <a:off x="3563888" y="6628479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Obr.20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725027" y="3650540"/>
            <a:ext cx="2488272" cy="1666365"/>
            <a:chOff x="3725027" y="3650540"/>
            <a:chExt cx="2488272" cy="1666365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717032"/>
              <a:ext cx="2433387" cy="159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3725027" y="3650540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993546" y="595512"/>
            <a:ext cx="1602790" cy="1305728"/>
            <a:chOff x="7605432" y="1776094"/>
            <a:chExt cx="1602790" cy="130572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432" y="1776094"/>
              <a:ext cx="1470719" cy="127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8477437" y="280482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371703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1687491"/>
            <a:ext cx="46805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větle </a:t>
            </a:r>
            <a:r>
              <a:rPr lang="cs-CZ" dirty="0"/>
              <a:t>žlutá </a:t>
            </a:r>
            <a:r>
              <a:rPr lang="cs-CZ" dirty="0" smtClean="0"/>
              <a:t>krystalická </a:t>
            </a:r>
            <a:r>
              <a:rPr lang="cs-CZ" dirty="0"/>
              <a:t>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130821"/>
            <a:ext cx="17281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výbušná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2810220"/>
            <a:ext cx="845603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vstřebává se kůží (</a:t>
            </a:r>
            <a:r>
              <a:rPr lang="cs-CZ" dirty="0"/>
              <a:t>1,5 mg </a:t>
            </a:r>
            <a:r>
              <a:rPr lang="cs-CZ" dirty="0" smtClean="0"/>
              <a:t>/m</a:t>
            </a:r>
            <a:r>
              <a:rPr lang="cs-CZ" baseline="30000" dirty="0" smtClean="0"/>
              <a:t>3</a:t>
            </a:r>
            <a:r>
              <a:rPr lang="cs-CZ" dirty="0" smtClean="0"/>
              <a:t>), kašel, </a:t>
            </a:r>
            <a:r>
              <a:rPr lang="cs-CZ" dirty="0"/>
              <a:t>poškození ledvin, šedý zákal anémie, </a:t>
            </a:r>
            <a:r>
              <a:rPr lang="cs-CZ" dirty="0" smtClean="0"/>
              <a:t>srdeční arytmie, smrt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6" y="4250705"/>
            <a:ext cx="20513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výbušnina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4770523"/>
            <a:ext cx="309634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dělostřelecké </a:t>
            </a:r>
            <a:br>
              <a:rPr lang="cs-CZ" dirty="0" smtClean="0"/>
            </a:br>
            <a:r>
              <a:rPr lang="cs-CZ" dirty="0" smtClean="0"/>
              <a:t>a protipancéřové granáty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95969" y="116632"/>
            <a:ext cx="2240327" cy="43088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/>
              <a:t>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2</a:t>
            </a:r>
            <a:r>
              <a:rPr lang="cs-CZ" sz="2200" b="1" dirty="0"/>
              <a:t>(NO</a:t>
            </a:r>
            <a:r>
              <a:rPr lang="cs-CZ" sz="2200" b="1" baseline="-25000" dirty="0"/>
              <a:t>2</a:t>
            </a:r>
            <a:r>
              <a:rPr lang="cs-CZ" sz="2200" b="1" dirty="0"/>
              <a:t>)</a:t>
            </a:r>
            <a:r>
              <a:rPr lang="cs-CZ" sz="2200" b="1" baseline="-25000" dirty="0"/>
              <a:t>3</a:t>
            </a:r>
            <a:r>
              <a:rPr lang="cs-CZ" sz="2200" b="1" dirty="0"/>
              <a:t>CH</a:t>
            </a:r>
            <a:r>
              <a:rPr lang="cs-CZ" sz="2200" b="1" baseline="-25000" dirty="0"/>
              <a:t>3</a:t>
            </a:r>
            <a:endParaRPr lang="cs-CZ" sz="2200" b="1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6987913" y="2191009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44596" y="6010089"/>
            <a:ext cx="30872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torpédové </a:t>
            </a:r>
            <a:r>
              <a:rPr lang="cs-CZ" dirty="0" smtClean="0"/>
              <a:t>hlavice </a:t>
            </a:r>
            <a:br>
              <a:rPr lang="cs-CZ" dirty="0" smtClean="0"/>
            </a:br>
            <a:r>
              <a:rPr lang="cs-CZ" dirty="0" smtClean="0"/>
              <a:t>a hlubinné miny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4595" y="2263773"/>
            <a:ext cx="67965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žlutá </a:t>
            </a:r>
            <a:r>
              <a:rPr lang="cs-CZ" dirty="0"/>
              <a:t>kůže, sliznic, poškození jater</a:t>
            </a:r>
            <a:r>
              <a:rPr lang="cs-CZ" dirty="0" smtClean="0"/>
              <a:t>,</a:t>
            </a:r>
            <a:r>
              <a:rPr lang="cs-CZ" dirty="0"/>
              <a:t> </a:t>
            </a:r>
            <a:r>
              <a:rPr lang="cs-CZ" dirty="0" smtClean="0"/>
              <a:t>cyanóza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760314" y="1673098"/>
            <a:ext cx="970186" cy="596694"/>
            <a:chOff x="5357021" y="1968210"/>
            <a:chExt cx="970186" cy="596694"/>
          </a:xfrm>
        </p:grpSpPr>
        <p:pic>
          <p:nvPicPr>
            <p:cNvPr id="39" name="Obrázek 38" descr="Soubor:GHS-pictogram-skull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480394" y="1673098"/>
            <a:ext cx="1054119" cy="584744"/>
            <a:chOff x="6257934" y="1968210"/>
            <a:chExt cx="1054119" cy="584744"/>
          </a:xfrm>
        </p:grpSpPr>
        <p:pic>
          <p:nvPicPr>
            <p:cNvPr id="42" name="Obrázek 41" descr="Soubor:GHS-pictogram-pollu.sv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34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ovéPole 42"/>
            <p:cNvSpPr txBox="1"/>
            <p:nvPr/>
          </p:nvSpPr>
          <p:spPr>
            <a:xfrm>
              <a:off x="6581268" y="2275955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 descr="Soubor: Trinitrotoluene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47" y="620688"/>
            <a:ext cx="1010605" cy="86103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38" name="TextovéPole 37"/>
          <p:cNvSpPr txBox="1"/>
          <p:nvPr/>
        </p:nvSpPr>
        <p:spPr>
          <a:xfrm>
            <a:off x="50956" y="44624"/>
            <a:ext cx="481061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Trinitrotoluen, tritol, TNT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0956" y="591071"/>
            <a:ext cx="481061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2-methyl-1,3,5-trinitrobenzen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8" name="Picture 4" descr="Soubor: TNT-z-xtal-1982-3D-ball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5" y="521009"/>
            <a:ext cx="1821769" cy="18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907704" y="1052736"/>
            <a:ext cx="1024642" cy="614532"/>
            <a:chOff x="2276186" y="1349130"/>
            <a:chExt cx="1024642" cy="614532"/>
          </a:xfrm>
        </p:grpSpPr>
        <p:pic>
          <p:nvPicPr>
            <p:cNvPr id="47" name="Obrázek 46" descr="Soubor:GHS-pictogram-explos.sv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186" y="134913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2570043" y="168666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Šipka doprava se zářezem 47">
            <a:hlinkClick r:id="rId1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6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2" grpId="0" animBg="1"/>
      <p:bldP spid="27" grpId="0" animBg="1"/>
      <p:bldP spid="29" grpId="0" animBg="1"/>
      <p:bldP spid="30" grpId="0" animBg="1"/>
      <p:bldP spid="5" grpId="0" animBg="1"/>
      <p:bldP spid="41" grpId="0" animBg="1"/>
      <p:bldP spid="34" grpId="0" animBg="1"/>
      <p:bldP spid="38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/>
          <p:cNvSpPr txBox="1"/>
          <p:nvPr/>
        </p:nvSpPr>
        <p:spPr>
          <a:xfrm>
            <a:off x="404635" y="3717032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1687491"/>
            <a:ext cx="37444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žlutá krystalická látka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5" y="1130821"/>
            <a:ext cx="59439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exploduje</a:t>
            </a:r>
            <a:r>
              <a:rPr lang="cs-CZ" dirty="0"/>
              <a:t> </a:t>
            </a:r>
            <a:r>
              <a:rPr lang="cs-CZ" dirty="0" smtClean="0"/>
              <a:t>přehřátím</a:t>
            </a:r>
            <a:r>
              <a:rPr lang="cs-CZ" dirty="0"/>
              <a:t> </a:t>
            </a:r>
            <a:r>
              <a:rPr lang="cs-CZ" dirty="0" smtClean="0"/>
              <a:t>nebo </a:t>
            </a:r>
            <a:r>
              <a:rPr lang="cs-CZ" dirty="0"/>
              <a:t>rozbuškou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2810220"/>
            <a:ext cx="845852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vstřebává se kůží (</a:t>
            </a:r>
            <a:r>
              <a:rPr lang="cs-CZ" dirty="0"/>
              <a:t>1,5 mg </a:t>
            </a:r>
            <a:r>
              <a:rPr lang="cs-CZ" dirty="0" smtClean="0"/>
              <a:t>/m</a:t>
            </a:r>
            <a:r>
              <a:rPr lang="cs-CZ" baseline="30000" dirty="0" smtClean="0"/>
              <a:t>3</a:t>
            </a:r>
            <a:r>
              <a:rPr lang="cs-CZ" dirty="0" smtClean="0"/>
              <a:t>), kašel, </a:t>
            </a:r>
            <a:r>
              <a:rPr lang="cs-CZ" dirty="0"/>
              <a:t>poškození ledvin, </a:t>
            </a:r>
            <a:r>
              <a:rPr lang="cs-CZ" dirty="0" smtClean="0"/>
              <a:t>nespavost</a:t>
            </a:r>
            <a:r>
              <a:rPr lang="cs-CZ" dirty="0"/>
              <a:t>, nevolnost, zvracení</a:t>
            </a:r>
            <a:r>
              <a:rPr lang="cs-CZ" dirty="0" smtClean="0"/>
              <a:t>, </a:t>
            </a:r>
            <a:r>
              <a:rPr lang="cs-CZ" dirty="0"/>
              <a:t>poškození </a:t>
            </a:r>
            <a:r>
              <a:rPr lang="cs-CZ" dirty="0" smtClean="0"/>
              <a:t>jater, smrt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6" y="4250705"/>
            <a:ext cx="43532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výbušnin a munice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4770523"/>
            <a:ext cx="42591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leptání </a:t>
            </a:r>
            <a:r>
              <a:rPr lang="cs-CZ" dirty="0"/>
              <a:t>hořčíkových slitin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95969" y="116632"/>
            <a:ext cx="2240327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/>
              <a:t>(NO</a:t>
            </a:r>
            <a:r>
              <a:rPr lang="cs-CZ" sz="2200" b="1" baseline="-25000" dirty="0"/>
              <a:t>2</a:t>
            </a:r>
            <a:r>
              <a:rPr lang="cs-CZ" sz="2200" b="1" dirty="0"/>
              <a:t>)</a:t>
            </a:r>
            <a:r>
              <a:rPr lang="cs-CZ" sz="2200" b="1" baseline="-25000" dirty="0"/>
              <a:t>3</a:t>
            </a:r>
            <a:r>
              <a:rPr lang="cs-CZ" sz="2200" b="1" dirty="0"/>
              <a:t>C</a:t>
            </a:r>
            <a:r>
              <a:rPr lang="cs-CZ" sz="2200" b="1" baseline="-25000" dirty="0"/>
              <a:t>6</a:t>
            </a:r>
            <a:r>
              <a:rPr lang="cs-CZ" sz="2200" b="1" dirty="0"/>
              <a:t>H</a:t>
            </a:r>
            <a:r>
              <a:rPr lang="cs-CZ" sz="2200" b="1" baseline="-25000" dirty="0"/>
              <a:t>2</a:t>
            </a:r>
            <a:r>
              <a:rPr lang="cs-CZ" sz="2200" b="1" dirty="0"/>
              <a:t>OH</a:t>
            </a:r>
            <a:endParaRPr lang="cs-CZ" sz="2200" b="1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105722" y="2191009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44596" y="5334307"/>
            <a:ext cx="42201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 hoření vydává hlasité zvuky - ohňostroje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4595" y="2263773"/>
            <a:ext cx="69433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silně hořká chuť, </a:t>
            </a:r>
            <a:r>
              <a:rPr lang="cs-CZ" dirty="0"/>
              <a:t>z řeckého </a:t>
            </a:r>
            <a:r>
              <a:rPr lang="el-GR" dirty="0"/>
              <a:t>πικρος </a:t>
            </a:r>
            <a:r>
              <a:rPr lang="cs-CZ" dirty="0" smtClean="0"/>
              <a:t>= </a:t>
            </a:r>
            <a:r>
              <a:rPr lang="cs-CZ" dirty="0"/>
              <a:t>"hořký"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3923928" y="1673098"/>
            <a:ext cx="970186" cy="596694"/>
            <a:chOff x="5357021" y="1968210"/>
            <a:chExt cx="970186" cy="596694"/>
          </a:xfrm>
        </p:grpSpPr>
        <p:pic>
          <p:nvPicPr>
            <p:cNvPr id="39" name="Obrázek 38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644008" y="1673098"/>
            <a:ext cx="1054119" cy="584744"/>
            <a:chOff x="6257934" y="1968210"/>
            <a:chExt cx="1054119" cy="584744"/>
          </a:xfrm>
        </p:grpSpPr>
        <p:pic>
          <p:nvPicPr>
            <p:cNvPr id="42" name="Obrázek 41" descr="Soubor:GHS-pictogram-pollu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34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ovéPole 42"/>
            <p:cNvSpPr txBox="1"/>
            <p:nvPr/>
          </p:nvSpPr>
          <p:spPr>
            <a:xfrm>
              <a:off x="6581268" y="2275955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899592" y="44624"/>
            <a:ext cx="339508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2,4,6-trinitrofenol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899592" y="591071"/>
            <a:ext cx="339508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kyselina pikrová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482739" y="514637"/>
            <a:ext cx="1024642" cy="614532"/>
            <a:chOff x="2276186" y="1349130"/>
            <a:chExt cx="1024642" cy="614532"/>
          </a:xfrm>
        </p:grpSpPr>
        <p:pic>
          <p:nvPicPr>
            <p:cNvPr id="47" name="Obrázek 46" descr="Soubor:GHS-pictogram-explos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186" y="134913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2570043" y="168666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File:246trinitrophenol-3D-b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997">
            <a:off x="7323810" y="685187"/>
            <a:ext cx="1830684" cy="17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ubor:Pikrinsäur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46" y="620688"/>
            <a:ext cx="1003750" cy="86103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48" name="TextovéPole 47"/>
          <p:cNvSpPr txBox="1"/>
          <p:nvPr/>
        </p:nvSpPr>
        <p:spPr>
          <a:xfrm>
            <a:off x="35496" y="6279703"/>
            <a:ext cx="56166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barvení peří - tmavě </a:t>
            </a:r>
            <a:r>
              <a:rPr lang="cs-CZ" dirty="0"/>
              <a:t>olivově zelená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499992" y="3944217"/>
            <a:ext cx="1615758" cy="2077071"/>
            <a:chOff x="4527702" y="3672734"/>
            <a:chExt cx="1615758" cy="207707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037" y="3717032"/>
              <a:ext cx="1540423" cy="203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4527702" y="3672734"/>
              <a:ext cx="67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232618" y="4229210"/>
            <a:ext cx="2957917" cy="2351275"/>
            <a:chOff x="6232618" y="4229210"/>
            <a:chExt cx="2957917" cy="2351275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618" y="4229210"/>
              <a:ext cx="2845965" cy="22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8511735" y="6303486"/>
              <a:ext cx="67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Obr.21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Šipka doprava se zářezem 44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858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2" grpId="0" animBg="1"/>
      <p:bldP spid="27" grpId="0" animBg="1"/>
      <p:bldP spid="29" grpId="0" animBg="1"/>
      <p:bldP spid="30" grpId="0" animBg="1"/>
      <p:bldP spid="5" grpId="0" animBg="1"/>
      <p:bldP spid="41" grpId="0" animBg="1"/>
      <p:bldP spid="34" grpId="0" animBg="1"/>
      <p:bldP spid="38" grpId="0" animBg="1"/>
      <p:bldP spid="44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/>
          <p:cNvSpPr txBox="1"/>
          <p:nvPr/>
        </p:nvSpPr>
        <p:spPr>
          <a:xfrm>
            <a:off x="404634" y="4233862"/>
            <a:ext cx="328163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7" y="2122831"/>
            <a:ext cx="6952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nízká </a:t>
            </a:r>
            <a:r>
              <a:rPr lang="cs-CZ" dirty="0"/>
              <a:t>stabilita této látky vůči vnějším vlivům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6" y="1566161"/>
            <a:ext cx="46085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nažloutlá </a:t>
            </a:r>
            <a:r>
              <a:rPr lang="cs-CZ" dirty="0"/>
              <a:t>olejovitá 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245560"/>
            <a:ext cx="815056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rozšiřování </a:t>
            </a:r>
            <a:r>
              <a:rPr lang="cs-CZ" dirty="0"/>
              <a:t>tepen a tím pokles krevního </a:t>
            </a:r>
            <a:r>
              <a:rPr lang="cs-CZ" dirty="0" smtClean="0"/>
              <a:t>tlaku, </a:t>
            </a:r>
            <a:r>
              <a:rPr lang="pl-PL" dirty="0" smtClean="0"/>
              <a:t>křeče, zmodrání </a:t>
            </a:r>
            <a:r>
              <a:rPr lang="pl-PL" dirty="0"/>
              <a:t>sliznic, </a:t>
            </a:r>
            <a:r>
              <a:rPr lang="pl-PL" dirty="0" smtClean="0"/>
              <a:t>poruchy </a:t>
            </a:r>
            <a:r>
              <a:rPr lang="pl-PL" dirty="0"/>
              <a:t>zraku a otoky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5" y="4767535"/>
            <a:ext cx="49652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b="0" dirty="0"/>
              <a:t> </a:t>
            </a:r>
            <a:r>
              <a:rPr lang="cs-CZ" dirty="0" smtClean="0"/>
              <a:t>dynamitu </a:t>
            </a:r>
            <a:r>
              <a:rPr lang="cs-CZ" dirty="0"/>
              <a:t>- Nobel 1867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8244408" y="3357462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44595" y="2699113"/>
            <a:ext cx="67936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několika desítek </a:t>
            </a:r>
            <a:r>
              <a:rPr lang="cs-CZ" dirty="0" smtClean="0"/>
              <a:t>mg</a:t>
            </a:r>
            <a:r>
              <a:rPr lang="cs-CZ" dirty="0"/>
              <a:t> mohou způsobit smrt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948264" y="2663872"/>
            <a:ext cx="970186" cy="596694"/>
            <a:chOff x="5357021" y="1968210"/>
            <a:chExt cx="970186" cy="596694"/>
          </a:xfrm>
        </p:grpSpPr>
        <p:pic>
          <p:nvPicPr>
            <p:cNvPr id="39" name="Obrázek 38" descr="Soubor:GHS-pictogram-skull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694345" y="2663872"/>
            <a:ext cx="1054119" cy="584744"/>
            <a:chOff x="6257934" y="1968210"/>
            <a:chExt cx="1054119" cy="584744"/>
          </a:xfrm>
        </p:grpSpPr>
        <p:pic>
          <p:nvPicPr>
            <p:cNvPr id="42" name="Obrázek 41" descr="Soubor:GHS-pictogram-pollu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34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ovéPole 42"/>
            <p:cNvSpPr txBox="1"/>
            <p:nvPr/>
          </p:nvSpPr>
          <p:spPr>
            <a:xfrm>
              <a:off x="6581268" y="2275955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611560" y="576557"/>
            <a:ext cx="38884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1,2,3-trinitro-oxy-propan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899592" y="44624"/>
            <a:ext cx="339508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nitroglycerin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716016" y="1508299"/>
            <a:ext cx="1024642" cy="614532"/>
            <a:chOff x="2276186" y="1349130"/>
            <a:chExt cx="1024642" cy="614532"/>
          </a:xfrm>
        </p:grpSpPr>
        <p:pic>
          <p:nvPicPr>
            <p:cNvPr id="47" name="Obrázek 46" descr="Soubor:GHS-pictogram-explos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186" y="134913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TextovéPole 49"/>
            <p:cNvSpPr txBox="1"/>
            <p:nvPr/>
          </p:nvSpPr>
          <p:spPr>
            <a:xfrm>
              <a:off x="2570043" y="168666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ovéPole 47"/>
          <p:cNvSpPr txBox="1"/>
          <p:nvPr/>
        </p:nvSpPr>
        <p:spPr>
          <a:xfrm>
            <a:off x="35495" y="5949280"/>
            <a:ext cx="511256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lék na srdeční choroby (angina pectoris) a vysoký krevní tlak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. Nitrogylcerin (3D koule-a-stick model)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1416"/>
            <a:ext cx="2204992" cy="1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bor: Nitroglycerin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584"/>
            <a:ext cx="1745717" cy="1008152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45" name="TextovéPole 44"/>
          <p:cNvSpPr txBox="1"/>
          <p:nvPr/>
        </p:nvSpPr>
        <p:spPr>
          <a:xfrm>
            <a:off x="165807" y="5343599"/>
            <a:ext cx="447820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nitroglycerin </a:t>
            </a:r>
            <a:r>
              <a:rPr lang="cs-CZ" dirty="0"/>
              <a:t>s </a:t>
            </a:r>
            <a:r>
              <a:rPr lang="cs-CZ" dirty="0" smtClean="0"/>
              <a:t>křemelinou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08960" y="5567593"/>
            <a:ext cx="153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A-Křemelina</a:t>
            </a:r>
            <a:br>
              <a:rPr lang="cs-CZ" sz="1200" b="1" dirty="0" smtClean="0"/>
            </a:br>
            <a:r>
              <a:rPr lang="cs-CZ" sz="1200" b="1" dirty="0" smtClean="0"/>
              <a:t>+</a:t>
            </a:r>
            <a:r>
              <a:rPr lang="cs-CZ" sz="1200" b="1" dirty="0"/>
              <a:t> </a:t>
            </a:r>
            <a:r>
              <a:rPr lang="cs-CZ" sz="1200" b="1" dirty="0" smtClean="0"/>
              <a:t>nitroglycerin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>B - Ochranný </a:t>
            </a:r>
            <a:r>
              <a:rPr lang="cs-CZ" sz="1200" b="1" dirty="0" smtClean="0"/>
              <a:t>obal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>C - rozbuška</a:t>
            </a:r>
            <a:br>
              <a:rPr lang="cs-CZ" sz="1200" b="1" dirty="0"/>
            </a:br>
            <a:r>
              <a:rPr lang="cs-CZ" sz="1200" b="1" dirty="0"/>
              <a:t>D - Zápalný drát</a:t>
            </a:r>
            <a:br>
              <a:rPr lang="cs-CZ" sz="1200" b="1" dirty="0"/>
            </a:br>
            <a:r>
              <a:rPr lang="cs-CZ" sz="1200" b="1" dirty="0"/>
              <a:t>E - Páska 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7579109" y="4115754"/>
            <a:ext cx="1551400" cy="1473486"/>
            <a:chOff x="6146626" y="5343599"/>
            <a:chExt cx="1551400" cy="1473486"/>
          </a:xfrm>
        </p:grpSpPr>
        <p:sp>
          <p:nvSpPr>
            <p:cNvPr id="53" name="TextovéPole 52"/>
            <p:cNvSpPr txBox="1"/>
            <p:nvPr/>
          </p:nvSpPr>
          <p:spPr>
            <a:xfrm>
              <a:off x="6146626" y="6488464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324" y="5343599"/>
              <a:ext cx="1514702" cy="147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5513934" y="4941168"/>
            <a:ext cx="2086083" cy="1902204"/>
            <a:chOff x="6987912" y="3672227"/>
            <a:chExt cx="2086083" cy="1902204"/>
          </a:xfrm>
        </p:grpSpPr>
        <p:pic>
          <p:nvPicPr>
            <p:cNvPr id="8200" name="Picture 8" descr="Soubor: Dynamite-3.sv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912" y="3672227"/>
              <a:ext cx="2086083" cy="190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ovéPole 53"/>
            <p:cNvSpPr txBox="1"/>
            <p:nvPr/>
          </p:nvSpPr>
          <p:spPr>
            <a:xfrm>
              <a:off x="7956376" y="38000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Šipka doprava se zářezem 4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612045" y="1031415"/>
            <a:ext cx="38884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propan-1,2,3-triyltrinitrát</a:t>
            </a:r>
          </a:p>
        </p:txBody>
      </p:sp>
    </p:spTree>
    <p:extLst>
      <p:ext uri="{BB962C8B-B14F-4D97-AF65-F5344CB8AC3E}">
        <p14:creationId xmlns:p14="http://schemas.microsoft.com/office/powerpoint/2010/main" val="3464250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2" grpId="0" animBg="1"/>
      <p:bldP spid="27" grpId="0" animBg="1"/>
      <p:bldP spid="29" grpId="0" animBg="1"/>
      <p:bldP spid="34" grpId="0" animBg="1"/>
      <p:bldP spid="38" grpId="0" animBg="1"/>
      <p:bldP spid="44" grpId="0" animBg="1"/>
      <p:bldP spid="48" grpId="0" animBg="1"/>
      <p:bldP spid="45" grpId="0" animBg="1"/>
      <p:bldP spid="6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706162" y="4936780"/>
            <a:ext cx="1471617" cy="1810183"/>
            <a:chOff x="7706162" y="4936780"/>
            <a:chExt cx="1471617" cy="181018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162" y="4936780"/>
              <a:ext cx="1330334" cy="178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ovéPole 62"/>
            <p:cNvSpPr txBox="1"/>
            <p:nvPr/>
          </p:nvSpPr>
          <p:spPr>
            <a:xfrm>
              <a:off x="8446994" y="6469964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Obr.33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977924" y="4936780"/>
            <a:ext cx="1546404" cy="1818443"/>
            <a:chOff x="5977924" y="4936780"/>
            <a:chExt cx="1546404" cy="181844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418" y="4936780"/>
              <a:ext cx="1497910" cy="178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ovéPole 61"/>
            <p:cNvSpPr txBox="1"/>
            <p:nvPr/>
          </p:nvSpPr>
          <p:spPr>
            <a:xfrm>
              <a:off x="5977924" y="6478224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Obr.32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376046" y="1667348"/>
            <a:ext cx="2153957" cy="3046763"/>
            <a:chOff x="4554752" y="693431"/>
            <a:chExt cx="2153957" cy="3046763"/>
          </a:xfrm>
        </p:grpSpPr>
        <p:grpSp>
          <p:nvGrpSpPr>
            <p:cNvPr id="5" name="Skupina 4"/>
            <p:cNvGrpSpPr/>
            <p:nvPr/>
          </p:nvGrpSpPr>
          <p:grpSpPr>
            <a:xfrm>
              <a:off x="4668381" y="986971"/>
              <a:ext cx="2040328" cy="2753223"/>
              <a:chOff x="4668381" y="986971"/>
              <a:chExt cx="2040328" cy="2753223"/>
            </a:xfrm>
          </p:grpSpPr>
          <p:pic>
            <p:nvPicPr>
              <p:cNvPr id="44" name="Picture 6" descr="Soubor: AlfredNobel adjusted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737" y="986971"/>
                <a:ext cx="1997972" cy="2744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ovéPole 44"/>
              <p:cNvSpPr txBox="1"/>
              <p:nvPr/>
            </p:nvSpPr>
            <p:spPr>
              <a:xfrm>
                <a:off x="4668381" y="3463195"/>
                <a:ext cx="730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prstClr val="white"/>
                    </a:solidFill>
                  </a:rPr>
                  <a:t>Obr.28                             </a:t>
                </a:r>
                <a:endParaRPr lang="cs-CZ" sz="12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TextovéPole 30"/>
            <p:cNvSpPr txBox="1"/>
            <p:nvPr/>
          </p:nvSpPr>
          <p:spPr>
            <a:xfrm>
              <a:off x="4554752" y="693431"/>
              <a:ext cx="2153957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Font typeface="Wingdings" pitchFamily="2" charset="2"/>
                <a:buNone/>
              </a:pPr>
              <a:r>
                <a:rPr lang="cs-CZ" sz="1400" dirty="0" smtClean="0">
                  <a:solidFill>
                    <a:prstClr val="black"/>
                  </a:solidFill>
                </a:rPr>
                <a:t>Alfred Nobel </a:t>
              </a:r>
              <a:r>
                <a:rPr lang="cs-CZ" sz="1400" dirty="0">
                  <a:solidFill>
                    <a:prstClr val="black"/>
                  </a:solidFill>
                </a:rPr>
                <a:t>1833 - </a:t>
              </a:r>
              <a:r>
                <a:rPr lang="cs-CZ" sz="1400" dirty="0" smtClean="0">
                  <a:solidFill>
                    <a:prstClr val="black"/>
                  </a:solidFill>
                </a:rPr>
                <a:t>1896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491880" y="1444152"/>
            <a:ext cx="2051758" cy="1624808"/>
            <a:chOff x="6182767" y="5110214"/>
            <a:chExt cx="2051758" cy="1624808"/>
          </a:xfrm>
        </p:grpSpPr>
        <p:sp>
          <p:nvSpPr>
            <p:cNvPr id="51" name="TextovéPole 50"/>
            <p:cNvSpPr txBox="1"/>
            <p:nvPr/>
          </p:nvSpPr>
          <p:spPr>
            <a:xfrm>
              <a:off x="6182767" y="51617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13" descr="Soubor: Nobel Priz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97" y="5110214"/>
              <a:ext cx="1651228" cy="1624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179512" y="673198"/>
            <a:ext cx="4356954" cy="830997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1,2,3-trinitro-oxy-propan </a:t>
            </a:r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(propan-1,2,3-triyltrinitrát) 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" name="Picture 2" descr="File:Nitrogylcerin (3D ball-and-stick model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400377" cy="15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953443" y="1696838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Dynamit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161355" y="2348880"/>
            <a:ext cx="2681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Nobelova cena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161355" y="3068960"/>
            <a:ext cx="6100651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uděluje </a:t>
            </a:r>
            <a:r>
              <a:rPr lang="cs-CZ" dirty="0">
                <a:solidFill>
                  <a:prstClr val="black"/>
                </a:solidFill>
              </a:rPr>
              <a:t>každoročně od roku 1901 na základě poslední vůle švédského vědce a průmyslníka Alfreda Nobela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161356" y="5097958"/>
            <a:ext cx="48724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Čeští nositelé Nobelovi ceny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714565" y="5703639"/>
            <a:ext cx="52254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Jaroslav Heyrovský – za </a:t>
            </a:r>
            <a:r>
              <a:rPr lang="cs-CZ" dirty="0" smtClean="0">
                <a:solidFill>
                  <a:prstClr val="black"/>
                </a:solidFill>
              </a:rPr>
              <a:t>chemii</a:t>
            </a:r>
            <a:r>
              <a:rPr lang="cs-CZ" dirty="0">
                <a:solidFill>
                  <a:prstClr val="black"/>
                </a:solidFill>
              </a:rPr>
              <a:t> 1959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716088" y="6279703"/>
            <a:ext cx="52240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Jaroslav </a:t>
            </a:r>
            <a:r>
              <a:rPr lang="cs-CZ" dirty="0">
                <a:solidFill>
                  <a:prstClr val="black"/>
                </a:solidFill>
              </a:rPr>
              <a:t>Seifert – za </a:t>
            </a:r>
            <a:r>
              <a:rPr lang="cs-CZ" dirty="0" smtClean="0">
                <a:solidFill>
                  <a:prstClr val="black"/>
                </a:solidFill>
              </a:rPr>
              <a:t>literaturu</a:t>
            </a:r>
            <a:r>
              <a:rPr lang="cs-CZ" dirty="0">
                <a:solidFill>
                  <a:prstClr val="black"/>
                </a:solidFill>
              </a:rPr>
              <a:t> 1984</a:t>
            </a:r>
          </a:p>
        </p:txBody>
      </p:sp>
      <p:sp>
        <p:nvSpPr>
          <p:cNvPr id="35" name="Šipka doprava se zářezem 34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0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7185252" y="3776823"/>
            <a:ext cx="1935153" cy="2244465"/>
            <a:chOff x="7185252" y="3776823"/>
            <a:chExt cx="1935153" cy="224446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252" y="3776823"/>
              <a:ext cx="1935153" cy="2204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7945671" y="5744289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Obr.37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592446" y="3776822"/>
            <a:ext cx="1685916" cy="2244466"/>
            <a:chOff x="6054436" y="3776822"/>
            <a:chExt cx="1685916" cy="2244466"/>
          </a:xfrm>
        </p:grpSpPr>
        <p:pic>
          <p:nvPicPr>
            <p:cNvPr id="5124" name="Picture 4" descr="Soubor:Carl Ferdinand Cor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436" y="3776822"/>
              <a:ext cx="1558424" cy="2204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7009567" y="5744289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Obr.35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5585374" y="650305"/>
            <a:ext cx="1721409" cy="2202631"/>
            <a:chOff x="5802919" y="650305"/>
            <a:chExt cx="1721409" cy="2202631"/>
          </a:xfrm>
        </p:grpSpPr>
        <p:pic>
          <p:nvPicPr>
            <p:cNvPr id="5122" name="Picture 2" descr="Soubor: Bertha-von-Suttner-190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19" y="650305"/>
              <a:ext cx="1599878" cy="2176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6793543" y="2575937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Obr.34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102630" y="704436"/>
            <a:ext cx="2039732" cy="1644444"/>
            <a:chOff x="6182767" y="5110214"/>
            <a:chExt cx="2039732" cy="1644444"/>
          </a:xfrm>
        </p:grpSpPr>
        <p:sp>
          <p:nvSpPr>
            <p:cNvPr id="51" name="TextovéPole 50"/>
            <p:cNvSpPr txBox="1"/>
            <p:nvPr/>
          </p:nvSpPr>
          <p:spPr>
            <a:xfrm>
              <a:off x="6182767" y="51617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13" descr="Soubor: Nobel Priz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315" y="5110214"/>
              <a:ext cx="1671184" cy="164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ovéPole 57"/>
          <p:cNvSpPr txBox="1"/>
          <p:nvPr/>
        </p:nvSpPr>
        <p:spPr>
          <a:xfrm>
            <a:off x="161356" y="44624"/>
            <a:ext cx="66428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nositelé Nobelovi ceny pocházející </a:t>
            </a:r>
            <a:r>
              <a:rPr lang="cs-CZ" dirty="0">
                <a:solidFill>
                  <a:prstClr val="black"/>
                </a:solidFill>
              </a:rPr>
              <a:t>z </a:t>
            </a:r>
            <a:r>
              <a:rPr lang="cs-CZ" dirty="0" smtClean="0">
                <a:solidFill>
                  <a:prstClr val="black"/>
                </a:solidFill>
              </a:rPr>
              <a:t>Česka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79515" y="741557"/>
            <a:ext cx="48245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de-DE" dirty="0">
                <a:solidFill>
                  <a:prstClr val="black"/>
                </a:solidFill>
              </a:rPr>
              <a:t>Bertha von Suttner – </a:t>
            </a:r>
            <a:r>
              <a:rPr lang="de-DE" dirty="0" err="1">
                <a:solidFill>
                  <a:prstClr val="black"/>
                </a:solidFill>
              </a:rPr>
              <a:t>za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mír</a:t>
            </a:r>
            <a:r>
              <a:rPr lang="de-DE" dirty="0">
                <a:solidFill>
                  <a:prstClr val="black"/>
                </a:solidFill>
              </a:rPr>
              <a:t> 1905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181037" y="4110171"/>
            <a:ext cx="48230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Carl Ferdinand </a:t>
            </a:r>
            <a:r>
              <a:rPr lang="cs-CZ" dirty="0" err="1">
                <a:solidFill>
                  <a:prstClr val="black"/>
                </a:solidFill>
              </a:rPr>
              <a:t>Cori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za </a:t>
            </a:r>
            <a:r>
              <a:rPr lang="cs-CZ" dirty="0">
                <a:solidFill>
                  <a:prstClr val="black"/>
                </a:solidFill>
              </a:rPr>
              <a:t>fyziologii nebo </a:t>
            </a:r>
            <a:r>
              <a:rPr lang="cs-CZ" dirty="0" smtClean="0">
                <a:solidFill>
                  <a:prstClr val="black"/>
                </a:solidFill>
              </a:rPr>
              <a:t>lékařství</a:t>
            </a:r>
            <a:r>
              <a:rPr lang="cs-CZ" dirty="0">
                <a:solidFill>
                  <a:prstClr val="black"/>
                </a:solidFill>
              </a:rPr>
              <a:t> 1947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79514" y="1330395"/>
            <a:ext cx="52254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Rodačka z Prahy. Rozena Kinská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79513" y="1936076"/>
            <a:ext cx="496855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Stala </a:t>
            </a:r>
            <a:r>
              <a:rPr lang="cs-CZ" dirty="0">
                <a:solidFill>
                  <a:prstClr val="black"/>
                </a:solidFill>
              </a:rPr>
              <a:t>první ženou, jíž byla udělena Nobelova cena za </a:t>
            </a:r>
            <a:r>
              <a:rPr lang="cs-CZ" dirty="0" smtClean="0">
                <a:solidFill>
                  <a:prstClr val="black"/>
                </a:solidFill>
              </a:rPr>
              <a:t>mír.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9513" y="2886035"/>
            <a:ext cx="712727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přední představitelka </a:t>
            </a:r>
            <a:r>
              <a:rPr lang="cs-CZ" dirty="0">
                <a:solidFill>
                  <a:prstClr val="black"/>
                </a:solidFill>
              </a:rPr>
              <a:t>mírového hnutí ve </a:t>
            </a:r>
            <a:r>
              <a:rPr lang="cs-CZ" dirty="0" smtClean="0">
                <a:solidFill>
                  <a:prstClr val="black"/>
                </a:solidFill>
              </a:rPr>
              <a:t>světě před I. světovou válkou (román „Odzbrojte!“)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79513" y="5016658"/>
            <a:ext cx="540586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Rodák z Prahy, Vídeň,  Cambridge (Massachusetts) 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79512" y="5982379"/>
            <a:ext cx="784735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Nobelova cena za </a:t>
            </a:r>
            <a:r>
              <a:rPr lang="cs-CZ" dirty="0">
                <a:solidFill>
                  <a:prstClr val="black"/>
                </a:solidFill>
              </a:rPr>
              <a:t>objev funkce hormonů předního laloku hypofýzy při metabolismu cukrů</a:t>
            </a:r>
            <a:r>
              <a:rPr lang="cs-CZ" b="0" dirty="0">
                <a:solidFill>
                  <a:prstClr val="black"/>
                </a:solidFill>
              </a:rPr>
              <a:t>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3" name="Šipka doprava se zářezem 22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6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710273" y="3874812"/>
            <a:ext cx="2123142" cy="1755993"/>
            <a:chOff x="5710273" y="3874812"/>
            <a:chExt cx="2123142" cy="1755993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128" y="3874812"/>
              <a:ext cx="2081287" cy="171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5710273" y="5353806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159915" y="601394"/>
            <a:ext cx="1541882" cy="2049373"/>
            <a:chOff x="5159915" y="817418"/>
            <a:chExt cx="1541882" cy="2049373"/>
          </a:xfrm>
        </p:grpSpPr>
        <p:pic>
          <p:nvPicPr>
            <p:cNvPr id="7170" name="Picture 2" descr="Soubor: Gerty Theresa Cor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915" y="817418"/>
              <a:ext cx="1428309" cy="202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5971012" y="2589792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Obr.36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102630" y="723680"/>
            <a:ext cx="2020174" cy="1625200"/>
            <a:chOff x="6182767" y="5110214"/>
            <a:chExt cx="2020174" cy="1625200"/>
          </a:xfrm>
        </p:grpSpPr>
        <p:sp>
          <p:nvSpPr>
            <p:cNvPr id="51" name="TextovéPole 50"/>
            <p:cNvSpPr txBox="1"/>
            <p:nvPr/>
          </p:nvSpPr>
          <p:spPr>
            <a:xfrm>
              <a:off x="6182767" y="51617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13" descr="Soubor: Nobel Priz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315" y="5110214"/>
              <a:ext cx="1651626" cy="162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ovéPole 57"/>
          <p:cNvSpPr txBox="1"/>
          <p:nvPr/>
        </p:nvSpPr>
        <p:spPr>
          <a:xfrm>
            <a:off x="161356" y="44624"/>
            <a:ext cx="66428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nositelé Nobelovi ceny pocházející </a:t>
            </a:r>
            <a:r>
              <a:rPr lang="cs-CZ" dirty="0">
                <a:solidFill>
                  <a:prstClr val="black"/>
                </a:solidFill>
              </a:rPr>
              <a:t>z </a:t>
            </a:r>
            <a:r>
              <a:rPr lang="cs-CZ" dirty="0" smtClean="0">
                <a:solidFill>
                  <a:prstClr val="black"/>
                </a:solidFill>
              </a:rPr>
              <a:t>Česka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95537" y="620688"/>
            <a:ext cx="432047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Gerty </a:t>
            </a:r>
            <a:r>
              <a:rPr lang="cs-CZ" dirty="0" err="1">
                <a:solidFill>
                  <a:prstClr val="black"/>
                </a:solidFill>
              </a:rPr>
              <a:t>Coriová</a:t>
            </a:r>
            <a:r>
              <a:rPr lang="cs-CZ" dirty="0">
                <a:solidFill>
                  <a:prstClr val="black"/>
                </a:solidFill>
              </a:rPr>
              <a:t> – za fyziologii nebo </a:t>
            </a:r>
            <a:r>
              <a:rPr lang="cs-CZ" dirty="0" smtClean="0">
                <a:solidFill>
                  <a:prstClr val="black"/>
                </a:solidFill>
              </a:rPr>
              <a:t>lékařství</a:t>
            </a:r>
            <a:r>
              <a:rPr lang="cs-CZ" dirty="0">
                <a:solidFill>
                  <a:prstClr val="black"/>
                </a:solidFill>
              </a:rPr>
              <a:t> 1947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97059" y="4465648"/>
            <a:ext cx="4762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de-DE" dirty="0">
                <a:solidFill>
                  <a:prstClr val="black"/>
                </a:solidFill>
              </a:rPr>
              <a:t>Peter Grünberg – </a:t>
            </a:r>
            <a:r>
              <a:rPr lang="de-DE" dirty="0" err="1">
                <a:solidFill>
                  <a:prstClr val="black"/>
                </a:solidFill>
              </a:rPr>
              <a:t>za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fyziku</a:t>
            </a:r>
            <a:r>
              <a:rPr lang="de-DE" dirty="0">
                <a:solidFill>
                  <a:prstClr val="black"/>
                </a:solidFill>
              </a:rPr>
              <a:t> 2007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059" y="1587984"/>
            <a:ext cx="410293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Rodačka z Prahy, Vídeň, </a:t>
            </a:r>
            <a:r>
              <a:rPr lang="cs-CZ" dirty="0">
                <a:solidFill>
                  <a:prstClr val="black"/>
                </a:solidFill>
              </a:rPr>
              <a:t>St. Louis, Missouri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7058" y="2598003"/>
            <a:ext cx="774472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Nobelova cena za objev funkce hormonů předního laloku hypofýzy při metabolismu cukrů</a:t>
            </a:r>
            <a:r>
              <a:rPr lang="cs-CZ" b="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cs-CZ" b="0" dirty="0">
                <a:solidFill>
                  <a:prstClr val="black"/>
                </a:solidFill>
              </a:rPr>
              <a:t> </a:t>
            </a:r>
            <a:r>
              <a:rPr lang="cs-CZ" b="0" dirty="0" smtClean="0">
                <a:solidFill>
                  <a:prstClr val="black"/>
                </a:solidFill>
              </a:rPr>
              <a:t>   </a:t>
            </a:r>
            <a:r>
              <a:rPr lang="cs-CZ" dirty="0" smtClean="0">
                <a:solidFill>
                  <a:prstClr val="black"/>
                </a:solidFill>
              </a:rPr>
              <a:t>(manžel Carl </a:t>
            </a:r>
            <a:r>
              <a:rPr lang="cs-CZ" dirty="0">
                <a:solidFill>
                  <a:prstClr val="black"/>
                </a:solidFill>
              </a:rPr>
              <a:t>Ferdinand </a:t>
            </a:r>
            <a:r>
              <a:rPr lang="cs-CZ" dirty="0" err="1" smtClean="0">
                <a:solidFill>
                  <a:prstClr val="black"/>
                </a:solidFill>
              </a:rPr>
              <a:t>Cori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r>
              <a:rPr lang="cs-CZ" dirty="0">
                <a:solidFill>
                  <a:prstClr val="black"/>
                </a:solidFill>
              </a:rPr>
              <a:t> 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7059" y="5016658"/>
            <a:ext cx="44629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Rodák z Plzně, </a:t>
            </a:r>
            <a:r>
              <a:rPr lang="cs-CZ" dirty="0" err="1" smtClean="0">
                <a:solidFill>
                  <a:prstClr val="black"/>
                </a:solidFill>
              </a:rPr>
              <a:t>Lauterbach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7057" y="5589240"/>
            <a:ext cx="8207391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prstClr val="black"/>
                </a:solidFill>
              </a:rPr>
              <a:t>Nobelova cena za objev </a:t>
            </a:r>
            <a:r>
              <a:rPr lang="cs-CZ" dirty="0">
                <a:solidFill>
                  <a:prstClr val="black"/>
                </a:solidFill>
              </a:rPr>
              <a:t>jevu obří magnetorezistence, jenž umožnil výrobu pevných disků s kapacitou řádu gigabytů.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0" name="Šipka doprava se zářezem 19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1" grpId="0" animBg="1"/>
      <p:bldP spid="3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863118" y="92944"/>
            <a:ext cx="4356954" cy="830997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1,2,3-trinitro-oxy-propan </a:t>
            </a:r>
            <a:endParaRPr lang="cs-CZ" dirty="0" smtClean="0">
              <a:solidFill>
                <a:prstClr val="black"/>
              </a:solidFill>
            </a:endParaRPr>
          </a:p>
          <a:p>
            <a:r>
              <a:rPr lang="cs-CZ" dirty="0" smtClean="0">
                <a:solidFill>
                  <a:prstClr val="black"/>
                </a:solidFill>
              </a:rPr>
              <a:t>(</a:t>
            </a:r>
            <a:r>
              <a:rPr lang="cs-CZ" dirty="0">
                <a:solidFill>
                  <a:prstClr val="black"/>
                </a:solidFill>
              </a:rPr>
              <a:t>propan-1,2,3-triyltrinitrá) </a:t>
            </a:r>
          </a:p>
        </p:txBody>
      </p:sp>
      <p:pic>
        <p:nvPicPr>
          <p:cNvPr id="2" name="Picture 2" descr="File:Nitrogylcerin (3D ball-and-stick model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28" y="1"/>
            <a:ext cx="3507966" cy="23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953443" y="1116584"/>
            <a:ext cx="158417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Dynamit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059095" y="980728"/>
            <a:ext cx="2016961" cy="1574393"/>
            <a:chOff x="3059095" y="980728"/>
            <a:chExt cx="2016961" cy="1574393"/>
          </a:xfrm>
        </p:grpSpPr>
        <p:sp>
          <p:nvSpPr>
            <p:cNvPr id="51" name="TextovéPole 50"/>
            <p:cNvSpPr txBox="1"/>
            <p:nvPr/>
          </p:nvSpPr>
          <p:spPr>
            <a:xfrm>
              <a:off x="3059095" y="1114078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52" name="Picture 13" descr="Soubor: Nobel Priz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063" y="980728"/>
              <a:ext cx="1599993" cy="157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ovéPole 55"/>
          <p:cNvSpPr txBox="1"/>
          <p:nvPr/>
        </p:nvSpPr>
        <p:spPr>
          <a:xfrm>
            <a:off x="161355" y="1844824"/>
            <a:ext cx="2681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Nobelova cena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37019" y="2555121"/>
            <a:ext cx="80830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za </a:t>
            </a:r>
            <a:r>
              <a:rPr lang="cs-CZ" dirty="0">
                <a:solidFill>
                  <a:prstClr val="black"/>
                </a:solidFill>
              </a:rPr>
              <a:t>fyziku </a:t>
            </a:r>
            <a:r>
              <a:rPr lang="cs-CZ" dirty="0" smtClean="0">
                <a:solidFill>
                  <a:prstClr val="black"/>
                </a:solidFill>
              </a:rPr>
              <a:t>- uděluje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švédská Královská akademie </a:t>
            </a:r>
            <a:r>
              <a:rPr lang="cs-CZ" dirty="0">
                <a:solidFill>
                  <a:prstClr val="black"/>
                </a:solidFill>
              </a:rPr>
              <a:t>věd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49351" y="3016786"/>
            <a:ext cx="80707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za </a:t>
            </a:r>
            <a:r>
              <a:rPr lang="cs-CZ" dirty="0">
                <a:solidFill>
                  <a:prstClr val="black"/>
                </a:solidFill>
              </a:rPr>
              <a:t>chemii </a:t>
            </a:r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dirty="0">
                <a:solidFill>
                  <a:prstClr val="black"/>
                </a:solidFill>
              </a:rPr>
              <a:t>uděluje švédská Královská akademie věd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7017" y="3478451"/>
            <a:ext cx="86394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za fyziologii nebo lékařství </a:t>
            </a:r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dirty="0">
                <a:solidFill>
                  <a:prstClr val="black"/>
                </a:solidFill>
              </a:rPr>
              <a:t>uděluje </a:t>
            </a:r>
            <a:r>
              <a:rPr lang="cs-CZ" dirty="0" smtClean="0">
                <a:solidFill>
                  <a:prstClr val="black"/>
                </a:solidFill>
              </a:rPr>
              <a:t>institut </a:t>
            </a:r>
            <a:r>
              <a:rPr lang="cs-CZ" dirty="0" err="1">
                <a:solidFill>
                  <a:prstClr val="black"/>
                </a:solidFill>
              </a:rPr>
              <a:t>Karolinska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5496" y="3940116"/>
            <a:ext cx="65203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za </a:t>
            </a:r>
            <a:r>
              <a:rPr lang="cs-CZ" dirty="0">
                <a:solidFill>
                  <a:prstClr val="black"/>
                </a:solidFill>
              </a:rPr>
              <a:t>literaturu </a:t>
            </a:r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dirty="0">
                <a:solidFill>
                  <a:prstClr val="black"/>
                </a:solidFill>
              </a:rPr>
              <a:t>uděluje </a:t>
            </a:r>
            <a:r>
              <a:rPr lang="cs-CZ" dirty="0" smtClean="0">
                <a:solidFill>
                  <a:prstClr val="black"/>
                </a:solidFill>
              </a:rPr>
              <a:t>Švédská akademie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7016" y="4401781"/>
            <a:ext cx="72189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za </a:t>
            </a:r>
            <a:r>
              <a:rPr lang="cs-CZ" dirty="0">
                <a:solidFill>
                  <a:prstClr val="black"/>
                </a:solidFill>
              </a:rPr>
              <a:t>mír </a:t>
            </a:r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dirty="0">
                <a:solidFill>
                  <a:prstClr val="black"/>
                </a:solidFill>
              </a:rPr>
              <a:t>uděluje</a:t>
            </a:r>
            <a:r>
              <a:rPr lang="cs-CZ" dirty="0" smtClean="0">
                <a:solidFill>
                  <a:prstClr val="black"/>
                </a:solidFill>
              </a:rPr>
              <a:t> komise</a:t>
            </a:r>
            <a:r>
              <a:rPr lang="cs-CZ" dirty="0">
                <a:solidFill>
                  <a:prstClr val="black"/>
                </a:solidFill>
              </a:rPr>
              <a:t> norského parlamentu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7016" y="4863446"/>
            <a:ext cx="9043565" cy="193899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Roku 1968 -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Švédská národní banka </a:t>
            </a:r>
            <a:r>
              <a:rPr lang="cs-CZ" dirty="0" smtClean="0">
                <a:solidFill>
                  <a:prstClr val="black"/>
                </a:solidFill>
              </a:rPr>
              <a:t>založila</a:t>
            </a:r>
            <a:r>
              <a:rPr lang="cs-CZ" dirty="0">
                <a:solidFill>
                  <a:prstClr val="black"/>
                </a:solidFill>
              </a:rPr>
              <a:t> Nobelovu cenu za </a:t>
            </a:r>
            <a:r>
              <a:rPr lang="cs-CZ" dirty="0" smtClean="0">
                <a:solidFill>
                  <a:prstClr val="black"/>
                </a:solidFill>
              </a:rPr>
              <a:t>ekonomii </a:t>
            </a:r>
            <a:r>
              <a:rPr lang="cs-CZ" dirty="0">
                <a:solidFill>
                  <a:prstClr val="black"/>
                </a:solidFill>
              </a:rPr>
              <a:t>„</a:t>
            </a:r>
            <a:r>
              <a:rPr lang="cs-CZ" i="1" dirty="0">
                <a:solidFill>
                  <a:prstClr val="black"/>
                </a:solidFill>
              </a:rPr>
              <a:t>Cena Švédské národní banky za rozvoj ekonomické vědy na památku Alfreda Nobela</a:t>
            </a:r>
            <a:r>
              <a:rPr lang="cs-CZ" dirty="0">
                <a:solidFill>
                  <a:prstClr val="black"/>
                </a:solidFill>
              </a:rPr>
              <a:t>“. Tuto cenu uděluje švédská Královská akademie </a:t>
            </a:r>
            <a:r>
              <a:rPr lang="cs-CZ" dirty="0" smtClean="0">
                <a:solidFill>
                  <a:prstClr val="black"/>
                </a:solidFill>
              </a:rPr>
              <a:t>věd (není Nobelova cena - přesto se </a:t>
            </a:r>
            <a:r>
              <a:rPr lang="pl-PL" dirty="0" smtClean="0">
                <a:solidFill>
                  <a:prstClr val="black"/>
                </a:solidFill>
              </a:rPr>
              <a:t>uděluje společně </a:t>
            </a:r>
            <a:r>
              <a:rPr lang="pl-PL" dirty="0">
                <a:solidFill>
                  <a:prstClr val="black"/>
                </a:solidFill>
              </a:rPr>
              <a:t>s ostatními cenami</a:t>
            </a:r>
            <a:r>
              <a:rPr lang="cs-CZ" dirty="0" smtClean="0">
                <a:solidFill>
                  <a:prstClr val="black"/>
                </a:solidFill>
              </a:rPr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Šipka doprava se zářezem 15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7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ovéPole 31"/>
          <p:cNvSpPr txBox="1"/>
          <p:nvPr/>
        </p:nvSpPr>
        <p:spPr>
          <a:xfrm>
            <a:off x="151608" y="5446964"/>
            <a:ext cx="1656184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2492896"/>
            <a:ext cx="684075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Chloramfenikol</a:t>
            </a:r>
            <a:r>
              <a:rPr lang="cs-CZ" dirty="0"/>
              <a:t> je vzácný příklad přirozeně se vyskytující sloučeniny nitro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4" y="3429000"/>
            <a:ext cx="871297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Chloramfenikol byl původně odvozen od </a:t>
            </a:r>
            <a:r>
              <a:rPr lang="cs-CZ" dirty="0" smtClean="0"/>
              <a:t>bakterie</a:t>
            </a:r>
            <a:br>
              <a:rPr lang="cs-CZ" dirty="0" smtClean="0"/>
            </a:br>
            <a:r>
              <a:rPr lang="cs-CZ" i="1" dirty="0" err="1" smtClean="0"/>
              <a:t>Streptomyces</a:t>
            </a:r>
            <a:r>
              <a:rPr lang="cs-CZ" i="1" dirty="0" smtClean="0"/>
              <a:t> </a:t>
            </a:r>
            <a:r>
              <a:rPr lang="cs-CZ" i="1" dirty="0" err="1"/>
              <a:t>venezuelae</a:t>
            </a:r>
            <a:r>
              <a:rPr lang="cs-CZ" dirty="0"/>
              <a:t> izolované Davidem </a:t>
            </a:r>
            <a:r>
              <a:rPr lang="cs-CZ" dirty="0" err="1"/>
              <a:t>Gottliebem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11560" y="1023119"/>
            <a:ext cx="290469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Chloramfenikol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4596" y="134921"/>
            <a:ext cx="8365138" cy="830997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2,2-dichlor-N-[1,3-dihydroxy-1-(</a:t>
            </a:r>
            <a:r>
              <a:rPr lang="cs-CZ" dirty="0" smtClean="0"/>
              <a:t>4-nitrofenyl)propan-2-yl]</a:t>
            </a:r>
            <a:br>
              <a:rPr lang="cs-CZ" dirty="0" smtClean="0"/>
            </a:br>
            <a:r>
              <a:rPr lang="cs-CZ" dirty="0" smtClean="0"/>
              <a:t>acetamid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4596" y="4355812"/>
            <a:ext cx="62555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do </a:t>
            </a:r>
            <a:r>
              <a:rPr lang="pl-PL" dirty="0"/>
              <a:t>klinické praxe byl </a:t>
            </a:r>
            <a:r>
              <a:rPr lang="pl-PL" dirty="0" smtClean="0"/>
              <a:t>aveden v </a:t>
            </a:r>
            <a:r>
              <a:rPr lang="pl-PL" dirty="0"/>
              <a:t>roce 1949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9218" name="Picture 2" descr="File:Chloramphenicol ball-and-s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17" y="523472"/>
            <a:ext cx="3129683" cy="19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ile:Chloramphenicol-2D-skeleta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06" y="1052736"/>
            <a:ext cx="2279043" cy="13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8055429" y="1666870"/>
            <a:ext cx="1125422" cy="2176053"/>
            <a:chOff x="8055429" y="1666870"/>
            <a:chExt cx="1125422" cy="2176053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429" y="1884699"/>
              <a:ext cx="920175" cy="1958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8382280" y="1666870"/>
              <a:ext cx="798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1" name="TextovéPole 50"/>
          <p:cNvSpPr txBox="1"/>
          <p:nvPr/>
        </p:nvSpPr>
        <p:spPr>
          <a:xfrm>
            <a:off x="44595" y="4898777"/>
            <a:ext cx="81278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prvním </a:t>
            </a:r>
            <a:r>
              <a:rPr lang="cs-CZ" dirty="0"/>
              <a:t>masivně synteticky vyráběným antibiotikem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4596" y="5978897"/>
            <a:ext cx="870386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Působí proti </a:t>
            </a:r>
            <a:r>
              <a:rPr lang="cs-CZ" dirty="0" err="1" smtClean="0"/>
              <a:t>grampozitivním</a:t>
            </a:r>
            <a:r>
              <a:rPr lang="cs-CZ" dirty="0" smtClean="0"/>
              <a:t> </a:t>
            </a:r>
            <a:r>
              <a:rPr lang="cs-CZ" dirty="0"/>
              <a:t>bakteriím (včetně většiny kmenů MRSA), gramnegativním bakteriím a </a:t>
            </a:r>
            <a:r>
              <a:rPr lang="cs-CZ" dirty="0" smtClean="0"/>
              <a:t>anaerobům.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07561" y="5446964"/>
            <a:ext cx="60048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inhibuje </a:t>
            </a:r>
            <a:r>
              <a:rPr lang="cs-CZ" dirty="0"/>
              <a:t>bakteriální </a:t>
            </a:r>
            <a:r>
              <a:rPr lang="cs-CZ" dirty="0" smtClean="0"/>
              <a:t>syntézu</a:t>
            </a:r>
            <a:r>
              <a:rPr lang="cs-CZ" dirty="0"/>
              <a:t> bílkovin</a:t>
            </a:r>
          </a:p>
        </p:txBody>
      </p: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76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9" grpId="0" animBg="1"/>
      <p:bldP spid="38" grpId="0" animBg="1"/>
      <p:bldP spid="44" grpId="0" animBg="1"/>
      <p:bldP spid="48" grpId="0" animBg="1"/>
      <p:bldP spid="51" grpId="0" animBg="1"/>
      <p:bldP spid="5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cs.wikipedia.org/wiki/Soubor:GHS-pictogram-silhouete.svg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Atlantis vzlétl na STS-27.jpg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http://commons.wikimedia.org/wiki/File:Atlantis_taking_off_on_STS-27.jpg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COONCE</a:t>
            </a:r>
            <a:r>
              <a:rPr lang="cs-CZ" sz="1200" dirty="0"/>
              <a:t>, </a:t>
            </a:r>
            <a:r>
              <a:rPr lang="cs-CZ" sz="1200" dirty="0" err="1"/>
              <a:t>Cole</a:t>
            </a:r>
            <a:r>
              <a:rPr lang="cs-CZ" sz="1200" dirty="0"/>
              <a:t>. </a:t>
            </a:r>
            <a:r>
              <a:rPr lang="cs-CZ" sz="1200" i="1" dirty="0"/>
              <a:t>Soubor: MendyFryPoursNitro.jpg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http://commons.wikimedia.org/wiki/File:MendyFryPoursNitro.jpg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DURA-ACE</a:t>
            </a:r>
            <a:r>
              <a:rPr lang="cs-CZ" sz="1200" dirty="0"/>
              <a:t>. </a:t>
            </a:r>
            <a:r>
              <a:rPr lang="cs-CZ" sz="1200" i="1" dirty="0"/>
              <a:t>Soubor:. </a:t>
            </a:r>
            <a:r>
              <a:rPr lang="cs-CZ" sz="1200" i="1" dirty="0" err="1"/>
              <a:t>McLaren</a:t>
            </a:r>
            <a:r>
              <a:rPr lang="cs-CZ" sz="1200" i="1" dirty="0"/>
              <a:t> Mercedes MP4-28 - Sergio </a:t>
            </a:r>
            <a:r>
              <a:rPr lang="cs-CZ" sz="1200" i="1" dirty="0" err="1"/>
              <a:t>Perez</a:t>
            </a:r>
            <a:r>
              <a:rPr lang="cs-CZ" sz="1200" i="1" dirty="0"/>
              <a:t> (8493343780)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28.3.2013]. Dostupný na WWW: http://commons.wikimedia.org/wiki/File:McLaren_Mercedes_MP4-28_-_Sergio_Perez_(8493343780).</a:t>
            </a:r>
            <a:r>
              <a:rPr lang="cs-CZ" sz="1200" dirty="0" smtClean="0"/>
              <a:t>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</a:t>
            </a:r>
            <a:r>
              <a:rPr lang="cs-CZ" sz="1200" dirty="0" smtClean="0"/>
              <a:t> </a:t>
            </a:r>
            <a:r>
              <a:rPr lang="cs-CZ" sz="1200" dirty="0"/>
              <a:t>SUPER GLUE CORP. </a:t>
            </a:r>
            <a:r>
              <a:rPr lang="cs-CZ" sz="1200" i="1" dirty="0"/>
              <a:t>Soubor: Super </a:t>
            </a:r>
            <a:r>
              <a:rPr lang="cs-CZ" sz="1200" i="1" dirty="0" err="1"/>
              <a:t>Glue</a:t>
            </a:r>
            <a:r>
              <a:rPr lang="cs-CZ" sz="1200" i="1" dirty="0"/>
              <a:t> tube.jpg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http://commons.wikimedia.org/wiki/File:Super_Glue_tube.jpg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 </a:t>
            </a:r>
            <a:r>
              <a:rPr lang="cs-CZ" sz="1200" dirty="0"/>
              <a:t>MINDERHOUD </a:t>
            </a:r>
            <a:r>
              <a:rPr lang="cs-CZ" sz="1200" dirty="0" smtClean="0"/>
              <a:t>M.</a:t>
            </a:r>
            <a:r>
              <a:rPr lang="cs-CZ" sz="1200" dirty="0"/>
              <a:t> </a:t>
            </a:r>
            <a:r>
              <a:rPr lang="cs-CZ" sz="1200" i="1" dirty="0"/>
              <a:t>Soubor: 004.jpg </a:t>
            </a:r>
            <a:r>
              <a:rPr lang="cs-CZ" sz="1200" i="1" dirty="0" err="1"/>
              <a:t>Kunstnagels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http://commons.wikimedia.org/wiki/File:Kunstnagels_004.jpg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</a:t>
            </a:r>
            <a:r>
              <a:rPr lang="cs-CZ" sz="1200" dirty="0"/>
              <a:t> </a:t>
            </a:r>
            <a:r>
              <a:rPr lang="cs-CZ" sz="1200" dirty="0" smtClean="0"/>
              <a:t> 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 </a:t>
            </a:r>
            <a:r>
              <a:rPr lang="cs-CZ" sz="1200" dirty="0" smtClean="0"/>
              <a:t>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687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BRADY</a:t>
            </a:r>
            <a:r>
              <a:rPr lang="cs-CZ" sz="1200" dirty="0"/>
              <a:t>, Dan. </a:t>
            </a:r>
            <a:r>
              <a:rPr lang="cs-CZ" sz="1200" i="1" dirty="0"/>
              <a:t>Soubor: Indian pigments.jpg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commons.wikimedia.org/wiki/File:Indian_pigments.jpg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 </a:t>
            </a:r>
            <a:r>
              <a:rPr lang="cs-CZ" sz="1200" dirty="0"/>
              <a:t>LHCHEM. </a:t>
            </a:r>
            <a:r>
              <a:rPr lang="cs-CZ" sz="1200" i="1" dirty="0"/>
              <a:t>Soubor: Ukázka Nitrobenzene.jpg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http://commons.wikimedia.org/wiki/File:Sample_of_Nitrobenzene.jpg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2000" y="4653336"/>
            <a:ext cx="4500000" cy="180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NITRO</a:t>
            </a:r>
            <a:b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</a:br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DERIVÁTY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cs.wikipedia.org/wiki/Soubor:GHS-pictogram-explos.svg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-36512" y="2420888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</a:t>
            </a:r>
            <a:r>
              <a:rPr lang="cs-CZ" sz="1200" dirty="0"/>
              <a:t>US NAVY. </a:t>
            </a:r>
            <a:r>
              <a:rPr lang="cs-CZ" sz="1200" i="1" dirty="0"/>
              <a:t>Soubor: TNT detonace na ostrově </a:t>
            </a:r>
            <a:r>
              <a:rPr lang="cs-CZ" sz="1200" i="1" dirty="0" err="1"/>
              <a:t>Kahoolawe</a:t>
            </a:r>
            <a:r>
              <a:rPr lang="cs-CZ" sz="1200" i="1" dirty="0"/>
              <a:t> během operace </a:t>
            </a:r>
            <a:r>
              <a:rPr lang="cs-CZ" sz="1200" i="1" dirty="0" err="1"/>
              <a:t>Sailoir</a:t>
            </a:r>
            <a:r>
              <a:rPr lang="cs-CZ" sz="1200" i="1" dirty="0"/>
              <a:t> </a:t>
            </a:r>
            <a:r>
              <a:rPr lang="cs-CZ" sz="1200" i="1" dirty="0" err="1"/>
              <a:t>Hat</a:t>
            </a:r>
            <a:r>
              <a:rPr lang="cs-CZ" sz="1200" i="1" dirty="0"/>
              <a:t>, </a:t>
            </a:r>
            <a:r>
              <a:rPr lang="cs-CZ" sz="1200" i="1" dirty="0" err="1"/>
              <a:t>sjot</a:t>
            </a:r>
            <a:r>
              <a:rPr lang="cs-CZ" sz="1200" i="1" dirty="0"/>
              <a:t> Bravo, 1965.jpg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http://commons.wikimedia.org/wiki/File:TNT_detonation_on_Kahoolawe_Island_during_Operation_Sailoir_Hat,_sjot_Bravo,_1965.jpg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310887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 </a:t>
            </a:r>
            <a:r>
              <a:rPr lang="cs-CZ" sz="1200" dirty="0"/>
              <a:t>AUTOR NEUVEDEN. </a:t>
            </a:r>
            <a:r>
              <a:rPr lang="cs-CZ" sz="1200" i="1" dirty="0"/>
              <a:t>Soubor: </a:t>
            </a:r>
            <a:r>
              <a:rPr lang="cs-CZ" sz="1200" i="1" dirty="0" err="1"/>
              <a:t>Nordensköld</a:t>
            </a:r>
            <a:r>
              <a:rPr lang="cs-CZ" sz="1200" i="1" dirty="0"/>
              <a:t> střelby hloubka charge.jpg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http://commons.wikimedia.org/wiki/File:Nordensk%C3%B6ld_firing_depth_charge.jpg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 </a:t>
            </a:r>
            <a:r>
              <a:rPr lang="cs-CZ" sz="1200" dirty="0"/>
              <a:t>BANKS, Ted. </a:t>
            </a:r>
            <a:r>
              <a:rPr lang="cs-CZ" sz="1200" i="1" dirty="0"/>
              <a:t> Soubor :C4-Sprengstoff 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18.4.2013]. </a:t>
            </a:r>
            <a:r>
              <a:rPr lang="cs-CZ" sz="1200" dirty="0"/>
              <a:t>Dostupný na WWW: http://commons.wikimedia.org/wiki/File:C4-Sprengstoff_2.jpg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 </a:t>
            </a:r>
            <a:r>
              <a:rPr lang="cs-CZ" sz="1200" dirty="0"/>
              <a:t>MOHAMMEDDRAGON. </a:t>
            </a:r>
            <a:r>
              <a:rPr lang="cs-CZ" sz="1200" i="1" dirty="0"/>
              <a:t>Soubor: TNT flakes.jpg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http://commons.wikimedia.org/wiki/File:TNT_flakes.jpg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570543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FEDERÁLNÍ </a:t>
            </a:r>
            <a:r>
              <a:rPr lang="cs-CZ" sz="1200" dirty="0"/>
              <a:t>VLÁDA SPOJENÝCH STÁTŮ. </a:t>
            </a:r>
            <a:r>
              <a:rPr lang="cs-CZ" sz="1200" i="1" dirty="0"/>
              <a:t>Soubor: </a:t>
            </a:r>
            <a:r>
              <a:rPr lang="cs-CZ" sz="1200" i="1" dirty="0" err="1"/>
              <a:t>Dominic</a:t>
            </a:r>
            <a:r>
              <a:rPr lang="cs-CZ" sz="1200" i="1" dirty="0"/>
              <a:t> </a:t>
            </a:r>
            <a:r>
              <a:rPr lang="cs-CZ" sz="1200" i="1" dirty="0" err="1"/>
              <a:t>Swordfish</a:t>
            </a:r>
            <a:r>
              <a:rPr lang="cs-CZ" sz="1200" i="1" dirty="0"/>
              <a:t> 004.jpg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http://commons.wikimedia.org/wiki/File:Dominic_Swordfish_004.jpg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401346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</a:t>
            </a:r>
            <a:r>
              <a:rPr lang="cs-CZ" sz="1200" dirty="0"/>
              <a:t> </a:t>
            </a:r>
            <a:r>
              <a:rPr lang="cs-CZ" sz="1200" dirty="0" smtClean="0"/>
              <a:t>  STERN</a:t>
            </a:r>
            <a:r>
              <a:rPr lang="cs-CZ" sz="1200" dirty="0"/>
              <a:t>, Ron. </a:t>
            </a:r>
            <a:r>
              <a:rPr lang="cs-CZ" sz="1200" i="1" dirty="0"/>
              <a:t>Soubor: Virginia třída submarine.jpg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http://commons.wikimedia.org/wiki/File:Virginia_class_submarine.jpg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47358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</a:t>
            </a:r>
            <a:r>
              <a:rPr lang="cs-CZ" sz="1200" dirty="0" smtClean="0"/>
              <a:t> </a:t>
            </a:r>
            <a:r>
              <a:rPr lang="cs-CZ" sz="1200" dirty="0"/>
              <a:t>AICK. </a:t>
            </a:r>
            <a:r>
              <a:rPr lang="cs-CZ" sz="1200" i="1" dirty="0"/>
              <a:t>Soubor: IMI120shells.jpg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http://commons.wikimedia.org/wiki/File:IMI120shells.jpg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907537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</a:t>
            </a:r>
            <a:r>
              <a:rPr lang="cs-CZ" sz="1200" dirty="0"/>
              <a:t>AKTRON. </a:t>
            </a:r>
            <a:r>
              <a:rPr lang="cs-CZ" sz="1200" i="1" dirty="0" err="1" smtClean="0"/>
              <a:t>Soubor:Praha</a:t>
            </a:r>
            <a:r>
              <a:rPr lang="cs-CZ" sz="1200" i="1" dirty="0"/>
              <a:t>, Malá Strana, Novoroční ohňostroj 2008 30.jpg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</a:t>
            </a:r>
            <a:r>
              <a:rPr lang="cs-CZ" sz="1200" dirty="0" smtClean="0"/>
              <a:t>WWW: http</a:t>
            </a:r>
            <a:r>
              <a:rPr lang="cs-CZ" sz="1200" dirty="0"/>
              <a:t>://commons.wikimedia.org/wiki/File:Praha,_Mal%C3%A1_Strana,_</a:t>
            </a:r>
            <a:r>
              <a:rPr lang="cs-CZ" sz="1200" dirty="0" smtClean="0"/>
              <a:t>Novoro%C4%8Dn%C3%AD_oh%C5%88ostroj</a:t>
            </a:r>
            <a:br>
              <a:rPr lang="cs-CZ" sz="1200" dirty="0" smtClean="0"/>
            </a:br>
            <a:r>
              <a:rPr lang="cs-CZ" sz="1200" dirty="0" smtClean="0"/>
              <a:t>_2008_30.jpg?uselang=</a:t>
            </a:r>
            <a:r>
              <a:rPr lang="cs-CZ" sz="1200" dirty="0" err="1" smtClean="0"/>
              <a:t>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54767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FLORMAN</a:t>
            </a:r>
            <a:r>
              <a:rPr lang="cs-CZ" sz="1200" dirty="0"/>
              <a:t>, </a:t>
            </a:r>
            <a:r>
              <a:rPr lang="cs-CZ" sz="1200" dirty="0" err="1"/>
              <a:t>Gösta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AlfredNobel</a:t>
            </a:r>
            <a:r>
              <a:rPr lang="cs-CZ" sz="1200" i="1" dirty="0"/>
              <a:t> adjusted.jpg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http://commons.wikimedia.org/wiki/File:AlfredNobel_adjusted.jpg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99393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PBROKS13</a:t>
            </a:r>
            <a:r>
              <a:rPr lang="cs-CZ" sz="1200" dirty="0"/>
              <a:t>. </a:t>
            </a:r>
            <a:r>
              <a:rPr lang="cs-CZ" sz="1200" i="1" dirty="0"/>
              <a:t>Soubor: Dynamite-3.svg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http://commons.wikimedia.org/wiki/File:Dynamite-3.svg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4417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PBROKS13</a:t>
            </a:r>
            <a:r>
              <a:rPr lang="cs-CZ" sz="1200" dirty="0"/>
              <a:t>. </a:t>
            </a:r>
            <a:r>
              <a:rPr lang="cs-CZ" sz="1200" i="1" dirty="0" err="1"/>
              <a:t>Dynamite.svg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http://commons.wikimedia.org/wiki/File:Dynamite.svg?uselang=cs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323925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1785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LINDBERG</a:t>
            </a:r>
            <a:r>
              <a:rPr lang="cs-CZ" sz="1200" dirty="0"/>
              <a:t>, Erik; JONATHUNDER. </a:t>
            </a:r>
            <a:r>
              <a:rPr lang="cs-CZ" sz="1200" i="1" dirty="0"/>
              <a:t>Soubor: Nobel Prize.png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http://en.wikipedia.org/wiki/File:Nobel_Prize.png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224725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LHCHEM</a:t>
            </a:r>
            <a:r>
              <a:rPr lang="cs-CZ" sz="1200" dirty="0"/>
              <a:t>. </a:t>
            </a:r>
            <a:r>
              <a:rPr lang="cs-CZ" sz="1200" i="1" dirty="0"/>
              <a:t>Soubor: Ukázka Chloramphenicol.jpg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22.4.2013]. </a:t>
            </a:r>
            <a:r>
              <a:rPr lang="cs-CZ" sz="1200" dirty="0"/>
              <a:t>Dostupný na WWW: http://commons.wikimedia.org/wiki/File:Sample_of_Chloramphenicol.jpg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4126" y="3721280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3284984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4033412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4368051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11904" y="468278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358167"/>
            <a:ext cx="8064896" cy="6141666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1052736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VALSTNOSTI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1565498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099171"/>
            <a:ext cx="295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NITROMETHAN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2632843"/>
            <a:ext cx="262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NITROETHAN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166517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NITROBENZEN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4" y="4275245"/>
            <a:ext cx="406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2,4,6 -TRINITROFENOL</a:t>
            </a:r>
            <a:endParaRPr lang="cs-CZ" dirty="0"/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808918"/>
            <a:ext cx="777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NITROGLICERIN (</a:t>
            </a:r>
            <a:r>
              <a:rPr lang="cs-CZ" sz="2400" b="1" cap="all" dirty="0" smtClean="0">
                <a:solidFill>
                  <a:srgbClr val="FF0000"/>
                </a:solidFill>
              </a:rPr>
              <a:t>1,2,3-trinitro-oxy-propan</a:t>
            </a:r>
            <a:r>
              <a:rPr lang="cs-CZ" sz="2400" b="1" dirty="0" smtClean="0">
                <a:solidFill>
                  <a:srgbClr val="FF0000"/>
                </a:solidFill>
              </a:rPr>
              <a:t>)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5890635"/>
            <a:ext cx="352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dirty="0" smtClean="0"/>
              <a:t>CHLORAMFENIKOL</a:t>
            </a:r>
            <a:endParaRPr lang="cs-CZ" dirty="0"/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5" y="548680"/>
            <a:ext cx="525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NITRODERIVÁTY, NÁZVOSLOVÍ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28462" y="3716023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TRINITROTOLUEN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15" action="ppaction://hlinksldjump"/>
          </p:cNvPr>
          <p:cNvSpPr txBox="1"/>
          <p:nvPr/>
        </p:nvSpPr>
        <p:spPr>
          <a:xfrm>
            <a:off x="1187995" y="5343599"/>
            <a:ext cx="331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b="1" dirty="0" smtClean="0">
                <a:solidFill>
                  <a:srgbClr val="FF0000"/>
                </a:solidFill>
              </a:rPr>
              <a:t>NOBELOVA CENA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716503"/>
            <a:ext cx="4284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Charakteristická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21244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Nitroderiváty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3" y="1340768"/>
            <a:ext cx="108011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– </a:t>
            </a:r>
            <a:r>
              <a:rPr lang="cs-CZ" dirty="0" smtClean="0">
                <a:solidFill>
                  <a:srgbClr val="FF0000"/>
                </a:solidFill>
              </a:rPr>
              <a:t>NO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1963786"/>
            <a:ext cx="806489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Dělíme dle </a:t>
            </a:r>
            <a:r>
              <a:rPr lang="cs-CZ" dirty="0">
                <a:solidFill>
                  <a:prstClr val="black"/>
                </a:solidFill>
              </a:rPr>
              <a:t>jejich struktury na primární, sekundární a </a:t>
            </a:r>
            <a:r>
              <a:rPr lang="cs-CZ" dirty="0" smtClean="0">
                <a:solidFill>
                  <a:prstClr val="black"/>
                </a:solidFill>
              </a:rPr>
              <a:t>terciární.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7" y="2865957"/>
            <a:ext cx="1566176" cy="55861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/>
              <a:t>RCH</a:t>
            </a:r>
            <a:r>
              <a:rPr lang="cs-CZ" baseline="-25000" dirty="0" smtClean="0"/>
              <a:t>2</a:t>
            </a:r>
            <a:r>
              <a:rPr lang="cs-CZ" dirty="0" smtClean="0">
                <a:solidFill>
                  <a:srgbClr val="FF0000"/>
                </a:solidFill>
              </a:rPr>
              <a:t>NO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5" y="3501008"/>
            <a:ext cx="50405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nitroderivátů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7" y="4017166"/>
            <a:ext cx="8352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nitrace </a:t>
            </a:r>
            <a:r>
              <a:rPr lang="cs-CZ" dirty="0"/>
              <a:t>(</a:t>
            </a:r>
            <a:r>
              <a:rPr lang="cs-CZ" dirty="0" smtClean="0"/>
              <a:t>působení </a:t>
            </a:r>
            <a:r>
              <a:rPr lang="cs-CZ" dirty="0"/>
              <a:t>kyseliny dusičné HNO</a:t>
            </a:r>
            <a:r>
              <a:rPr lang="cs-CZ" baseline="-25000" dirty="0"/>
              <a:t>3</a:t>
            </a:r>
            <a:r>
              <a:rPr lang="cs-CZ" dirty="0"/>
              <a:t>) uhlovodíků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497" y="4940496"/>
            <a:ext cx="67687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nitrační </a:t>
            </a:r>
            <a:r>
              <a:rPr lang="cs-CZ" dirty="0" smtClean="0"/>
              <a:t>směs </a:t>
            </a:r>
            <a:r>
              <a:rPr lang="cs-CZ" dirty="0"/>
              <a:t>(směs </a:t>
            </a:r>
            <a:r>
              <a:rPr lang="cs-CZ" dirty="0" smtClean="0"/>
              <a:t>HNO</a:t>
            </a:r>
            <a:r>
              <a:rPr lang="cs-CZ" baseline="-25000" dirty="0" smtClean="0"/>
              <a:t>3</a:t>
            </a:r>
            <a:r>
              <a:rPr lang="cs-CZ" dirty="0"/>
              <a:t> a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</a:t>
            </a:r>
            <a:r>
              <a:rPr lang="cs-CZ" dirty="0"/>
              <a:t>) na </a:t>
            </a:r>
            <a:r>
              <a:rPr lang="cs-CZ" dirty="0" err="1"/>
              <a:t>aren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1563" y="6309320"/>
            <a:ext cx="49685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Br + NaNO</a:t>
            </a:r>
            <a:r>
              <a:rPr lang="cs-CZ" baseline="-25000" dirty="0"/>
              <a:t>2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dirty="0"/>
              <a:t> + </a:t>
            </a:r>
            <a:r>
              <a:rPr lang="cs-CZ" dirty="0" err="1"/>
              <a:t>NaBr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23285" y="2867311"/>
            <a:ext cx="1566176" cy="55861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 smtClean="0"/>
              <a:t>R</a:t>
            </a:r>
            <a:r>
              <a:rPr lang="cs-CZ" baseline="-25000" dirty="0" smtClean="0"/>
              <a:t>2</a:t>
            </a:r>
            <a:r>
              <a:rPr lang="cs-CZ" dirty="0" smtClean="0"/>
              <a:t>CH</a:t>
            </a:r>
            <a:r>
              <a:rPr lang="cs-CZ" dirty="0" smtClean="0">
                <a:solidFill>
                  <a:srgbClr val="FF0000"/>
                </a:solidFill>
              </a:rPr>
              <a:t>NO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076056" y="2867311"/>
            <a:ext cx="1566176" cy="55861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dirty="0"/>
              <a:t>R</a:t>
            </a:r>
            <a:r>
              <a:rPr lang="cs-CZ" baseline="-25000" dirty="0"/>
              <a:t>3</a:t>
            </a:r>
            <a:r>
              <a:rPr lang="cs-CZ" dirty="0"/>
              <a:t>C</a:t>
            </a:r>
            <a:r>
              <a:rPr lang="cs-CZ" dirty="0">
                <a:solidFill>
                  <a:srgbClr val="FF0000"/>
                </a:solidFill>
              </a:rPr>
              <a:t>NO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  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497" y="5828487"/>
            <a:ext cx="91085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sz="2300" dirty="0"/>
              <a:t>reakce dusitanu </a:t>
            </a:r>
            <a:r>
              <a:rPr lang="cs-CZ" sz="2300" dirty="0" smtClean="0"/>
              <a:t>(</a:t>
            </a:r>
            <a:r>
              <a:rPr lang="cs-CZ" sz="2300" dirty="0" err="1" smtClean="0"/>
              <a:t>Ag</a:t>
            </a:r>
            <a:r>
              <a:rPr lang="cs-CZ" sz="2300" baseline="30000" dirty="0" smtClean="0"/>
              <a:t>+</a:t>
            </a:r>
            <a:r>
              <a:rPr lang="cs-CZ" sz="2300" dirty="0" smtClean="0"/>
              <a:t> </a:t>
            </a:r>
            <a:r>
              <a:rPr lang="cs-CZ" sz="2300" dirty="0"/>
              <a:t>či alkalického </a:t>
            </a:r>
            <a:r>
              <a:rPr lang="cs-CZ" sz="2300" dirty="0" smtClean="0"/>
              <a:t>kovu) </a:t>
            </a:r>
            <a:r>
              <a:rPr lang="cs-CZ" sz="2300" dirty="0"/>
              <a:t>s </a:t>
            </a:r>
            <a:r>
              <a:rPr lang="cs-CZ" sz="2300" dirty="0" err="1"/>
              <a:t>halogenderivátem</a:t>
            </a:r>
            <a:endParaRPr lang="cs-CZ" sz="23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1561" y="4478831"/>
            <a:ext cx="44644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CH</a:t>
            </a:r>
            <a:r>
              <a:rPr lang="cs-CZ" baseline="-25000" dirty="0"/>
              <a:t>4</a:t>
            </a:r>
            <a:r>
              <a:rPr lang="cs-CZ" dirty="0"/>
              <a:t> + HNO</a:t>
            </a:r>
            <a:r>
              <a:rPr lang="cs-CZ" baseline="-25000" dirty="0"/>
              <a:t>3</a:t>
            </a:r>
            <a:r>
              <a:rPr lang="cs-CZ" dirty="0"/>
              <a:t> → CH</a:t>
            </a:r>
            <a:r>
              <a:rPr lang="cs-CZ" baseline="-25000" dirty="0"/>
              <a:t>3</a:t>
            </a:r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dirty="0"/>
              <a:t>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1562" y="5389083"/>
            <a:ext cx="4743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6</a:t>
            </a:r>
            <a:r>
              <a:rPr lang="cs-CZ" dirty="0"/>
              <a:t> + HNO</a:t>
            </a:r>
            <a:r>
              <a:rPr lang="cs-CZ" baseline="-25000" dirty="0"/>
              <a:t>3</a:t>
            </a:r>
            <a:r>
              <a:rPr lang="cs-CZ" dirty="0"/>
              <a:t> → 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5</a:t>
            </a:r>
            <a:r>
              <a:rPr lang="cs-CZ" dirty="0"/>
              <a:t>NO</a:t>
            </a:r>
            <a:r>
              <a:rPr lang="cs-CZ" baseline="-25000" dirty="0"/>
              <a:t>2</a:t>
            </a:r>
            <a:r>
              <a:rPr lang="cs-CZ" dirty="0"/>
              <a:t> + 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Nitro-group-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9523"/>
            <a:ext cx="1191579" cy="1209756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29" name="Picture 5" descr="Plik:Nitro-group-canonicals-2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8" y="708636"/>
            <a:ext cx="2404723" cy="991948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7678" y="826822"/>
            <a:ext cx="1424445" cy="7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prava se zářezem 19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889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023119"/>
            <a:ext cx="453650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nitroderivátů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1" y="2280355"/>
            <a:ext cx="828092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Při </a:t>
            </a:r>
            <a:r>
              <a:rPr lang="cs-CZ" dirty="0"/>
              <a:t>číslování řetězce má nitroskupina přednost pouze před uhlovodíkovými </a:t>
            </a:r>
            <a:r>
              <a:rPr lang="cs-CZ" dirty="0" smtClean="0"/>
              <a:t>zbytky.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11960" y="4365104"/>
            <a:ext cx="33123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>
                <a:solidFill>
                  <a:srgbClr val="002060"/>
                </a:solidFill>
              </a:rPr>
              <a:t>1-chlor</a:t>
            </a:r>
            <a:r>
              <a:rPr lang="cs-CZ" dirty="0"/>
              <a:t>-</a:t>
            </a:r>
            <a:r>
              <a:rPr lang="cs-CZ" dirty="0">
                <a:solidFill>
                  <a:srgbClr val="FF0000"/>
                </a:solidFill>
              </a:rPr>
              <a:t>2-nitro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ethan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128284" y="5597068"/>
            <a:ext cx="20157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>
                <a:solidFill>
                  <a:srgbClr val="FF0000"/>
                </a:solidFill>
              </a:rPr>
              <a:t>nitro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benzen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8547" y="3975447"/>
            <a:ext cx="21602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nitro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methan</a:t>
            </a:r>
            <a:r>
              <a:rPr lang="cs-CZ" dirty="0">
                <a:solidFill>
                  <a:srgbClr val="00CC00"/>
                </a:solidFill>
              </a:rPr>
              <a:t> 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348494" y="5589240"/>
            <a:ext cx="33843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fontAlgn="base">
              <a:buNone/>
            </a:pPr>
            <a:r>
              <a:rPr lang="cs-CZ" dirty="0">
                <a:solidFill>
                  <a:srgbClr val="002060"/>
                </a:solidFill>
              </a:rPr>
              <a:t>1-methyl</a:t>
            </a:r>
            <a:r>
              <a:rPr lang="cs-CZ" dirty="0"/>
              <a:t>-</a:t>
            </a:r>
            <a:r>
              <a:rPr lang="cs-CZ" dirty="0">
                <a:solidFill>
                  <a:srgbClr val="FF0000"/>
                </a:solidFill>
              </a:rPr>
              <a:t>1-nitro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ethan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1671191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pomocí předpony </a:t>
            </a:r>
            <a:r>
              <a:rPr lang="cs-CZ" dirty="0">
                <a:solidFill>
                  <a:srgbClr val="FF0000"/>
                </a:solidFill>
              </a:rPr>
              <a:t>nitro-</a:t>
            </a:r>
            <a:r>
              <a:rPr lang="cs-CZ" dirty="0"/>
              <a:t> a kmene z názvu uhlovodíku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3564"/>
            <a:ext cx="1158230" cy="465810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21" y="4576352"/>
            <a:ext cx="2054523" cy="955592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36" y="3946483"/>
            <a:ext cx="1144544" cy="1642757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pic>
        <p:nvPicPr>
          <p:cNvPr id="1026" name="Picture 2" descr="http://www.e-chembook.eu/cz/images/orgchem/1-chlor-2-nitroeth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8611"/>
            <a:ext cx="2026357" cy="778354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  <p:sp>
        <p:nvSpPr>
          <p:cNvPr id="14" name="Šipka doprava se zářezem 13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473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764704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7504" y="1980520"/>
            <a:ext cx="44231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často </a:t>
            </a:r>
            <a:r>
              <a:rPr lang="cs-CZ" dirty="0"/>
              <a:t>mají příjemnou vůni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340768"/>
            <a:ext cx="84969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kapaliny nebo pevné </a:t>
            </a:r>
            <a:r>
              <a:rPr lang="cs-CZ" dirty="0" smtClean="0"/>
              <a:t>látky, 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aromatické jsou </a:t>
            </a:r>
            <a:r>
              <a:rPr lang="cs-CZ" dirty="0" smtClean="0"/>
              <a:t>stabilnější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5" y="2643634"/>
            <a:ext cx="35283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</a:t>
            </a:r>
            <a:r>
              <a:rPr lang="cs-CZ" dirty="0"/>
              <a:t>vodě nerozpustné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5" y="4007958"/>
            <a:ext cx="3528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některé jsou toxické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3330269"/>
            <a:ext cx="867052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dobře </a:t>
            </a:r>
            <a:r>
              <a:rPr lang="cs-CZ" dirty="0"/>
              <a:t>se mísí s organickými (nepolárními) rozpouštědly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3" y="4695527"/>
            <a:ext cx="81369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nitroskupina vykazuje </a:t>
            </a:r>
            <a:r>
              <a:rPr lang="cs-CZ" dirty="0"/>
              <a:t>záporný </a:t>
            </a:r>
            <a:r>
              <a:rPr lang="cs-CZ" dirty="0" err="1"/>
              <a:t>mezomerní</a:t>
            </a:r>
            <a:r>
              <a:rPr lang="cs-CZ" dirty="0"/>
              <a:t> efekt M-</a:t>
            </a:r>
            <a:r>
              <a:rPr lang="cs-CZ" b="0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5415607"/>
            <a:ext cx="75608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</a:t>
            </a:r>
            <a:r>
              <a:rPr lang="cs-CZ" dirty="0" smtClean="0"/>
              <a:t>itroskupina vykazuje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záporný indukční efekt I-</a:t>
            </a:r>
            <a:r>
              <a:rPr lang="cs-CZ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182624" y="6021288"/>
            <a:ext cx="2520280" cy="70788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40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el-GR" sz="4000" baseline="30000" dirty="0">
                <a:solidFill>
                  <a:schemeClr val="accent5">
                    <a:lumMod val="50000"/>
                  </a:schemeClr>
                </a:solidFill>
              </a:rPr>
              <a:t>δ+</a:t>
            </a:r>
            <a:r>
              <a:rPr lang="el-GR" sz="4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sz="4000" dirty="0">
                <a:solidFill>
                  <a:srgbClr val="FF0000"/>
                </a:solidFill>
              </a:rPr>
              <a:t>NO</a:t>
            </a:r>
            <a:r>
              <a:rPr lang="cs-CZ" sz="4000" baseline="-25000" dirty="0">
                <a:solidFill>
                  <a:srgbClr val="FF0000"/>
                </a:solidFill>
              </a:rPr>
              <a:t>2</a:t>
            </a:r>
            <a:r>
              <a:rPr lang="el-GR" sz="4000" baseline="30000" dirty="0">
                <a:solidFill>
                  <a:srgbClr val="FF0000"/>
                </a:solidFill>
              </a:rPr>
              <a:t>δ-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19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5" grpId="0" animBg="1"/>
      <p:bldP spid="1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764704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7504" y="5910371"/>
            <a:ext cx="78488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Prakticky </a:t>
            </a:r>
            <a:r>
              <a:rPr lang="cs-CZ" dirty="0"/>
              <a:t>všechny aromatické aminy </a:t>
            </a:r>
            <a:r>
              <a:rPr lang="cs-CZ" dirty="0" smtClean="0"/>
              <a:t>(aniliny) </a:t>
            </a:r>
            <a:r>
              <a:rPr lang="cs-CZ" dirty="0"/>
              <a:t>jsou odvozeny z </a:t>
            </a:r>
            <a:r>
              <a:rPr lang="cs-CZ" dirty="0" err="1"/>
              <a:t>nitroaromátů</a:t>
            </a:r>
            <a:r>
              <a:rPr lang="cs-CZ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7504" y="3678122"/>
            <a:ext cx="62646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redukce nitroskupiny </a:t>
            </a:r>
            <a:r>
              <a:rPr lang="cs-CZ" dirty="0"/>
              <a:t>na aminoskupinu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71700" y="5199583"/>
            <a:ext cx="45005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pt-BR" dirty="0" smtClean="0"/>
              <a:t>RNO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3H</a:t>
            </a:r>
            <a:r>
              <a:rPr lang="pt-BR" dirty="0"/>
              <a:t> </a:t>
            </a:r>
            <a:r>
              <a:rPr lang="pt-BR" baseline="-25000" dirty="0"/>
              <a:t>2</a:t>
            </a:r>
            <a:r>
              <a:rPr lang="pt-BR" dirty="0"/>
              <a:t> → </a:t>
            </a:r>
            <a:r>
              <a:rPr lang="pt-BR" dirty="0" smtClean="0"/>
              <a:t>RNH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3568" y="4254187"/>
            <a:ext cx="835292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pomocí</a:t>
            </a:r>
            <a:r>
              <a:rPr lang="cs-CZ" dirty="0"/>
              <a:t> kovu a kyseliny nebo vodíkem za </a:t>
            </a:r>
            <a:r>
              <a:rPr lang="cs-CZ" dirty="0" smtClean="0"/>
              <a:t>přítomnosti</a:t>
            </a:r>
            <a:br>
              <a:rPr lang="cs-CZ" dirty="0" smtClean="0"/>
            </a:br>
            <a:r>
              <a:rPr lang="cs-CZ" dirty="0" smtClean="0"/>
              <a:t>katalyzátoru (platina)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4" y="2572949"/>
            <a:ext cx="835292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Často </a:t>
            </a:r>
            <a:r>
              <a:rPr lang="cs-CZ" dirty="0"/>
              <a:t>vysoce </a:t>
            </a:r>
            <a:r>
              <a:rPr lang="cs-CZ" dirty="0" smtClean="0"/>
              <a:t>explozivní, </a:t>
            </a:r>
            <a:r>
              <a:rPr lang="cs-CZ" dirty="0"/>
              <a:t>a to zejména, když sloučenina obsahuje více než jednu </a:t>
            </a:r>
            <a:r>
              <a:rPr lang="cs-CZ" dirty="0" smtClean="0"/>
              <a:t>nitroskupinu.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361481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Hlavním reakčním </a:t>
            </a:r>
            <a:r>
              <a:rPr lang="cs-CZ" dirty="0" smtClean="0"/>
              <a:t>centrem nitrosloučenin je</a:t>
            </a:r>
            <a:r>
              <a:rPr lang="cs-CZ" dirty="0"/>
              <a:t> atom </a:t>
            </a:r>
            <a:r>
              <a:rPr lang="cs-CZ" dirty="0" smtClean="0"/>
              <a:t>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1959223"/>
            <a:ext cx="74888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Nitroskupina </a:t>
            </a:r>
            <a:r>
              <a:rPr lang="cs-CZ" dirty="0" smtClean="0"/>
              <a:t>aromatické jádro silně </a:t>
            </a:r>
            <a:r>
              <a:rPr lang="cs-CZ" dirty="0"/>
              <a:t>deaktivuje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171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2" grpId="0" animBg="1"/>
      <p:bldP spid="17" grpId="0" animBg="1"/>
      <p:bldP spid="1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5939595" y="5365193"/>
            <a:ext cx="2895202" cy="1461255"/>
            <a:chOff x="5939595" y="5365193"/>
            <a:chExt cx="2895202" cy="1461255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2541" y="5365193"/>
              <a:ext cx="2882256" cy="146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5939595" y="6541829"/>
              <a:ext cx="889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Obr.6</a:t>
              </a:r>
              <a:endParaRPr lang="cs-CZ" sz="1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738999" y="3831761"/>
            <a:ext cx="1405001" cy="1532456"/>
            <a:chOff x="7738999" y="3831761"/>
            <a:chExt cx="1405001" cy="153245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999" y="3831761"/>
              <a:ext cx="1266636" cy="1490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8507134" y="5087218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80746" y="3760558"/>
            <a:ext cx="2715590" cy="1604635"/>
            <a:chOff x="5147850" y="3998460"/>
            <a:chExt cx="2715590" cy="160463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850" y="3998460"/>
              <a:ext cx="2630239" cy="15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7226574" y="5326096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>
                <a:solidFill>
                  <a:prstClr val="black"/>
                </a:solidFill>
              </a:rPr>
              <a:t> </a:t>
            </a:r>
            <a:r>
              <a:rPr lang="cs-CZ" dirty="0" err="1" smtClean="0">
                <a:solidFill>
                  <a:prstClr val="black"/>
                </a:solidFill>
              </a:rPr>
              <a:t>Nitromethan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872920"/>
            <a:ext cx="50896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kapalina, </a:t>
            </a:r>
            <a:r>
              <a:rPr lang="cs-CZ" dirty="0" smtClean="0">
                <a:solidFill>
                  <a:prstClr val="black"/>
                </a:solidFill>
              </a:rPr>
              <a:t>octové vůně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070846" y="1377043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5" tooltip="&quot;GHS02&quot;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3861048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1982603"/>
            <a:ext cx="77364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podráždění očí, dýchacích cest, křeče, bezvědomí, poškození jater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27215"/>
            <a:ext cx="17281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hořlavá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2901851"/>
            <a:ext cx="879007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n</a:t>
            </a:r>
            <a:r>
              <a:rPr lang="cs-CZ" dirty="0" err="1" smtClean="0"/>
              <a:t>itromethan</a:t>
            </a:r>
            <a:r>
              <a:rPr lang="cs-CZ" dirty="0" smtClean="0"/>
              <a:t> </a:t>
            </a:r>
            <a:r>
              <a:rPr lang="cs-CZ" dirty="0"/>
              <a:t>ve směsi s dusičnanem </a:t>
            </a:r>
            <a:r>
              <a:rPr lang="cs-CZ" dirty="0" smtClean="0"/>
              <a:t>amonným</a:t>
            </a:r>
            <a:br>
              <a:rPr lang="cs-CZ" dirty="0" smtClean="0"/>
            </a:br>
            <a:r>
              <a:rPr lang="cs-CZ" dirty="0" smtClean="0"/>
              <a:t>(oxidační činidlo)</a:t>
            </a:r>
            <a:r>
              <a:rPr lang="cs-CZ" dirty="0"/>
              <a:t> </a:t>
            </a:r>
            <a:r>
              <a:rPr lang="cs-CZ" dirty="0" smtClean="0"/>
              <a:t>- výbušná směs – větší razance než TNT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5" y="4394721"/>
            <a:ext cx="481543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</a:t>
            </a:r>
            <a:r>
              <a:rPr lang="cs-CZ" dirty="0"/>
              <a:t> 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spektroskopie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</a:t>
            </a:r>
            <a:r>
              <a:rPr lang="cs-CZ" dirty="0"/>
              <a:t> </a:t>
            </a:r>
            <a:r>
              <a:rPr lang="cs-CZ" dirty="0" smtClean="0"/>
              <a:t>kapalinová chromatografie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5329744"/>
            <a:ext cx="28083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raketová paliva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16016" y="174729"/>
            <a:ext cx="1236525" cy="43088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prstClr val="black"/>
                </a:solidFill>
              </a:rPr>
              <a:t>CH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3</a:t>
            </a:r>
            <a:r>
              <a:rPr lang="cs-CZ" sz="2200" b="1" dirty="0" smtClean="0">
                <a:solidFill>
                  <a:prstClr val="black"/>
                </a:solidFill>
              </a:rPr>
              <a:t>NO</a:t>
            </a:r>
            <a:r>
              <a:rPr lang="cs-CZ" sz="2200" b="1" baseline="-25000" dirty="0" smtClean="0">
                <a:solidFill>
                  <a:prstClr val="black"/>
                </a:solidFill>
              </a:rPr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5877272"/>
            <a:ext cx="50896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</a:t>
            </a:r>
            <a:r>
              <a:rPr lang="cs-CZ" dirty="0" smtClean="0"/>
              <a:t>výbušnin</a:t>
            </a:r>
            <a:r>
              <a:rPr lang="cs-CZ" dirty="0"/>
              <a:t> ( </a:t>
            </a:r>
            <a:r>
              <a:rPr lang="cs-CZ" dirty="0" smtClean="0"/>
              <a:t>PLX,</a:t>
            </a:r>
            <a:r>
              <a:rPr lang="cs-CZ" dirty="0"/>
              <a:t> </a:t>
            </a:r>
            <a:r>
              <a:rPr lang="cs-CZ" dirty="0" smtClean="0"/>
              <a:t>ANNM)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909156" y="2094505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Plik:Nitrometh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2401">
            <a:off x="6481007" y="-86275"/>
            <a:ext cx="2330212" cy="21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/>
          <p:cNvSpPr txBox="1"/>
          <p:nvPr/>
        </p:nvSpPr>
        <p:spPr>
          <a:xfrm>
            <a:off x="35497" y="6423719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přísada do benzínu - </a:t>
            </a:r>
            <a:r>
              <a:rPr lang="cs-CZ" dirty="0"/>
              <a:t>závodní palivo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Šipka doprava se zářezem 37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82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  <p:bldP spid="22" grpId="0" animBg="1"/>
      <p:bldP spid="27" grpId="0" animBg="1"/>
      <p:bldP spid="29" grpId="0" animBg="1"/>
      <p:bldP spid="30" grpId="0" animBg="1"/>
      <p:bldP spid="5" grpId="0" animBg="1"/>
      <p:bldP spid="35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5939595" y="5365193"/>
            <a:ext cx="2895202" cy="1461255"/>
            <a:chOff x="5939595" y="5365193"/>
            <a:chExt cx="2895202" cy="1461255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2541" y="5365193"/>
              <a:ext cx="2882256" cy="146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5939595" y="6541829"/>
              <a:ext cx="8899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Obr.6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176775" y="3776341"/>
            <a:ext cx="719996" cy="2651898"/>
            <a:chOff x="5176775" y="3776341"/>
            <a:chExt cx="719996" cy="265189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971" y="3776341"/>
              <a:ext cx="685800" cy="259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ovéPole 37"/>
            <p:cNvSpPr txBox="1"/>
            <p:nvPr/>
          </p:nvSpPr>
          <p:spPr>
            <a:xfrm>
              <a:off x="5176775" y="6151240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362690" y="3789791"/>
            <a:ext cx="2313766" cy="1597280"/>
            <a:chOff x="5944497" y="3789791"/>
            <a:chExt cx="2313766" cy="159728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497" y="3789791"/>
              <a:ext cx="2234533" cy="153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7621397" y="5110072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321342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b="0" dirty="0">
                <a:solidFill>
                  <a:prstClr val="black"/>
                </a:solidFill>
              </a:rPr>
              <a:t> </a:t>
            </a:r>
            <a:r>
              <a:rPr lang="cs-CZ" dirty="0" err="1" smtClean="0">
                <a:solidFill>
                  <a:prstClr val="black"/>
                </a:solidFill>
              </a:rPr>
              <a:t>Nitroethan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8" y="872920"/>
            <a:ext cx="648071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olejovitá kapalina, </a:t>
            </a:r>
            <a:r>
              <a:rPr lang="cs-CZ" dirty="0" smtClean="0">
                <a:solidFill>
                  <a:prstClr val="black"/>
                </a:solidFill>
              </a:rPr>
              <a:t>ovocná vůně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070846" y="1377043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5" tooltip="&quot;GHS02&quot;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404635" y="3861048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8" y="1982603"/>
            <a:ext cx="69239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slzení, dušnost, dýchací šelesty, plicní edém, poškození jater a ledvin, narkóza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27215"/>
            <a:ext cx="17281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hořlavá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2901851"/>
            <a:ext cx="86409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způsobuje</a:t>
            </a:r>
            <a:r>
              <a:rPr lang="cs-CZ" dirty="0"/>
              <a:t> genetická poškození a je škodlivý pro nervový systém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4595" y="4394721"/>
            <a:ext cx="452740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</a:t>
            </a:r>
            <a:r>
              <a:rPr lang="cs-CZ" dirty="0"/>
              <a:t> </a:t>
            </a:r>
            <a:r>
              <a:rPr lang="cs-CZ" dirty="0" smtClean="0"/>
              <a:t>-</a:t>
            </a:r>
            <a:r>
              <a:rPr lang="cs-CZ" dirty="0"/>
              <a:t> </a:t>
            </a:r>
            <a:r>
              <a:rPr lang="cs-CZ" dirty="0" smtClean="0"/>
              <a:t>polystyrenu,</a:t>
            </a:r>
            <a:r>
              <a:rPr lang="cs-CZ" u="sng" dirty="0" smtClean="0">
                <a:hlinkClick r:id="rId7" tooltip="Polystyren"/>
              </a:rPr>
              <a:t> </a:t>
            </a:r>
            <a:r>
              <a:rPr lang="cs-CZ" dirty="0" smtClean="0"/>
              <a:t>odstranění umělých nehtů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7" y="5329744"/>
            <a:ext cx="38884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/>
              <a:t>kyanakrylátová</a:t>
            </a:r>
            <a:r>
              <a:rPr lang="cs-CZ" dirty="0"/>
              <a:t> </a:t>
            </a:r>
            <a:r>
              <a:rPr lang="cs-CZ" dirty="0" smtClean="0"/>
              <a:t>lepidla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05631" y="321341"/>
            <a:ext cx="2039105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CH</a:t>
            </a:r>
            <a:r>
              <a:rPr lang="cs-CZ" sz="2200" b="1" baseline="-25000" dirty="0" smtClean="0"/>
              <a:t>3 </a:t>
            </a:r>
            <a:r>
              <a:rPr lang="cs-CZ" sz="2200" b="1" dirty="0">
                <a:solidFill>
                  <a:prstClr val="black"/>
                </a:solidFill>
              </a:rPr>
              <a:t>– </a:t>
            </a:r>
            <a:r>
              <a:rPr lang="cs-CZ" sz="2200" b="1" dirty="0" smtClean="0">
                <a:solidFill>
                  <a:prstClr val="black"/>
                </a:solidFill>
              </a:rPr>
              <a:t>C</a:t>
            </a:r>
            <a:r>
              <a:rPr lang="cs-CZ" sz="2200" b="1" dirty="0" smtClean="0"/>
              <a:t>H</a:t>
            </a:r>
            <a:r>
              <a:rPr lang="cs-CZ" sz="2200" b="1" baseline="-25000" dirty="0" smtClean="0"/>
              <a:t>2</a:t>
            </a:r>
            <a:r>
              <a:rPr lang="cs-CZ" sz="2200" b="1" dirty="0" smtClean="0"/>
              <a:t>NO</a:t>
            </a:r>
            <a:r>
              <a:rPr lang="cs-CZ" sz="2400" baseline="-25000" dirty="0" smtClean="0"/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5877272"/>
            <a:ext cx="50896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</a:t>
            </a:r>
            <a:r>
              <a:rPr lang="cs-CZ" dirty="0" smtClean="0"/>
              <a:t>výbušnin</a:t>
            </a:r>
            <a:r>
              <a:rPr lang="cs-CZ" dirty="0"/>
              <a:t> ( </a:t>
            </a:r>
            <a:r>
              <a:rPr lang="cs-CZ" dirty="0" smtClean="0"/>
              <a:t>PLX,</a:t>
            </a:r>
            <a:r>
              <a:rPr lang="cs-CZ" dirty="0"/>
              <a:t> </a:t>
            </a:r>
            <a:r>
              <a:rPr lang="cs-CZ" dirty="0" smtClean="0"/>
              <a:t>ANNM)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256369" y="2094505"/>
            <a:ext cx="922662" cy="607192"/>
            <a:chOff x="7502031" y="2173736"/>
            <a:chExt cx="922662" cy="607192"/>
          </a:xfrm>
        </p:grpSpPr>
        <p:pic>
          <p:nvPicPr>
            <p:cNvPr id="36" name="Obrázek 35" descr="Soubor:GHS-pictogram-silhouete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35496" y="6423719"/>
            <a:ext cx="577814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přísada do benzínu - </a:t>
            </a:r>
            <a:r>
              <a:rPr lang="cs-CZ" dirty="0"/>
              <a:t>závodní palivo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 descr="Soubor: nitroethan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29" y="269711"/>
            <a:ext cx="2614939" cy="18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Šipka doprava se zářezem 3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4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2" grpId="0" animBg="1"/>
      <p:bldP spid="33" grpId="0" animBg="1"/>
      <p:bldP spid="22" grpId="0" animBg="1"/>
      <p:bldP spid="27" grpId="0" animBg="1"/>
      <p:bldP spid="29" grpId="0" animBg="1"/>
      <p:bldP spid="30" grpId="0" animBg="1"/>
      <p:bldP spid="5" grpId="0" animBg="1"/>
      <p:bldP spid="35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825</Words>
  <Application>Microsoft Office PowerPoint</Application>
  <PresentationFormat>Předvádění na obrazovce (4:3)</PresentationFormat>
  <Paragraphs>262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Prezentace aplikace PowerPoint</vt:lpstr>
      <vt:lpstr>NITRO DERIVÁTY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142</cp:revision>
  <dcterms:created xsi:type="dcterms:W3CDTF">2013-01-14T11:05:52Z</dcterms:created>
  <dcterms:modified xsi:type="dcterms:W3CDTF">2013-10-22T04:16:38Z</dcterms:modified>
</cp:coreProperties>
</file>