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handoutMasterIdLst>
    <p:handoutMasterId r:id="rId20"/>
  </p:handoutMasterIdLst>
  <p:sldIdLst>
    <p:sldId id="282" r:id="rId3"/>
    <p:sldId id="256" r:id="rId4"/>
    <p:sldId id="262" r:id="rId5"/>
    <p:sldId id="265" r:id="rId6"/>
    <p:sldId id="277" r:id="rId7"/>
    <p:sldId id="261" r:id="rId8"/>
    <p:sldId id="271" r:id="rId9"/>
    <p:sldId id="272" r:id="rId10"/>
    <p:sldId id="278" r:id="rId11"/>
    <p:sldId id="273" r:id="rId12"/>
    <p:sldId id="279" r:id="rId13"/>
    <p:sldId id="274" r:id="rId14"/>
    <p:sldId id="275" r:id="rId15"/>
    <p:sldId id="276" r:id="rId16"/>
    <p:sldId id="281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CEC"/>
    <a:srgbClr val="00FF00"/>
    <a:srgbClr val="FFFF00"/>
    <a:srgbClr val="06509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0D1D-D0B3-4176-950F-34F31BF5A8AB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61ACB-A143-4367-855B-C7DE9388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8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</a:t>
            </a:r>
            <a:r>
              <a:rPr lang="cs-CZ" baseline="0" smtClean="0"/>
              <a:t>– přehled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5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374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22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0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4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5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88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5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0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26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2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0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65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478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microsoft.com/office/2007/relationships/hdphoto" Target="../media/hdphoto1.wdp"/><Relationship Id="rId9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slide" Target="slide7.xml"/><Relationship Id="rId12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0" Type="http://schemas.openxmlformats.org/officeDocument/2006/relationships/slide" Target="slide12.xml"/><Relationship Id="rId4" Type="http://schemas.microsoft.com/office/2007/relationships/hdphoto" Target="../media/hdphoto1.wdp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08.03.2013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VY_32_INOVACE_09_Ch_OB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Chemická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vazba II.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„chemická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vazba“.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vazba kovalentní, iontová, kovová, vazebné interakce,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vodíkový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můstek, van der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Waalsovy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 síly.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9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4" action="ppaction://hlinksldjump"/>
          </p:cNvPr>
          <p:cNvSpPr txBox="1"/>
          <p:nvPr/>
        </p:nvSpPr>
        <p:spPr>
          <a:xfrm>
            <a:off x="755576" y="1095127"/>
            <a:ext cx="3024336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IONTOVÁ</a:t>
            </a:r>
          </a:p>
        </p:txBody>
      </p:sp>
      <p:sp>
        <p:nvSpPr>
          <p:cNvPr id="3" name="TextovéPole 2">
            <a:hlinkClick r:id="rId4" action="ppaction://hlinksldjump"/>
          </p:cNvPr>
          <p:cNvSpPr txBox="1"/>
          <p:nvPr/>
        </p:nvSpPr>
        <p:spPr>
          <a:xfrm>
            <a:off x="755576" y="1671191"/>
            <a:ext cx="7344816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EXTRÉMNĚ POLÁRNÍ KOVALENTNÍ VAZBA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92801" y="2268161"/>
            <a:ext cx="2023311" cy="58477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∆X &gt; 1,7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1" y="2996952"/>
            <a:ext cx="8568951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</a:rPr>
              <a:t>e</a:t>
            </a:r>
            <a:r>
              <a:rPr lang="cs-CZ" sz="2400" b="1" baseline="30000" dirty="0">
                <a:solidFill>
                  <a:srgbClr val="FFFF00"/>
                </a:solidFill>
              </a:rPr>
              <a:t>-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pár </a:t>
            </a:r>
            <a:r>
              <a:rPr lang="cs-CZ" sz="2400" b="1" dirty="0" smtClean="0">
                <a:solidFill>
                  <a:schemeClr val="bg1"/>
                </a:solidFill>
              </a:rPr>
              <a:t>je zcela přiřazen k elektronegativnějšímu atomu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78816" y="4047455"/>
            <a:ext cx="3996415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t</a:t>
            </a:r>
            <a:r>
              <a:rPr lang="cs-CZ" sz="2400" b="1" dirty="0" smtClean="0">
                <a:solidFill>
                  <a:schemeClr val="bg1"/>
                </a:solidFill>
              </a:rPr>
              <a:t>o vede ke vzniku iontů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88024" y="4047454"/>
            <a:ext cx="184976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Kationt +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970712" y="4047455"/>
            <a:ext cx="184976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Aniont  -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1541" y="4730368"/>
            <a:ext cx="8568931" cy="19389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Následně jsou atomy k sobě vázány </a:t>
            </a:r>
            <a:r>
              <a:rPr lang="cs-CZ" sz="2400" b="1" dirty="0" smtClean="0">
                <a:solidFill>
                  <a:schemeClr val="bg1"/>
                </a:solidFill>
              </a:rPr>
              <a:t>díky</a:t>
            </a:r>
            <a:r>
              <a:rPr lang="cs-CZ" sz="2400" b="1" dirty="0">
                <a:solidFill>
                  <a:schemeClr val="bg1"/>
                </a:solidFill>
              </a:rPr>
              <a:t> elektrostatické přitažlivé síle, jež působí mezi částicemi s opačným </a:t>
            </a:r>
            <a:r>
              <a:rPr lang="cs-CZ" sz="2400" b="1" dirty="0" smtClean="0">
                <a:solidFill>
                  <a:schemeClr val="bg1"/>
                </a:solidFill>
              </a:rPr>
              <a:t>nábojem - vazba </a:t>
            </a:r>
            <a:r>
              <a:rPr lang="cs-CZ" sz="2400" b="1" dirty="0">
                <a:solidFill>
                  <a:schemeClr val="bg1"/>
                </a:solidFill>
              </a:rPr>
              <a:t>tvořena </a:t>
            </a:r>
            <a:r>
              <a:rPr lang="cs-CZ" sz="2400" b="1" dirty="0" err="1">
                <a:solidFill>
                  <a:schemeClr val="bg1"/>
                </a:solidFill>
              </a:rPr>
              <a:t>coulombickými</a:t>
            </a:r>
            <a:r>
              <a:rPr lang="cs-CZ" sz="2400" b="1" dirty="0">
                <a:solidFill>
                  <a:schemeClr val="bg1"/>
                </a:solidFill>
              </a:rPr>
              <a:t> přitažlivými silami a </a:t>
            </a:r>
            <a:r>
              <a:rPr lang="cs-CZ" sz="2400" b="1" dirty="0">
                <a:solidFill>
                  <a:srgbClr val="FFFF00"/>
                </a:solidFill>
              </a:rPr>
              <a:t>vzdálenost mezi atomy je větší než součet jejich poloměrů</a:t>
            </a:r>
            <a:r>
              <a:rPr lang="cs-CZ" sz="2400" b="1" dirty="0" smtClean="0">
                <a:solidFill>
                  <a:schemeClr val="bg1"/>
                </a:solidFill>
              </a:rPr>
              <a:t>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346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3" grpId="0" animBg="1"/>
      <p:bldP spid="4" grpId="0" animBg="1"/>
      <p:bldP spid="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53752" y="764704"/>
            <a:ext cx="9036497" cy="6086472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5" action="ppaction://hlinksldjump"/>
          </p:cNvPr>
          <p:cNvSpPr txBox="1"/>
          <p:nvPr/>
        </p:nvSpPr>
        <p:spPr>
          <a:xfrm>
            <a:off x="755576" y="908720"/>
            <a:ext cx="3024336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IONTOVÁ</a:t>
            </a:r>
          </a:p>
        </p:txBody>
      </p:sp>
      <p:sp>
        <p:nvSpPr>
          <p:cNvPr id="3" name="TextovéPole 2">
            <a:hlinkClick r:id="rId5" action="ppaction://hlinksldjump"/>
          </p:cNvPr>
          <p:cNvSpPr txBox="1"/>
          <p:nvPr/>
        </p:nvSpPr>
        <p:spPr>
          <a:xfrm>
            <a:off x="755576" y="1455167"/>
            <a:ext cx="7344816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EXTRÉMNĚ POLÁRNÍ KOVALENTNÍ VAZBA</a:t>
            </a:r>
            <a:endParaRPr lang="cs-CZ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467544" y="2027278"/>
            <a:ext cx="3101156" cy="2049794"/>
            <a:chOff x="1326828" y="4403542"/>
            <a:chExt cx="3101156" cy="2049794"/>
          </a:xfrm>
        </p:grpSpPr>
        <p:sp>
          <p:nvSpPr>
            <p:cNvPr id="14" name="Zaoblený obdélník 13"/>
            <p:cNvSpPr/>
            <p:nvPr/>
          </p:nvSpPr>
          <p:spPr>
            <a:xfrm>
              <a:off x="1326828" y="4420722"/>
              <a:ext cx="3101156" cy="203261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ývojový diagram: spojnice 9"/>
            <p:cNvSpPr/>
            <p:nvPr/>
          </p:nvSpPr>
          <p:spPr>
            <a:xfrm>
              <a:off x="2593515" y="4907542"/>
              <a:ext cx="1347853" cy="1173274"/>
            </a:xfrm>
            <a:prstGeom prst="flowChartConnector">
              <a:avLst/>
            </a:prstGeom>
            <a:gradFill flip="none" rotWithShape="1">
              <a:gsLst>
                <a:gs pos="0">
                  <a:srgbClr val="CCCCFF"/>
                </a:gs>
                <a:gs pos="2000">
                  <a:srgbClr val="99CCFF"/>
                </a:gs>
                <a:gs pos="93000">
                  <a:srgbClr val="9966FF"/>
                </a:gs>
                <a:gs pos="20000">
                  <a:srgbClr val="CC99FF"/>
                </a:gs>
                <a:gs pos="99000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Vývojový diagram: spojnice 1"/>
            <p:cNvSpPr/>
            <p:nvPr/>
          </p:nvSpPr>
          <p:spPr>
            <a:xfrm>
              <a:off x="1632372" y="5136221"/>
              <a:ext cx="715187" cy="715916"/>
            </a:xfrm>
            <a:prstGeom prst="flowChartConnector">
              <a:avLst/>
            </a:prstGeom>
            <a:gradFill flip="none" rotWithShape="1">
              <a:gsLst>
                <a:gs pos="0">
                  <a:srgbClr val="CCCCFF"/>
                </a:gs>
                <a:gs pos="2000">
                  <a:srgbClr val="99CCFF"/>
                </a:gs>
                <a:gs pos="93000">
                  <a:srgbClr val="9966FF"/>
                </a:gs>
                <a:gs pos="20000">
                  <a:srgbClr val="CC99FF"/>
                </a:gs>
                <a:gs pos="99000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ývojový diagram: spojnice 6"/>
            <p:cNvSpPr/>
            <p:nvPr/>
          </p:nvSpPr>
          <p:spPr>
            <a:xfrm>
              <a:off x="3210292" y="5437029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spojnice 7"/>
            <p:cNvSpPr/>
            <p:nvPr/>
          </p:nvSpPr>
          <p:spPr>
            <a:xfrm>
              <a:off x="1924402" y="5437029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nice 8"/>
            <p:cNvCxnSpPr/>
            <p:nvPr/>
          </p:nvCxnSpPr>
          <p:spPr>
            <a:xfrm flipV="1">
              <a:off x="1983710" y="5496566"/>
              <a:ext cx="1285890" cy="161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1547664" y="4403542"/>
              <a:ext cx="504000" cy="50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b="1" dirty="0" smtClean="0">
                  <a:solidFill>
                    <a:srgbClr val="FF0000"/>
                  </a:solidFill>
                </a:rPr>
                <a:t>-</a:t>
              </a:r>
              <a:endParaRPr lang="cs-CZ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779912" y="4420930"/>
              <a:ext cx="504000" cy="64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b="1" dirty="0" smtClean="0">
                  <a:solidFill>
                    <a:srgbClr val="FF0000"/>
                  </a:solidFill>
                </a:rPr>
                <a:t>+</a:t>
              </a:r>
              <a:endParaRPr lang="cs-CZ" sz="4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 descr="Soubor:Ionic bonding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73415"/>
            <a:ext cx="3883676" cy="171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Obdélník 25"/>
          <p:cNvSpPr/>
          <p:nvPr/>
        </p:nvSpPr>
        <p:spPr>
          <a:xfrm>
            <a:off x="3707904" y="2060848"/>
            <a:ext cx="5237331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Vytváření iontové vazby mezi atomy </a:t>
            </a:r>
            <a:r>
              <a:rPr lang="cs-CZ" b="1" dirty="0" err="1" smtClean="0">
                <a:solidFill>
                  <a:schemeClr val="bg1"/>
                </a:solidFill>
              </a:rPr>
              <a:t>Li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</a:rPr>
              <a:t>a </a:t>
            </a:r>
            <a:r>
              <a:rPr lang="cs-CZ" b="1" dirty="0" smtClean="0">
                <a:solidFill>
                  <a:schemeClr val="bg1"/>
                </a:solidFill>
              </a:rPr>
              <a:t>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663588" y="391494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</a:t>
            </a:r>
            <a:endParaRPr lang="cs-CZ" sz="1200" b="1" dirty="0"/>
          </a:p>
        </p:txBody>
      </p:sp>
      <p:pic>
        <p:nvPicPr>
          <p:cNvPr id="1028" name="Picture 4" descr="Salt Crystal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4" y="4935860"/>
            <a:ext cx="1795082" cy="183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bdélník 30"/>
          <p:cNvSpPr/>
          <p:nvPr/>
        </p:nvSpPr>
        <p:spPr>
          <a:xfrm>
            <a:off x="3402623" y="5514327"/>
            <a:ext cx="1813317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chlorid sodný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786205" y="645397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Obr.2</a:t>
            </a:r>
            <a:endParaRPr lang="cs-CZ" sz="1200" b="1" dirty="0"/>
          </a:p>
        </p:txBody>
      </p:sp>
      <p:sp>
        <p:nvSpPr>
          <p:cNvPr id="34" name="Obdélník 33"/>
          <p:cNvSpPr/>
          <p:nvPr/>
        </p:nvSpPr>
        <p:spPr>
          <a:xfrm>
            <a:off x="702000" y="4191145"/>
            <a:ext cx="77400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 počet iontů, které se navzájem přitahují není omezený </a:t>
            </a:r>
            <a:r>
              <a:rPr lang="cs-CZ" sz="2000" b="1" dirty="0" smtClean="0">
                <a:solidFill>
                  <a:schemeClr val="bg1"/>
                </a:solidFill>
              </a:rPr>
              <a:t>=&gt;</a:t>
            </a:r>
          </a:p>
          <a:p>
            <a:pPr algn="ctr"/>
            <a:r>
              <a:rPr lang="cs-CZ" sz="2000" b="1" dirty="0">
                <a:solidFill>
                  <a:srgbClr val="FFFF00"/>
                </a:solidFill>
              </a:rPr>
              <a:t> vznik krystalů</a:t>
            </a:r>
          </a:p>
        </p:txBody>
      </p:sp>
      <p:pic>
        <p:nvPicPr>
          <p:cNvPr id="1032" name="Picture 8" descr="Soubor:Selpologn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249" y="4941168"/>
            <a:ext cx="1952063" cy="177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ovéPole 32"/>
          <p:cNvSpPr txBox="1"/>
          <p:nvPr/>
        </p:nvSpPr>
        <p:spPr>
          <a:xfrm>
            <a:off x="6732240" y="64533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Obr.3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2" name="Šipka doprava se zářezem 21">
            <a:hlinkClick r:id="rId9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689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3" grpId="0" animBg="1"/>
      <p:bldP spid="26" grpId="0" animBg="1"/>
      <p:bldP spid="28" grpId="0"/>
      <p:bldP spid="31" grpId="0" animBg="1"/>
      <p:bldP spid="32" grpId="0"/>
      <p:bldP spid="34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395536" y="1740298"/>
            <a:ext cx="8424936" cy="1015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 kovové vazby nejsou tvořeny z atomů molekuly, ale kationty jsou pevně uspořádány do krystalové mřížky mezi nimi se volně pohybují valenční </a:t>
            </a:r>
            <a:r>
              <a:rPr lang="cs-CZ" sz="2000" b="1" dirty="0" smtClean="0">
                <a:solidFill>
                  <a:srgbClr val="FFFF00"/>
                </a:solidFill>
              </a:rPr>
              <a:t>e</a:t>
            </a:r>
            <a:r>
              <a:rPr lang="cs-CZ" sz="2000" b="1" baseline="30000" dirty="0" smtClean="0">
                <a:solidFill>
                  <a:srgbClr val="FFFF00"/>
                </a:solidFill>
              </a:rPr>
              <a:t>-</a:t>
            </a:r>
            <a:r>
              <a:rPr lang="cs-CZ" sz="2000" b="1" dirty="0" smtClean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ve formě tzv. elektronového </a:t>
            </a:r>
            <a:r>
              <a:rPr lang="cs-CZ" sz="2000" b="1" dirty="0" smtClean="0">
                <a:solidFill>
                  <a:schemeClr val="bg1"/>
                </a:solidFill>
              </a:rPr>
              <a:t>plynu.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" name="TextovéPole 3">
            <a:hlinkClick r:id="rId5" action="ppaction://hlinksldjump"/>
          </p:cNvPr>
          <p:cNvSpPr txBox="1"/>
          <p:nvPr/>
        </p:nvSpPr>
        <p:spPr>
          <a:xfrm>
            <a:off x="755576" y="1095127"/>
            <a:ext cx="3024336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</a:t>
            </a:r>
            <a:r>
              <a:rPr lang="cs-CZ" dirty="0" smtClean="0"/>
              <a:t>KOVOVÁ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2964434"/>
            <a:ext cx="8424936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Valenční </a:t>
            </a:r>
            <a:r>
              <a:rPr lang="cs-CZ" sz="2000" b="1" dirty="0">
                <a:solidFill>
                  <a:srgbClr val="FFFF00"/>
                </a:solidFill>
              </a:rPr>
              <a:t>e</a:t>
            </a:r>
            <a:r>
              <a:rPr lang="cs-CZ" sz="2000" b="1" baseline="30000" dirty="0">
                <a:solidFill>
                  <a:srgbClr val="FFFF00"/>
                </a:solidFill>
              </a:rPr>
              <a:t>-</a:t>
            </a:r>
            <a:r>
              <a:rPr lang="cs-CZ" sz="2000" b="1" baseline="30000" dirty="0">
                <a:solidFill>
                  <a:srgbClr val="FF0000"/>
                </a:solidFill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</a:rPr>
              <a:t>atomů</a:t>
            </a:r>
            <a:r>
              <a:rPr lang="cs-CZ" sz="2000" b="1" dirty="0">
                <a:solidFill>
                  <a:schemeClr val="bg1"/>
                </a:solidFill>
              </a:rPr>
              <a:t> tvořící kov jsou volně </a:t>
            </a:r>
            <a:r>
              <a:rPr lang="cs-CZ" sz="2000" b="1" dirty="0" smtClean="0">
                <a:solidFill>
                  <a:schemeClr val="bg1"/>
                </a:solidFill>
              </a:rPr>
              <a:t>sdílené (extrémně </a:t>
            </a:r>
            <a:r>
              <a:rPr lang="cs-CZ" sz="2000" b="1" dirty="0" err="1" smtClean="0">
                <a:solidFill>
                  <a:schemeClr val="bg1"/>
                </a:solidFill>
              </a:rPr>
              <a:t>delokalizovány</a:t>
            </a:r>
            <a:r>
              <a:rPr lang="cs-CZ" sz="2000" b="1" dirty="0" smtClean="0">
                <a:solidFill>
                  <a:schemeClr val="bg1"/>
                </a:solidFill>
              </a:rPr>
              <a:t>) </a:t>
            </a:r>
            <a:r>
              <a:rPr lang="cs-CZ" sz="2000" b="1" dirty="0">
                <a:solidFill>
                  <a:schemeClr val="bg1"/>
                </a:solidFill>
              </a:rPr>
              <a:t>mezi všemi </a:t>
            </a:r>
            <a:r>
              <a:rPr lang="cs-CZ" sz="2000" b="1" dirty="0" smtClean="0">
                <a:solidFill>
                  <a:schemeClr val="bg1"/>
                </a:solidFill>
              </a:rPr>
              <a:t>atomy. 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0228" y="3873242"/>
            <a:ext cx="8430244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 krystalu kovu je každý vnitřní atom obklopen zpravidla 8 nebo 12 stejnými atomy, s nimiž je bezprostředně vázán.</a:t>
            </a:r>
            <a:endParaRPr lang="cs-CZ" sz="2000" b="1" dirty="0">
              <a:solidFill>
                <a:schemeClr val="bg1"/>
              </a:solidFill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3482762" y="4686181"/>
            <a:ext cx="1971126" cy="1979212"/>
            <a:chOff x="3482762" y="4657950"/>
            <a:chExt cx="1971126" cy="1979212"/>
          </a:xfrm>
        </p:grpSpPr>
        <p:cxnSp>
          <p:nvCxnSpPr>
            <p:cNvPr id="74" name="Přímá spojnice 73"/>
            <p:cNvCxnSpPr/>
            <p:nvPr/>
          </p:nvCxnSpPr>
          <p:spPr>
            <a:xfrm flipH="1">
              <a:off x="4283774" y="5412930"/>
              <a:ext cx="404247" cy="449453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/>
            <p:cNvCxnSpPr/>
            <p:nvPr/>
          </p:nvCxnSpPr>
          <p:spPr>
            <a:xfrm rot="16200000">
              <a:off x="3748808" y="5647133"/>
              <a:ext cx="1436600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/>
            <p:cNvCxnSpPr/>
            <p:nvPr/>
          </p:nvCxnSpPr>
          <p:spPr>
            <a:xfrm>
              <a:off x="3745588" y="5647133"/>
              <a:ext cx="1436600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Skupina 10"/>
            <p:cNvGrpSpPr/>
            <p:nvPr/>
          </p:nvGrpSpPr>
          <p:grpSpPr>
            <a:xfrm>
              <a:off x="3563888" y="4743137"/>
              <a:ext cx="1800000" cy="1800201"/>
              <a:chOff x="3491880" y="2420887"/>
              <a:chExt cx="1800000" cy="1800201"/>
            </a:xfrm>
          </p:grpSpPr>
          <p:sp>
            <p:nvSpPr>
              <p:cNvPr id="12" name="Kosoúhelník 11"/>
              <p:cNvSpPr/>
              <p:nvPr/>
            </p:nvSpPr>
            <p:spPr>
              <a:xfrm rot="16200000" flipH="1">
                <a:off x="2824829" y="3089276"/>
                <a:ext cx="1789039" cy="452262"/>
              </a:xfrm>
              <a:prstGeom prst="parallelogram">
                <a:avLst>
                  <a:gd name="adj" fmla="val 97900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3945480" y="2425700"/>
                <a:ext cx="1346400" cy="13445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Krychle 13"/>
              <p:cNvSpPr/>
              <p:nvPr/>
            </p:nvSpPr>
            <p:spPr>
              <a:xfrm>
                <a:off x="3491880" y="2420888"/>
                <a:ext cx="1800000" cy="1800200"/>
              </a:xfrm>
              <a:prstGeom prst="cub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36" name="Vývojový diagram: spojnice 35"/>
            <p:cNvSpPr/>
            <p:nvPr/>
          </p:nvSpPr>
          <p:spPr>
            <a:xfrm>
              <a:off x="5273888" y="4657950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Vývojový diagram: spojnice 36"/>
            <p:cNvSpPr/>
            <p:nvPr/>
          </p:nvSpPr>
          <p:spPr>
            <a:xfrm>
              <a:off x="3927488" y="4657950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Vývojový diagram: spojnice 37"/>
            <p:cNvSpPr/>
            <p:nvPr/>
          </p:nvSpPr>
          <p:spPr>
            <a:xfrm>
              <a:off x="3482762" y="511011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Vývojový diagram: spojnice 38"/>
            <p:cNvSpPr/>
            <p:nvPr/>
          </p:nvSpPr>
          <p:spPr>
            <a:xfrm>
              <a:off x="4819087" y="510661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Vývojový diagram: spojnice 39"/>
            <p:cNvSpPr/>
            <p:nvPr/>
          </p:nvSpPr>
          <p:spPr>
            <a:xfrm>
              <a:off x="3482762" y="6457162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Vývojový diagram: spojnice 40"/>
            <p:cNvSpPr/>
            <p:nvPr/>
          </p:nvSpPr>
          <p:spPr>
            <a:xfrm>
              <a:off x="3611356" y="600253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Vývojový diagram: spojnice 41"/>
            <p:cNvSpPr/>
            <p:nvPr/>
          </p:nvSpPr>
          <p:spPr>
            <a:xfrm>
              <a:off x="5273888" y="600248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Vývojový diagram: spojnice 42"/>
            <p:cNvSpPr/>
            <p:nvPr/>
          </p:nvSpPr>
          <p:spPr>
            <a:xfrm>
              <a:off x="4819087" y="6442177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Vývojový diagram: spojnice 50"/>
            <p:cNvSpPr/>
            <p:nvPr/>
          </p:nvSpPr>
          <p:spPr>
            <a:xfrm>
              <a:off x="4376698" y="488228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Vývojový diagram: spojnice 51"/>
            <p:cNvSpPr/>
            <p:nvPr/>
          </p:nvSpPr>
          <p:spPr>
            <a:xfrm>
              <a:off x="4376698" y="6229004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Vývojový diagram: spojnice 56"/>
            <p:cNvSpPr/>
            <p:nvPr/>
          </p:nvSpPr>
          <p:spPr>
            <a:xfrm>
              <a:off x="3701356" y="555713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Vývojový diagram: spojnice 57"/>
            <p:cNvSpPr/>
            <p:nvPr/>
          </p:nvSpPr>
          <p:spPr>
            <a:xfrm>
              <a:off x="5047956" y="555713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Vývojový diagram: spojnice 65"/>
            <p:cNvSpPr/>
            <p:nvPr/>
          </p:nvSpPr>
          <p:spPr>
            <a:xfrm>
              <a:off x="4600688" y="533021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Vývojový diagram: spojnice 66"/>
            <p:cNvSpPr/>
            <p:nvPr/>
          </p:nvSpPr>
          <p:spPr>
            <a:xfrm>
              <a:off x="4147088" y="5781887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5908570" y="4681367"/>
            <a:ext cx="1777766" cy="1983136"/>
            <a:chOff x="5908570" y="4653136"/>
            <a:chExt cx="1777766" cy="1983136"/>
          </a:xfrm>
        </p:grpSpPr>
        <p:grpSp>
          <p:nvGrpSpPr>
            <p:cNvPr id="76" name="Skupina 75"/>
            <p:cNvGrpSpPr/>
            <p:nvPr/>
          </p:nvGrpSpPr>
          <p:grpSpPr>
            <a:xfrm>
              <a:off x="6012360" y="4743136"/>
              <a:ext cx="1583976" cy="1800201"/>
              <a:chOff x="5868144" y="2420887"/>
              <a:chExt cx="1583976" cy="1800201"/>
            </a:xfrm>
          </p:grpSpPr>
          <p:sp>
            <p:nvSpPr>
              <p:cNvPr id="77" name="Šestiúhelník 76"/>
              <p:cNvSpPr/>
              <p:nvPr/>
            </p:nvSpPr>
            <p:spPr>
              <a:xfrm>
                <a:off x="5868144" y="2420887"/>
                <a:ext cx="1583976" cy="452488"/>
              </a:xfrm>
              <a:prstGeom prst="hexagon">
                <a:avLst>
                  <a:gd name="adj" fmla="val 42637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Šestiúhelník 77"/>
              <p:cNvSpPr/>
              <p:nvPr/>
            </p:nvSpPr>
            <p:spPr>
              <a:xfrm>
                <a:off x="5868144" y="3768600"/>
                <a:ext cx="1583976" cy="452488"/>
              </a:xfrm>
              <a:prstGeom prst="hexagon">
                <a:avLst>
                  <a:gd name="adj" fmla="val 42637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9" name="Přímá spojnice 78"/>
              <p:cNvCxnSpPr>
                <a:stCxn id="77" idx="3"/>
                <a:endCxn id="78" idx="3"/>
              </p:cNvCxnSpPr>
              <p:nvPr/>
            </p:nvCxnSpPr>
            <p:spPr>
              <a:xfrm>
                <a:off x="5868144" y="2647131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6064918" y="2425700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>
                <a:off x="7258321" y="2425700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7452120" y="2647130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>
                <a:off x="7258321" y="2873375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>
                <a:off x="6064918" y="2873374"/>
                <a:ext cx="0" cy="13477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5" name="Vývojový diagram: spojnice 84"/>
            <p:cNvSpPr/>
            <p:nvPr/>
          </p:nvSpPr>
          <p:spPr>
            <a:xfrm>
              <a:off x="6119134" y="465313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Vývojový diagram: spojnice 85"/>
            <p:cNvSpPr/>
            <p:nvPr/>
          </p:nvSpPr>
          <p:spPr>
            <a:xfrm>
              <a:off x="7312537" y="465313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Vývojový diagram: spojnice 86"/>
            <p:cNvSpPr/>
            <p:nvPr/>
          </p:nvSpPr>
          <p:spPr>
            <a:xfrm>
              <a:off x="7506336" y="487937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Vývojový diagram: spojnice 87"/>
            <p:cNvSpPr/>
            <p:nvPr/>
          </p:nvSpPr>
          <p:spPr>
            <a:xfrm>
              <a:off x="7312537" y="510661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Vývojový diagram: spojnice 88"/>
            <p:cNvSpPr/>
            <p:nvPr/>
          </p:nvSpPr>
          <p:spPr>
            <a:xfrm>
              <a:off x="6119134" y="511011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Vývojový diagram: spojnice 89"/>
            <p:cNvSpPr/>
            <p:nvPr/>
          </p:nvSpPr>
          <p:spPr>
            <a:xfrm>
              <a:off x="5922360" y="488228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Vývojový diagram: spojnice 90"/>
            <p:cNvSpPr/>
            <p:nvPr/>
          </p:nvSpPr>
          <p:spPr>
            <a:xfrm>
              <a:off x="5908570" y="6229004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Vývojový diagram: spojnice 91"/>
            <p:cNvSpPr/>
            <p:nvPr/>
          </p:nvSpPr>
          <p:spPr>
            <a:xfrm>
              <a:off x="6119134" y="600084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Vývojový diagram: spojnice 92"/>
            <p:cNvSpPr/>
            <p:nvPr/>
          </p:nvSpPr>
          <p:spPr>
            <a:xfrm>
              <a:off x="7312537" y="600084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Vývojový diagram: spojnice 93"/>
            <p:cNvSpPr/>
            <p:nvPr/>
          </p:nvSpPr>
          <p:spPr>
            <a:xfrm>
              <a:off x="7492537" y="6227092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Vývojový diagram: spojnice 94"/>
            <p:cNvSpPr/>
            <p:nvPr/>
          </p:nvSpPr>
          <p:spPr>
            <a:xfrm>
              <a:off x="7295223" y="6442177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Vývojový diagram: spojnice 95"/>
            <p:cNvSpPr/>
            <p:nvPr/>
          </p:nvSpPr>
          <p:spPr>
            <a:xfrm>
              <a:off x="6119134" y="6456272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3" name="Šipka doprava se zářezem 62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1102386" y="4681368"/>
            <a:ext cx="1975238" cy="1987992"/>
            <a:chOff x="1102386" y="4653137"/>
            <a:chExt cx="1975238" cy="1987992"/>
          </a:xfrm>
        </p:grpSpPr>
        <p:cxnSp>
          <p:nvCxnSpPr>
            <p:cNvPr id="16" name="Přímá spojnice 15"/>
            <p:cNvCxnSpPr/>
            <p:nvPr/>
          </p:nvCxnSpPr>
          <p:spPr>
            <a:xfrm>
              <a:off x="1641224" y="4743138"/>
              <a:ext cx="895601" cy="1799356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Skupina 4"/>
            <p:cNvGrpSpPr/>
            <p:nvPr/>
          </p:nvGrpSpPr>
          <p:grpSpPr>
            <a:xfrm>
              <a:off x="1187624" y="4743137"/>
              <a:ext cx="1800000" cy="1800201"/>
              <a:chOff x="1187624" y="4743137"/>
              <a:chExt cx="1800000" cy="1800201"/>
            </a:xfrm>
          </p:grpSpPr>
          <p:sp>
            <p:nvSpPr>
              <p:cNvPr id="8" name="Kosoúhelník 7"/>
              <p:cNvSpPr/>
              <p:nvPr/>
            </p:nvSpPr>
            <p:spPr>
              <a:xfrm rot="16200000" flipH="1">
                <a:off x="520573" y="5411526"/>
                <a:ext cx="1789039" cy="452262"/>
              </a:xfrm>
              <a:prstGeom prst="parallelogram">
                <a:avLst>
                  <a:gd name="adj" fmla="val 97900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bdélník 8"/>
              <p:cNvSpPr/>
              <p:nvPr/>
            </p:nvSpPr>
            <p:spPr>
              <a:xfrm>
                <a:off x="1641224" y="4747950"/>
                <a:ext cx="1346400" cy="13445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Krychle 9"/>
              <p:cNvSpPr/>
              <p:nvPr/>
            </p:nvSpPr>
            <p:spPr>
              <a:xfrm>
                <a:off x="1187624" y="4743138"/>
                <a:ext cx="1800000" cy="1800200"/>
              </a:xfrm>
              <a:prstGeom prst="cub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22" name="Přímá spojnice 21"/>
            <p:cNvCxnSpPr/>
            <p:nvPr/>
          </p:nvCxnSpPr>
          <p:spPr>
            <a:xfrm>
              <a:off x="1192386" y="5196616"/>
              <a:ext cx="1793702" cy="894234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Vývojový diagram: spojnice 23"/>
            <p:cNvSpPr/>
            <p:nvPr/>
          </p:nvSpPr>
          <p:spPr>
            <a:xfrm>
              <a:off x="2446825" y="510661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Vývojový diagram: spojnice 27"/>
            <p:cNvSpPr/>
            <p:nvPr/>
          </p:nvSpPr>
          <p:spPr>
            <a:xfrm>
              <a:off x="2897624" y="4653137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Vývojový diagram: spojnice 28"/>
            <p:cNvSpPr/>
            <p:nvPr/>
          </p:nvSpPr>
          <p:spPr>
            <a:xfrm>
              <a:off x="1551224" y="4653137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Vývojový diagram: spojnice 29"/>
            <p:cNvSpPr/>
            <p:nvPr/>
          </p:nvSpPr>
          <p:spPr>
            <a:xfrm>
              <a:off x="1102386" y="5106616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Vývojový diagram: spojnice 30"/>
            <p:cNvSpPr/>
            <p:nvPr/>
          </p:nvSpPr>
          <p:spPr>
            <a:xfrm>
              <a:off x="1999237" y="5553733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Vývojový diagram: spojnice 31"/>
            <p:cNvSpPr/>
            <p:nvPr/>
          </p:nvSpPr>
          <p:spPr>
            <a:xfrm>
              <a:off x="1551224" y="6000850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spojnice 32"/>
            <p:cNvSpPr/>
            <p:nvPr/>
          </p:nvSpPr>
          <p:spPr>
            <a:xfrm>
              <a:off x="1112930" y="646112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spojnice 34"/>
            <p:cNvSpPr/>
            <p:nvPr/>
          </p:nvSpPr>
          <p:spPr>
            <a:xfrm>
              <a:off x="2896088" y="600248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Vývojový diagram: spojnice 33"/>
            <p:cNvSpPr/>
            <p:nvPr/>
          </p:nvSpPr>
          <p:spPr>
            <a:xfrm>
              <a:off x="2446825" y="6461129"/>
              <a:ext cx="180000" cy="180000"/>
            </a:xfrm>
            <a:prstGeom prst="flowChartConnector">
              <a:avLst/>
            </a:prstGeom>
            <a:gradFill flip="none" rotWithShape="1"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44000">
                  <a:srgbClr val="CD0000"/>
                </a:gs>
                <a:gs pos="0">
                  <a:srgbClr val="9A0000"/>
                </a:gs>
                <a:gs pos="100000">
                  <a:srgbClr val="FF0000"/>
                </a:gs>
                <a:gs pos="100000">
                  <a:srgbClr val="8C3D9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44239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2" grpId="0" animBg="1"/>
      <p:bldP spid="4" grpId="0" animBg="1"/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0" y="673100"/>
            <a:ext cx="9144000" cy="615528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4" action="ppaction://hlinksldjump"/>
          </p:cNvPr>
          <p:cNvSpPr txBox="1"/>
          <p:nvPr/>
        </p:nvSpPr>
        <p:spPr>
          <a:xfrm>
            <a:off x="755576" y="764704"/>
            <a:ext cx="7272808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VLIV TYPU VAZBY NA VLASTNOSTI LÁTEK</a:t>
            </a:r>
          </a:p>
        </p:txBody>
      </p:sp>
      <p:sp>
        <p:nvSpPr>
          <p:cNvPr id="36" name="TextovéPole 35">
            <a:hlinkClick r:id="" action="ppaction://noaction"/>
          </p:cNvPr>
          <p:cNvSpPr txBox="1"/>
          <p:nvPr/>
        </p:nvSpPr>
        <p:spPr>
          <a:xfrm>
            <a:off x="648072" y="1340768"/>
            <a:ext cx="4067944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KOVALENTNÍ</a:t>
            </a:r>
          </a:p>
        </p:txBody>
      </p:sp>
      <p:sp>
        <p:nvSpPr>
          <p:cNvPr id="37" name="TextovéPole 36">
            <a:hlinkClick r:id="" action="ppaction://noaction"/>
          </p:cNvPr>
          <p:cNvSpPr txBox="1"/>
          <p:nvPr/>
        </p:nvSpPr>
        <p:spPr>
          <a:xfrm>
            <a:off x="648071" y="3347699"/>
            <a:ext cx="3312000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IONTOVÁ</a:t>
            </a:r>
          </a:p>
        </p:txBody>
      </p:sp>
      <p:sp>
        <p:nvSpPr>
          <p:cNvPr id="38" name="TextovéPole 37">
            <a:hlinkClick r:id="" action="ppaction://noaction"/>
          </p:cNvPr>
          <p:cNvSpPr txBox="1"/>
          <p:nvPr/>
        </p:nvSpPr>
        <p:spPr>
          <a:xfrm>
            <a:off x="648072" y="4861520"/>
            <a:ext cx="3204000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KOVOVÁ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0" y="17728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Teplota tání i varu je zpravidla nízká </a:t>
            </a:r>
            <a:r>
              <a:rPr lang="cs-CZ" sz="2000" b="1" dirty="0" smtClean="0">
                <a:solidFill>
                  <a:srgbClr val="FF0000"/>
                </a:solidFill>
              </a:rPr>
              <a:t>=&gt; plynné nebo kapalné skupenství </a:t>
            </a:r>
            <a:r>
              <a:rPr lang="cs-CZ" sz="2000" b="1" dirty="0" smtClean="0"/>
              <a:t>(výjimku tvoří látky typu diamant, grafit, oxid křemičitý – pevné, vysoké teploty).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0" y="2627619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Ve vodě nerozpustné, rozpustné v organických rozpouštědlech.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0" y="2956882"/>
            <a:ext cx="9828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Nevedou elektrický proud, ani roztoky a taveniny (výjimka grafit).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5496" y="3779747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Teplota tání i varu je zpravidla vysoká </a:t>
            </a:r>
            <a:r>
              <a:rPr lang="cs-CZ" sz="2000" b="1" dirty="0" smtClean="0">
                <a:solidFill>
                  <a:srgbClr val="FF0000"/>
                </a:solidFill>
              </a:rPr>
              <a:t>=&gt; pevné skupenství.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5496" y="4139787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Ve vodě rozpustné, nerozpustné v organických rozpouštědlech.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35496" y="4469050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Roztoky </a:t>
            </a:r>
            <a:r>
              <a:rPr lang="cs-CZ" sz="2000" b="1" dirty="0"/>
              <a:t>a taveniny </a:t>
            </a:r>
            <a:r>
              <a:rPr lang="cs-CZ" sz="2000" b="1" dirty="0" smtClean="0"/>
              <a:t>vedou elektrický proud.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5496" y="5331985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Teplota tání i varu je zpravidla vysoká (výjimka H, </a:t>
            </a:r>
            <a:r>
              <a:rPr lang="cs-CZ" sz="2000" b="1" dirty="0" err="1" smtClean="0"/>
              <a:t>Hg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Sn</a:t>
            </a:r>
            <a:r>
              <a:rPr lang="cs-CZ" sz="2000" b="1" dirty="0" smtClean="0"/>
              <a:t> …..).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5496" y="5692025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Mají vysoký lesk, sříbrobílou barvu (Au, </a:t>
            </a:r>
            <a:r>
              <a:rPr lang="cs-CZ" sz="2000" b="1" dirty="0" err="1" smtClean="0"/>
              <a:t>Cs</a:t>
            </a:r>
            <a:r>
              <a:rPr lang="cs-CZ" sz="2000" b="1" dirty="0" smtClean="0"/>
              <a:t> – žluté, </a:t>
            </a:r>
            <a:r>
              <a:rPr lang="cs-CZ" sz="2000" b="1" dirty="0" err="1" smtClean="0"/>
              <a:t>Cu</a:t>
            </a:r>
            <a:r>
              <a:rPr lang="cs-CZ" sz="2000" b="1" dirty="0" smtClean="0"/>
              <a:t> – červená).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5496" y="6053226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Výborně vedou elektrický proud a teplo.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7841" y="6423985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Jsou tažné a kujné, dobře se slévají ve slitiny.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Šipka doprava se zářezem 15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05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1750" y="908720"/>
            <a:ext cx="90805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4" action="ppaction://hlinksldjump"/>
          </p:cNvPr>
          <p:cNvSpPr txBox="1"/>
          <p:nvPr/>
        </p:nvSpPr>
        <p:spPr>
          <a:xfrm>
            <a:off x="755576" y="1281534"/>
            <a:ext cx="3888432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VAZEBNÉ INTERAKCE</a:t>
            </a:r>
          </a:p>
        </p:txBody>
      </p:sp>
      <p:sp>
        <p:nvSpPr>
          <p:cNvPr id="3" name="TextovéPole 2">
            <a:hlinkClick r:id="" action="ppaction://noaction"/>
          </p:cNvPr>
          <p:cNvSpPr txBox="1"/>
          <p:nvPr/>
        </p:nvSpPr>
        <p:spPr>
          <a:xfrm>
            <a:off x="531170" y="1887215"/>
            <a:ext cx="3536774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 smtClean="0"/>
              <a:t>VODÍKOVÝ MŮSTEK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0330" y="2354933"/>
            <a:ext cx="900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>
                <a:solidFill>
                  <a:srgbClr val="FF0000"/>
                </a:solidFill>
              </a:rPr>
              <a:t>10x </a:t>
            </a:r>
            <a:r>
              <a:rPr lang="cs-CZ" sz="2000" b="1" dirty="0">
                <a:solidFill>
                  <a:srgbClr val="FF0000"/>
                </a:solidFill>
              </a:rPr>
              <a:t>slabší </a:t>
            </a:r>
            <a:r>
              <a:rPr lang="cs-CZ" sz="2000" b="1" dirty="0"/>
              <a:t>než kovalentní vazba, ale silnější </a:t>
            </a:r>
            <a:r>
              <a:rPr lang="cs-CZ" sz="2000" b="1" dirty="0" smtClean="0"/>
              <a:t>než </a:t>
            </a:r>
            <a:r>
              <a:rPr lang="cs-CZ" sz="2000" b="1" dirty="0"/>
              <a:t>van der </a:t>
            </a:r>
            <a:r>
              <a:rPr lang="cs-CZ" sz="2000" b="1" dirty="0" err="1"/>
              <a:t>Waalsovy</a:t>
            </a:r>
            <a:r>
              <a:rPr lang="cs-CZ" sz="2000" b="1" dirty="0"/>
              <a:t> </a:t>
            </a:r>
            <a:r>
              <a:rPr lang="cs-CZ" sz="2000" b="1" dirty="0" smtClean="0"/>
              <a:t>interakce.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3441194"/>
            <a:ext cx="5832648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Podmínky pro vznik vodíkového můstku: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430529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</a:rPr>
              <a:t>H</a:t>
            </a:r>
            <a:r>
              <a:rPr lang="cs-CZ" sz="2000" b="1" dirty="0"/>
              <a:t> musí být </a:t>
            </a:r>
            <a:r>
              <a:rPr lang="cs-CZ" sz="2000" b="1" dirty="0" smtClean="0"/>
              <a:t>chemickou </a:t>
            </a:r>
            <a:r>
              <a:rPr lang="cs-CZ" sz="2000" b="1" dirty="0"/>
              <a:t>vazbou svázán </a:t>
            </a:r>
            <a:r>
              <a:rPr lang="cs-CZ" sz="2000" b="1" dirty="0" smtClean="0"/>
              <a:t>s </a:t>
            </a:r>
            <a:r>
              <a:rPr lang="cs-CZ" sz="2000" b="1" dirty="0"/>
              <a:t>atomem </a:t>
            </a:r>
            <a:r>
              <a:rPr lang="cs-CZ" sz="2000" b="1" dirty="0">
                <a:solidFill>
                  <a:srgbClr val="FF0000"/>
                </a:solidFill>
              </a:rPr>
              <a:t>s volným </a:t>
            </a:r>
            <a:r>
              <a:rPr lang="cs-CZ" sz="2000" b="1" dirty="0" smtClean="0">
                <a:solidFill>
                  <a:srgbClr val="FF0000"/>
                </a:solidFill>
              </a:rPr>
              <a:t>e</a:t>
            </a:r>
            <a:r>
              <a:rPr lang="cs-CZ" sz="2000" b="1" baseline="30000" dirty="0" smtClean="0">
                <a:solidFill>
                  <a:srgbClr val="FF0000"/>
                </a:solidFill>
              </a:rPr>
              <a:t>-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párem</a:t>
            </a:r>
            <a:r>
              <a:rPr lang="cs-CZ" sz="2000" b="1" dirty="0" smtClean="0"/>
              <a:t>, vysokou elektronegativitou </a:t>
            </a:r>
            <a:r>
              <a:rPr lang="cs-CZ" sz="2000" b="1" dirty="0"/>
              <a:t>a malém poloměru (N, O, F)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9512" y="3873242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1" dirty="0" smtClean="0"/>
              <a:t>Volný </a:t>
            </a:r>
            <a:r>
              <a:rPr lang="cs-CZ" sz="2000" b="1" dirty="0">
                <a:solidFill>
                  <a:srgbClr val="FF0000"/>
                </a:solidFill>
              </a:rPr>
              <a:t>e</a:t>
            </a:r>
            <a:r>
              <a:rPr lang="cs-CZ" sz="2000" b="1" baseline="30000" dirty="0">
                <a:solidFill>
                  <a:srgbClr val="FF0000"/>
                </a:solidFill>
              </a:rPr>
              <a:t>-</a:t>
            </a:r>
            <a:r>
              <a:rPr lang="cs-CZ" sz="2000" b="1" dirty="0"/>
              <a:t> </a:t>
            </a:r>
            <a:r>
              <a:rPr lang="cs-CZ" sz="2000" b="1" dirty="0" smtClean="0"/>
              <a:t>pár v molekule - nevazebný</a:t>
            </a:r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0330" y="5069502"/>
            <a:ext cx="90381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/>
              <a:t>Princip: díky silně polárním vazbám mezi </a:t>
            </a:r>
            <a:r>
              <a:rPr lang="cs-CZ" sz="2200" b="1" dirty="0">
                <a:solidFill>
                  <a:srgbClr val="FF0000"/>
                </a:solidFill>
              </a:rPr>
              <a:t>H</a:t>
            </a:r>
            <a:r>
              <a:rPr lang="cs-CZ" sz="2200" b="1" dirty="0"/>
              <a:t> a atomem </a:t>
            </a:r>
            <a:r>
              <a:rPr lang="cs-CZ" sz="2200" b="1" dirty="0">
                <a:solidFill>
                  <a:srgbClr val="FF0000"/>
                </a:solidFill>
              </a:rPr>
              <a:t>N, O </a:t>
            </a:r>
            <a:r>
              <a:rPr lang="cs-CZ" sz="2200" b="1" dirty="0"/>
              <a:t>nebo </a:t>
            </a:r>
            <a:r>
              <a:rPr lang="cs-CZ" sz="2200" b="1" dirty="0">
                <a:solidFill>
                  <a:srgbClr val="FF0000"/>
                </a:solidFill>
              </a:rPr>
              <a:t>F</a:t>
            </a:r>
            <a:r>
              <a:rPr lang="cs-CZ" sz="2200" b="1" dirty="0"/>
              <a:t>, je vazebný </a:t>
            </a:r>
            <a:r>
              <a:rPr lang="cs-CZ" sz="2200" b="1" dirty="0">
                <a:solidFill>
                  <a:srgbClr val="FF0000"/>
                </a:solidFill>
              </a:rPr>
              <a:t>e</a:t>
            </a:r>
            <a:r>
              <a:rPr lang="cs-CZ" sz="2200" b="1" baseline="30000" dirty="0">
                <a:solidFill>
                  <a:srgbClr val="FF0000"/>
                </a:solidFill>
              </a:rPr>
              <a:t>-</a:t>
            </a:r>
            <a:r>
              <a:rPr lang="cs-CZ" sz="2200" b="1" dirty="0" smtClean="0"/>
              <a:t> </a:t>
            </a:r>
            <a:r>
              <a:rPr lang="cs-CZ" sz="2200" b="1" dirty="0"/>
              <a:t>pár posunut do té míry k atomu </a:t>
            </a:r>
            <a:r>
              <a:rPr lang="cs-CZ" sz="2200" b="1" dirty="0">
                <a:solidFill>
                  <a:srgbClr val="FF0000"/>
                </a:solidFill>
              </a:rPr>
              <a:t>N, O nebo F</a:t>
            </a:r>
            <a:r>
              <a:rPr lang="cs-CZ" sz="2200" b="1" dirty="0"/>
              <a:t>, že atom </a:t>
            </a:r>
            <a:r>
              <a:rPr lang="cs-CZ" sz="2200" b="1" dirty="0">
                <a:solidFill>
                  <a:srgbClr val="FF0000"/>
                </a:solidFill>
              </a:rPr>
              <a:t>H</a:t>
            </a:r>
            <a:r>
              <a:rPr lang="cs-CZ" sz="2200" b="1" dirty="0"/>
              <a:t> má </a:t>
            </a:r>
            <a:r>
              <a:rPr lang="cs-CZ" sz="2200" b="1" dirty="0">
                <a:solidFill>
                  <a:srgbClr val="FF0000"/>
                </a:solidFill>
              </a:rPr>
              <a:t>δ</a:t>
            </a:r>
            <a:r>
              <a:rPr lang="cs-CZ" sz="2200" b="1" baseline="30000" dirty="0">
                <a:solidFill>
                  <a:srgbClr val="FF0000"/>
                </a:solidFill>
              </a:rPr>
              <a:t>+</a:t>
            </a:r>
            <a:r>
              <a:rPr lang="cs-CZ" sz="2200" b="1" dirty="0"/>
              <a:t>. </a:t>
            </a:r>
            <a:r>
              <a:rPr lang="cs-CZ" sz="2200" b="1" dirty="0" smtClean="0"/>
              <a:t>Tento </a:t>
            </a:r>
            <a:r>
              <a:rPr lang="cs-CZ" sz="2200" b="1" dirty="0"/>
              <a:t>částečný náboj je přitahován k další molekule k </a:t>
            </a:r>
            <a:r>
              <a:rPr lang="cs-CZ" sz="2200" b="1" dirty="0">
                <a:solidFill>
                  <a:srgbClr val="FF0000"/>
                </a:solidFill>
              </a:rPr>
              <a:t>δ</a:t>
            </a:r>
            <a:r>
              <a:rPr lang="cs-CZ" sz="2200" b="1" baseline="30000" dirty="0">
                <a:solidFill>
                  <a:srgbClr val="FF0000"/>
                </a:solidFill>
              </a:rPr>
              <a:t>-</a:t>
            </a:r>
            <a:r>
              <a:rPr lang="cs-CZ" sz="2200" b="1" dirty="0"/>
              <a:t> na atomu </a:t>
            </a:r>
            <a:r>
              <a:rPr lang="cs-CZ" sz="2200" b="1" dirty="0">
                <a:solidFill>
                  <a:srgbClr val="FF0000"/>
                </a:solidFill>
              </a:rPr>
              <a:t>N, O nebo F </a:t>
            </a:r>
            <a:r>
              <a:rPr lang="cs-CZ" sz="2200" b="1" dirty="0"/>
              <a:t>a </a:t>
            </a:r>
            <a:r>
              <a:rPr lang="cs-CZ" sz="2200" b="1" dirty="0" smtClean="0"/>
              <a:t>navíc </a:t>
            </a:r>
            <a:r>
              <a:rPr lang="cs-CZ" sz="2200" b="1" dirty="0"/>
              <a:t>na jejich </a:t>
            </a:r>
            <a:r>
              <a:rPr lang="cs-CZ" sz="2200" b="1" dirty="0">
                <a:solidFill>
                  <a:srgbClr val="FF0000"/>
                </a:solidFill>
              </a:rPr>
              <a:t>volný e</a:t>
            </a:r>
            <a:r>
              <a:rPr lang="cs-CZ" sz="2200" b="1" baseline="30000" dirty="0">
                <a:solidFill>
                  <a:srgbClr val="FF0000"/>
                </a:solidFill>
              </a:rPr>
              <a:t>-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>
                <a:solidFill>
                  <a:srgbClr val="FF0000"/>
                </a:solidFill>
              </a:rPr>
              <a:t>pár </a:t>
            </a:r>
            <a:r>
              <a:rPr lang="cs-CZ" sz="2200" b="1" dirty="0" smtClean="0"/>
              <a:t>– se zápornými </a:t>
            </a:r>
            <a:r>
              <a:rPr lang="cs-CZ" sz="2400" b="1" dirty="0">
                <a:solidFill>
                  <a:srgbClr val="FF0000"/>
                </a:solidFill>
              </a:rPr>
              <a:t>e</a:t>
            </a:r>
            <a:r>
              <a:rPr lang="cs-CZ" sz="2400" b="1" baseline="30000" dirty="0">
                <a:solidFill>
                  <a:srgbClr val="FF0000"/>
                </a:solidFill>
              </a:rPr>
              <a:t>-</a:t>
            </a:r>
            <a:r>
              <a:rPr lang="cs-CZ" sz="2200" b="1" dirty="0" smtClean="0"/>
              <a:t>.</a:t>
            </a:r>
            <a:endParaRPr lang="cs-CZ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2008" y="295688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Vodíkové můstky významně ovlivňují fyzikální vlastnosti látek.</a:t>
            </a:r>
            <a:endParaRPr lang="cs-CZ" sz="2000" b="1" dirty="0"/>
          </a:p>
        </p:txBody>
      </p:sp>
      <p:sp>
        <p:nvSpPr>
          <p:cNvPr id="10" name="Šipka doprava se zářezem 9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931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3" grpId="0" animBg="1"/>
      <p:bldP spid="2" grpId="0"/>
      <p:bldP spid="4" grpId="0" animBg="1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1750" y="908720"/>
            <a:ext cx="90805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4" action="ppaction://hlinksldjump"/>
          </p:cNvPr>
          <p:cNvSpPr txBox="1"/>
          <p:nvPr/>
        </p:nvSpPr>
        <p:spPr>
          <a:xfrm>
            <a:off x="755576" y="1167135"/>
            <a:ext cx="3888432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VAZEBNÉ INTERAKCE</a:t>
            </a:r>
          </a:p>
        </p:txBody>
      </p:sp>
      <p:sp>
        <p:nvSpPr>
          <p:cNvPr id="3" name="TextovéPole 2">
            <a:hlinkClick r:id="" action="ppaction://noaction"/>
          </p:cNvPr>
          <p:cNvSpPr txBox="1"/>
          <p:nvPr/>
        </p:nvSpPr>
        <p:spPr>
          <a:xfrm>
            <a:off x="531170" y="1772816"/>
            <a:ext cx="4688902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cap="all" dirty="0"/>
              <a:t>van der </a:t>
            </a:r>
            <a:r>
              <a:rPr lang="cs-CZ" cap="all" dirty="0" err="1"/>
              <a:t>Waalsovy</a:t>
            </a:r>
            <a:r>
              <a:rPr lang="cs-CZ" cap="all" dirty="0"/>
              <a:t> síly</a:t>
            </a:r>
          </a:p>
        </p:txBody>
      </p:sp>
      <p:sp>
        <p:nvSpPr>
          <p:cNvPr id="2" name="Obdélník 1"/>
          <p:cNvSpPr/>
          <p:nvPr/>
        </p:nvSpPr>
        <p:spPr>
          <a:xfrm>
            <a:off x="70330" y="2354933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Přitažlivé </a:t>
            </a:r>
            <a:r>
              <a:rPr lang="cs-CZ" sz="2000" b="1" dirty="0"/>
              <a:t>nebo odpudivé interakce (síly) mezi </a:t>
            </a:r>
            <a:r>
              <a:rPr lang="cs-CZ" sz="2000" b="1" dirty="0" smtClean="0"/>
              <a:t>molekulami.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3429000"/>
            <a:ext cx="3024336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Existují tři typy: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7504" y="4797152"/>
            <a:ext cx="9433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</a:rPr>
              <a:t>Indukční síla</a:t>
            </a:r>
            <a:r>
              <a:rPr lang="cs-CZ" sz="2000" b="1" dirty="0"/>
              <a:t> potřebuje ke svému vzniku trvale polarizovanou molekulu, která polarizuje ostatní (polární i nepolární) molekuly.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7504" y="3865691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1" dirty="0" err="1">
                <a:solidFill>
                  <a:srgbClr val="FF0000"/>
                </a:solidFill>
              </a:rPr>
              <a:t>Coulombická</a:t>
            </a:r>
            <a:r>
              <a:rPr lang="cs-CZ" sz="2000" b="1" dirty="0">
                <a:solidFill>
                  <a:srgbClr val="FF0000"/>
                </a:solidFill>
              </a:rPr>
              <a:t> síla</a:t>
            </a:r>
            <a:r>
              <a:rPr lang="cs-CZ" sz="2000" b="1" dirty="0"/>
              <a:t> je způsobená </a:t>
            </a:r>
            <a:r>
              <a:rPr lang="cs-CZ" sz="2000" b="1" dirty="0">
                <a:solidFill>
                  <a:srgbClr val="FF0000"/>
                </a:solidFill>
              </a:rPr>
              <a:t>polaritou </a:t>
            </a:r>
            <a:r>
              <a:rPr lang="cs-CZ" sz="2000" b="1" dirty="0"/>
              <a:t>molekul. Je </a:t>
            </a:r>
            <a:r>
              <a:rPr lang="cs-CZ" sz="2000" b="1" dirty="0" smtClean="0"/>
              <a:t>to čistě</a:t>
            </a:r>
            <a:r>
              <a:rPr lang="cs-CZ" sz="2000" b="1" dirty="0"/>
              <a:t> </a:t>
            </a:r>
            <a:endParaRPr lang="cs-CZ" sz="2000" b="1" dirty="0" smtClean="0"/>
          </a:p>
          <a:p>
            <a:r>
              <a:rPr lang="cs-CZ" sz="2000" b="1" dirty="0" smtClean="0"/>
              <a:t>elektrostatický</a:t>
            </a:r>
            <a:r>
              <a:rPr lang="cs-CZ" sz="2000" b="1" dirty="0"/>
              <a:t> jev. Molekuly se k sobě natáčí „vrcholky“ s opačnými </a:t>
            </a:r>
            <a:endParaRPr lang="cs-CZ" sz="2000" b="1" dirty="0" smtClean="0"/>
          </a:p>
          <a:p>
            <a:r>
              <a:rPr lang="cs-CZ" sz="2000" b="1" dirty="0" smtClean="0"/>
              <a:t>náboji</a:t>
            </a:r>
            <a:r>
              <a:rPr lang="cs-CZ" sz="2000" b="1" dirty="0"/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72008" y="2708920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/>
              <a:t>Vznikají převážně v nepolárních molekulách, které neobsahují stálé dipóly, jejich vazby nejsou </a:t>
            </a:r>
            <a:r>
              <a:rPr lang="cs-CZ" sz="2000" b="1" dirty="0" smtClean="0"/>
              <a:t>polarizované.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107504" y="5445224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000" b="1" dirty="0">
                <a:solidFill>
                  <a:srgbClr val="FF0000"/>
                </a:solidFill>
              </a:rPr>
              <a:t>Disperzní síla </a:t>
            </a:r>
            <a:r>
              <a:rPr lang="cs-CZ" sz="2000" b="1" dirty="0"/>
              <a:t>je nejvýznamnější z van der </a:t>
            </a:r>
            <a:r>
              <a:rPr lang="cs-CZ" sz="2000" b="1" dirty="0" err="1"/>
              <a:t>Waalsových</a:t>
            </a:r>
            <a:r>
              <a:rPr lang="cs-CZ" sz="2000" b="1" dirty="0"/>
              <a:t> sil. Vycházíme z představy, že molekuly oscilují (kmitají) a to dosti chaoticky. V určitých momentech se „vykmitnutím“ poruší neutrální stav molekuly a vznikne </a:t>
            </a:r>
            <a:r>
              <a:rPr lang="cs-CZ" sz="2000" b="1" dirty="0">
                <a:solidFill>
                  <a:srgbClr val="FF0000"/>
                </a:solidFill>
              </a:rPr>
              <a:t>dipól</a:t>
            </a:r>
            <a:r>
              <a:rPr lang="cs-CZ" sz="2000" b="1" dirty="0"/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23202" y="90872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Johannes Diderik </a:t>
            </a:r>
            <a:endParaRPr lang="cs-CZ" sz="1400" b="1" dirty="0" smtClean="0"/>
          </a:p>
          <a:p>
            <a:r>
              <a:rPr lang="nl-NL" sz="1400" b="1" dirty="0" smtClean="0"/>
              <a:t>van </a:t>
            </a:r>
            <a:r>
              <a:rPr lang="nl-NL" sz="1400" b="1" dirty="0"/>
              <a:t>der </a:t>
            </a:r>
            <a:r>
              <a:rPr lang="nl-NL" sz="1400" b="1" dirty="0" smtClean="0"/>
              <a:t>Waals</a:t>
            </a:r>
            <a:endParaRPr lang="cs-CZ" sz="1400" dirty="0"/>
          </a:p>
        </p:txBody>
      </p:sp>
      <p:sp>
        <p:nvSpPr>
          <p:cNvPr id="13" name="Šipka doprava se zářezem 1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380312" y="1556792"/>
            <a:ext cx="1800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b="1" dirty="0"/>
              <a:t>(</a:t>
            </a:r>
            <a:r>
              <a:rPr lang="cs-CZ" sz="1700" b="1" dirty="0" smtClean="0"/>
              <a:t>1837 - 19623)</a:t>
            </a:r>
            <a:endParaRPr lang="cs-CZ" sz="17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68" y="923076"/>
            <a:ext cx="15335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7452320" y="1881351"/>
            <a:ext cx="1401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h</a:t>
            </a:r>
            <a:r>
              <a:rPr lang="cs-CZ" sz="1600" b="1" dirty="0" smtClean="0"/>
              <a:t>olandský</a:t>
            </a:r>
          </a:p>
          <a:p>
            <a:r>
              <a:rPr lang="cs-CZ" sz="1600" b="1" dirty="0" smtClean="0"/>
              <a:t>chemik </a:t>
            </a:r>
            <a:endParaRPr lang="cs-CZ" sz="16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31544" y="221589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 4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7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2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5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3" grpId="0" animBg="1"/>
      <p:bldP spid="2" grpId="0"/>
      <p:bldP spid="4" grpId="0" animBg="1"/>
      <p:bldP spid="6" grpId="0"/>
      <p:bldP spid="7" grpId="0"/>
      <p:bldP spid="9" grpId="0"/>
      <p:bldP spid="10" grpId="0"/>
      <p:bldP spid="8" grpId="0"/>
      <p:bldP spid="16" grpId="0"/>
      <p:bldP spid="1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634126" y="4294429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7" name="TextovéPole 2"/>
          <p:cNvSpPr txBox="1"/>
          <p:nvPr/>
        </p:nvSpPr>
        <p:spPr>
          <a:xfrm>
            <a:off x="1677733" y="3790373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4126" y="4606561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9" name="Obdélník 8"/>
          <p:cNvSpPr/>
          <p:nvPr/>
        </p:nvSpPr>
        <p:spPr>
          <a:xfrm>
            <a:off x="634126" y="4941200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3648" y="692696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sz="2400" b="1" dirty="0" smtClean="0">
                <a:solidFill>
                  <a:srgbClr val="FF0000"/>
                </a:solidFill>
              </a:rPr>
              <a:t>itace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126876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</a:t>
            </a:r>
            <a:r>
              <a:rPr lang="cs-CZ" sz="1200" dirty="0" smtClean="0"/>
              <a:t>   </a:t>
            </a:r>
            <a:r>
              <a:rPr lang="cs-CZ" sz="1200" cap="all" dirty="0" err="1" smtClean="0"/>
              <a:t>EliseEtc</a:t>
            </a:r>
            <a:r>
              <a:rPr lang="cs-CZ" sz="1200" cap="all" dirty="0" smtClean="0"/>
              <a:t>. </a:t>
            </a:r>
            <a:r>
              <a:rPr lang="cs-CZ" sz="1200" i="1" dirty="0" err="1"/>
              <a:t>Soubor:Ionic</a:t>
            </a:r>
            <a:r>
              <a:rPr lang="cs-CZ" sz="1200" i="1" dirty="0"/>
              <a:t> </a:t>
            </a:r>
            <a:r>
              <a:rPr lang="cs-CZ" sz="1200" i="1" dirty="0" err="1" smtClean="0"/>
              <a:t>bonding.svg</a:t>
            </a:r>
            <a:r>
              <a:rPr lang="cs-CZ" sz="1200" i="1" dirty="0"/>
              <a:t> - Wikipedie</a:t>
            </a:r>
            <a:r>
              <a:rPr lang="cs-CZ" sz="1200" dirty="0"/>
              <a:t> [online]. [cit. 19.3.2013]. Dostupný na WWW: </a:t>
            </a:r>
            <a:r>
              <a:rPr lang="cs-CZ" sz="1200" dirty="0" smtClean="0"/>
              <a:t>http</a:t>
            </a:r>
            <a:r>
              <a:rPr lang="cs-CZ" sz="1200" dirty="0"/>
              <a:t>://cs.wikipedia.org/wiki/Soubor:Ionic_bonding.svg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186352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Obr.2 </a:t>
            </a:r>
            <a:r>
              <a:rPr lang="cs-CZ" sz="1200" dirty="0" smtClean="0"/>
              <a:t>  </a:t>
            </a:r>
            <a:r>
              <a:rPr lang="cs-CZ" sz="1200" dirty="0"/>
              <a:t>OCAL. </a:t>
            </a:r>
            <a:r>
              <a:rPr lang="cs-CZ" sz="1200" dirty="0" err="1" smtClean="0"/>
              <a:t>Soubor:</a:t>
            </a:r>
            <a:r>
              <a:rPr lang="cs-CZ" sz="1200" i="1" dirty="0" err="1" smtClean="0"/>
              <a:t>Salt</a:t>
            </a:r>
            <a:r>
              <a:rPr lang="cs-CZ" sz="1200" i="1" dirty="0" smtClean="0"/>
              <a:t> </a:t>
            </a:r>
            <a:r>
              <a:rPr lang="cs-CZ" sz="1200" i="1" dirty="0" err="1"/>
              <a:t>Crystal</a:t>
            </a:r>
            <a:r>
              <a:rPr lang="cs-CZ" sz="1200" i="1" dirty="0"/>
              <a:t> </a:t>
            </a:r>
            <a:r>
              <a:rPr lang="cs-CZ" sz="1200" i="1" dirty="0" err="1"/>
              <a:t>clip</a:t>
            </a:r>
            <a:r>
              <a:rPr lang="cs-CZ" sz="1200" i="1" dirty="0"/>
              <a:t> art - </a:t>
            </a:r>
            <a:r>
              <a:rPr lang="cs-CZ" sz="1200" i="1" dirty="0" err="1"/>
              <a:t>vector</a:t>
            </a:r>
            <a:r>
              <a:rPr lang="cs-CZ" sz="1200" i="1" dirty="0"/>
              <a:t> </a:t>
            </a:r>
            <a:r>
              <a:rPr lang="cs-CZ" sz="1200" i="1" dirty="0" err="1"/>
              <a:t>clip</a:t>
            </a:r>
            <a:r>
              <a:rPr lang="cs-CZ" sz="1200" i="1" dirty="0"/>
              <a:t> art online, </a:t>
            </a:r>
            <a:r>
              <a:rPr lang="cs-CZ" sz="1200" i="1" dirty="0" err="1"/>
              <a:t>royalty</a:t>
            </a:r>
            <a:r>
              <a:rPr lang="cs-CZ" sz="1200" i="1" dirty="0"/>
              <a:t> free &amp; public </a:t>
            </a:r>
            <a:r>
              <a:rPr lang="cs-CZ" sz="1200" i="1" dirty="0" err="1"/>
              <a:t>domain</a:t>
            </a:r>
            <a:r>
              <a:rPr lang="cs-CZ" sz="1200" dirty="0"/>
              <a:t> [online]. [cit. </a:t>
            </a:r>
            <a:r>
              <a:rPr lang="cs-CZ" sz="1200" dirty="0" smtClean="0"/>
              <a:t>19.3.2013</a:t>
            </a:r>
            <a:r>
              <a:rPr lang="cs-CZ" sz="1200" dirty="0"/>
              <a:t>]. Dostupný na WWW: http://www.clker.com/clipart-salt-crystal.html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45468" y="2426791"/>
            <a:ext cx="648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Obr.3 </a:t>
            </a:r>
            <a:r>
              <a:rPr lang="cs-CZ" sz="1200" dirty="0" smtClean="0"/>
              <a:t>  DIDIER DESCOUENS. </a:t>
            </a:r>
            <a:r>
              <a:rPr lang="cs-CZ" sz="1200" i="1" dirty="0" err="1" smtClean="0"/>
              <a:t>Soubor:Selpologne.jpg</a:t>
            </a:r>
            <a:r>
              <a:rPr lang="cs-CZ" sz="1200" i="1" dirty="0" smtClean="0"/>
              <a:t> - Wikipedie</a:t>
            </a:r>
            <a:r>
              <a:rPr lang="cs-CZ" sz="1200" dirty="0" smtClean="0"/>
              <a:t> [online]. [cit. 19.432013]. Dostupný na WWW: http://cs.wikipedia.org/wiki/Soubor:Selpologne.jpg</a:t>
            </a:r>
            <a:endParaRPr lang="cs-CZ" sz="1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45468" y="29969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Obr.4 </a:t>
            </a:r>
            <a:r>
              <a:rPr lang="cs-CZ" sz="1200" dirty="0" smtClean="0"/>
              <a:t>  </a:t>
            </a:r>
            <a:r>
              <a:rPr lang="cs-CZ" sz="1200" dirty="0"/>
              <a:t>AUTOR NEUVEDEN. </a:t>
            </a:r>
            <a:r>
              <a:rPr lang="cs-CZ" sz="1200" i="1" dirty="0" err="1"/>
              <a:t>Soubor:Johannes</a:t>
            </a:r>
            <a:r>
              <a:rPr lang="cs-CZ" sz="1200" i="1" dirty="0"/>
              <a:t> </a:t>
            </a:r>
            <a:r>
              <a:rPr lang="cs-CZ" sz="1200" i="1" dirty="0" err="1"/>
              <a:t>Diderik</a:t>
            </a:r>
            <a:r>
              <a:rPr lang="cs-CZ" sz="1200" i="1" dirty="0"/>
              <a:t> van der Waals.jpg - Wikipedie</a:t>
            </a:r>
            <a:r>
              <a:rPr lang="cs-CZ" sz="1200" dirty="0"/>
              <a:t> [online]. [cit. </a:t>
            </a:r>
            <a:r>
              <a:rPr lang="cs-CZ" sz="1200" dirty="0" smtClean="0"/>
              <a:t>19.432013</a:t>
            </a:r>
            <a:r>
              <a:rPr lang="cs-CZ" sz="1200" dirty="0"/>
              <a:t>]. Dostupný na WWW: http://cs.wikipedia.org/wiki/Soubor:Johannes_Diderik_van_der_Waals.jpg</a:t>
            </a:r>
          </a:p>
        </p:txBody>
      </p:sp>
    </p:spTree>
    <p:extLst>
      <p:ext uri="{BB962C8B-B14F-4D97-AF65-F5344CB8AC3E}">
        <p14:creationId xmlns:p14="http://schemas.microsoft.com/office/powerpoint/2010/main" val="2011095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128792" cy="2016224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CHEMICKÁ </a:t>
            </a:r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VAZBA  II.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539552" y="794741"/>
            <a:ext cx="8064896" cy="5268518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hlinkClick r:id="rId5" action="ppaction://hlinksldjump"/>
          </p:cNvPr>
          <p:cNvSpPr txBox="1"/>
          <p:nvPr/>
        </p:nvSpPr>
        <p:spPr>
          <a:xfrm>
            <a:off x="828463" y="1658837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VAZBA KOVALENTNÍ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hlinkClick r:id="rId6" action="ppaction://hlinksldjump"/>
          </p:cNvPr>
          <p:cNvSpPr txBox="1"/>
          <p:nvPr/>
        </p:nvSpPr>
        <p:spPr>
          <a:xfrm>
            <a:off x="828465" y="2171599"/>
            <a:ext cx="60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VAZBA KOVALENTNÍ NEPOLÁRNÍ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hlinkClick r:id="rId7" action="ppaction://hlinksldjump"/>
          </p:cNvPr>
          <p:cNvSpPr txBox="1"/>
          <p:nvPr/>
        </p:nvSpPr>
        <p:spPr>
          <a:xfrm>
            <a:off x="828463" y="2705272"/>
            <a:ext cx="56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VAZBA KOVALENTNÍ POLÁRNÍ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hlinkClick r:id="rId8" action="ppaction://hlinksldjump"/>
          </p:cNvPr>
          <p:cNvSpPr txBox="1"/>
          <p:nvPr/>
        </p:nvSpPr>
        <p:spPr>
          <a:xfrm>
            <a:off x="828464" y="3238944"/>
            <a:ext cx="7631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VAZBA KOORDINAČNĚ KOVALENTNÍ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hlinkClick r:id="rId9" action="ppaction://hlinksldjump"/>
          </p:cNvPr>
          <p:cNvSpPr txBox="1"/>
          <p:nvPr/>
        </p:nvSpPr>
        <p:spPr>
          <a:xfrm>
            <a:off x="828462" y="3772618"/>
            <a:ext cx="331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>
                <a:solidFill>
                  <a:srgbClr val="FF0000"/>
                </a:solidFill>
              </a:rPr>
              <a:t>VAZBA </a:t>
            </a:r>
            <a:r>
              <a:rPr lang="cs-CZ" sz="2400" b="1" dirty="0" smtClean="0">
                <a:solidFill>
                  <a:srgbClr val="FF0000"/>
                </a:solidFill>
              </a:rPr>
              <a:t>IONTOVÁ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hlinkClick r:id="rId10" action="ppaction://hlinksldjump"/>
          </p:cNvPr>
          <p:cNvSpPr txBox="1"/>
          <p:nvPr/>
        </p:nvSpPr>
        <p:spPr>
          <a:xfrm>
            <a:off x="828465" y="4306291"/>
            <a:ext cx="32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VAZBA KOVOVÁ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hlinkClick r:id="rId11" action="ppaction://hlinksldjump"/>
          </p:cNvPr>
          <p:cNvSpPr txBox="1"/>
          <p:nvPr/>
        </p:nvSpPr>
        <p:spPr>
          <a:xfrm>
            <a:off x="828463" y="4839964"/>
            <a:ext cx="74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VLIV TYPU VAZBY NA VLASTNOSTI LÁTEK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hlinkClick r:id="rId12" action="ppaction://hlinksldjump"/>
          </p:cNvPr>
          <p:cNvSpPr txBox="1"/>
          <p:nvPr/>
        </p:nvSpPr>
        <p:spPr>
          <a:xfrm>
            <a:off x="828463" y="5373636"/>
            <a:ext cx="421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VAZEBNÉ INTERAKCE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hlinkClick r:id="rId13" action="ppaction://hlinksldjump"/>
          </p:cNvPr>
          <p:cNvSpPr txBox="1"/>
          <p:nvPr/>
        </p:nvSpPr>
        <p:spPr>
          <a:xfrm>
            <a:off x="826656" y="1154781"/>
            <a:ext cx="262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TYPY VAZEB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755576" y="1519044"/>
            <a:ext cx="4248472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TYPY CHEMICKÉ VAZBY</a:t>
            </a:r>
          </a:p>
        </p:txBody>
      </p:sp>
      <p:sp>
        <p:nvSpPr>
          <p:cNvPr id="4" name="Obdélník 3"/>
          <p:cNvSpPr/>
          <p:nvPr/>
        </p:nvSpPr>
        <p:spPr>
          <a:xfrm>
            <a:off x="-29121" y="5221069"/>
            <a:ext cx="9001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 smtClean="0">
                <a:solidFill>
                  <a:srgbClr val="FF0000"/>
                </a:solidFill>
              </a:rPr>
              <a:t>van </a:t>
            </a:r>
            <a:r>
              <a:rPr lang="cs-CZ" sz="2300" b="1" dirty="0">
                <a:solidFill>
                  <a:srgbClr val="FF0000"/>
                </a:solidFill>
              </a:rPr>
              <a:t>der </a:t>
            </a:r>
            <a:r>
              <a:rPr lang="cs-CZ" sz="2300" b="1" dirty="0" err="1">
                <a:solidFill>
                  <a:srgbClr val="FF0000"/>
                </a:solidFill>
              </a:rPr>
              <a:t>Waalsovy</a:t>
            </a:r>
            <a:r>
              <a:rPr lang="cs-CZ" sz="2300" b="1" dirty="0"/>
              <a:t>: </a:t>
            </a:r>
            <a:endParaRPr lang="cs-CZ" sz="2300" b="1" dirty="0" smtClean="0"/>
          </a:p>
          <a:p>
            <a:r>
              <a:rPr lang="cs-CZ" sz="2300" b="1" dirty="0" smtClean="0"/>
              <a:t>     slabé vazby -  </a:t>
            </a:r>
            <a:r>
              <a:rPr lang="cs-CZ" sz="2300" b="1" dirty="0"/>
              <a:t>váží molekuly ve větší </a:t>
            </a:r>
            <a:r>
              <a:rPr lang="cs-CZ" sz="2300" b="1" dirty="0" smtClean="0"/>
              <a:t>celky</a:t>
            </a:r>
            <a:endParaRPr lang="cs-CZ" sz="2300" b="1" dirty="0"/>
          </a:p>
        </p:txBody>
      </p:sp>
      <p:sp>
        <p:nvSpPr>
          <p:cNvPr id="6" name="Obdélník 5"/>
          <p:cNvSpPr/>
          <p:nvPr/>
        </p:nvSpPr>
        <p:spPr>
          <a:xfrm>
            <a:off x="-5705" y="2258576"/>
            <a:ext cx="92582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 smtClean="0">
                <a:solidFill>
                  <a:srgbClr val="FF0000"/>
                </a:solidFill>
              </a:rPr>
              <a:t>základní </a:t>
            </a:r>
            <a:r>
              <a:rPr lang="cs-CZ" sz="2300" b="1" dirty="0">
                <a:solidFill>
                  <a:srgbClr val="FF0000"/>
                </a:solidFill>
              </a:rPr>
              <a:t>chemické </a:t>
            </a:r>
            <a:r>
              <a:rPr lang="cs-CZ" sz="2300" b="1" dirty="0" smtClean="0">
                <a:solidFill>
                  <a:srgbClr val="FF0000"/>
                </a:solidFill>
              </a:rPr>
              <a:t>vazby</a:t>
            </a:r>
            <a:r>
              <a:rPr lang="cs-CZ" sz="2300" b="1" dirty="0" smtClean="0"/>
              <a:t> </a:t>
            </a:r>
          </a:p>
          <a:p>
            <a:r>
              <a:rPr lang="cs-CZ" sz="2300" b="1" dirty="0"/>
              <a:t> </a:t>
            </a:r>
            <a:r>
              <a:rPr lang="cs-CZ" sz="2300" b="1" dirty="0" smtClean="0"/>
              <a:t>   vazba kovalentní,</a:t>
            </a:r>
            <a:r>
              <a:rPr lang="cs-CZ" sz="2300" b="1" dirty="0"/>
              <a:t> koordinačně </a:t>
            </a:r>
            <a:r>
              <a:rPr lang="cs-CZ" sz="2300" b="1" dirty="0" smtClean="0"/>
              <a:t>kovalentní </a:t>
            </a:r>
            <a:r>
              <a:rPr lang="cs-CZ" sz="2300" b="1" dirty="0"/>
              <a:t>iontová, </a:t>
            </a:r>
            <a:r>
              <a:rPr lang="cs-CZ" sz="2300" b="1" dirty="0" smtClean="0"/>
              <a:t>kovová</a:t>
            </a:r>
            <a:endParaRPr lang="cs-CZ" sz="2300" b="1" dirty="0"/>
          </a:p>
        </p:txBody>
      </p:sp>
      <p:sp>
        <p:nvSpPr>
          <p:cNvPr id="7" name="Obdélník 6"/>
          <p:cNvSpPr/>
          <p:nvPr/>
        </p:nvSpPr>
        <p:spPr>
          <a:xfrm>
            <a:off x="-5705" y="3116575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 smtClean="0">
                <a:solidFill>
                  <a:srgbClr val="FF0000"/>
                </a:solidFill>
              </a:rPr>
              <a:t>jaderné vazby</a:t>
            </a:r>
            <a:endParaRPr lang="cs-CZ" sz="2300" b="1" dirty="0" smtClean="0"/>
          </a:p>
          <a:p>
            <a:r>
              <a:rPr lang="cs-CZ" sz="2300" b="1" dirty="0" smtClean="0"/>
              <a:t>     </a:t>
            </a:r>
            <a:r>
              <a:rPr lang="cs-CZ" sz="2300" b="1" dirty="0" smtClean="0">
                <a:solidFill>
                  <a:srgbClr val="FF0000"/>
                </a:solidFill>
              </a:rPr>
              <a:t>p</a:t>
            </a:r>
            <a:r>
              <a:rPr lang="cs-CZ" sz="23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2300" b="1" dirty="0" smtClean="0">
                <a:solidFill>
                  <a:srgbClr val="FF0000"/>
                </a:solidFill>
              </a:rPr>
              <a:t> </a:t>
            </a:r>
            <a:r>
              <a:rPr lang="cs-CZ" sz="2300" b="1" dirty="0" smtClean="0"/>
              <a:t>a </a:t>
            </a:r>
            <a:r>
              <a:rPr lang="cs-CZ" sz="2300" b="1" dirty="0" smtClean="0">
                <a:solidFill>
                  <a:srgbClr val="FF0000"/>
                </a:solidFill>
              </a:rPr>
              <a:t>n</a:t>
            </a:r>
            <a:r>
              <a:rPr lang="cs-CZ" sz="2300" b="1" baseline="30000" dirty="0" smtClean="0">
                <a:solidFill>
                  <a:srgbClr val="FF0000"/>
                </a:solidFill>
              </a:rPr>
              <a:t>0</a:t>
            </a:r>
            <a:r>
              <a:rPr lang="cs-CZ" sz="2300" b="1" baseline="30000" dirty="0" smtClean="0"/>
              <a:t> </a:t>
            </a:r>
            <a:r>
              <a:rPr lang="cs-CZ" sz="2300" b="1" dirty="0" smtClean="0"/>
              <a:t> v jádrech atomů; jaderné reakce</a:t>
            </a:r>
            <a:endParaRPr lang="cs-CZ" sz="2300" b="1" dirty="0"/>
          </a:p>
        </p:txBody>
      </p:sp>
      <p:sp>
        <p:nvSpPr>
          <p:cNvPr id="8" name="Obdélník 7"/>
          <p:cNvSpPr/>
          <p:nvPr/>
        </p:nvSpPr>
        <p:spPr>
          <a:xfrm>
            <a:off x="35496" y="4005933"/>
            <a:ext cx="91085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300" b="1" dirty="0" smtClean="0">
                <a:solidFill>
                  <a:srgbClr val="FF0000"/>
                </a:solidFill>
              </a:rPr>
              <a:t>vodíkové můstky         </a:t>
            </a:r>
          </a:p>
          <a:p>
            <a:r>
              <a:rPr lang="cs-CZ" sz="2300" b="1" dirty="0">
                <a:solidFill>
                  <a:srgbClr val="FF0000"/>
                </a:solidFill>
              </a:rPr>
              <a:t> </a:t>
            </a:r>
            <a:r>
              <a:rPr lang="cs-CZ" sz="2300" b="1" dirty="0" smtClean="0">
                <a:solidFill>
                  <a:srgbClr val="FF0000"/>
                </a:solidFill>
              </a:rPr>
              <a:t>H</a:t>
            </a:r>
            <a:r>
              <a:rPr lang="cs-CZ" sz="2300" b="1" dirty="0" smtClean="0"/>
              <a:t> je vázán na </a:t>
            </a:r>
            <a:r>
              <a:rPr lang="cs-CZ" sz="2300" b="1" dirty="0"/>
              <a:t>výrazně </a:t>
            </a:r>
            <a:r>
              <a:rPr lang="cs-CZ" sz="2300" b="1" dirty="0" err="1"/>
              <a:t>elektronegativnější</a:t>
            </a:r>
            <a:r>
              <a:rPr lang="cs-CZ" sz="2300" b="1" dirty="0"/>
              <a:t> </a:t>
            </a:r>
            <a:r>
              <a:rPr lang="cs-CZ" sz="2300" b="1" dirty="0" smtClean="0"/>
              <a:t>atom - </a:t>
            </a:r>
            <a:r>
              <a:rPr lang="cs-CZ" sz="2300" b="1" dirty="0" smtClean="0">
                <a:solidFill>
                  <a:srgbClr val="FF0000"/>
                </a:solidFill>
              </a:rPr>
              <a:t>O</a:t>
            </a:r>
            <a:r>
              <a:rPr lang="cs-CZ" sz="2300" b="1" dirty="0">
                <a:solidFill>
                  <a:srgbClr val="FF0000"/>
                </a:solidFill>
              </a:rPr>
              <a:t>, N, F, </a:t>
            </a:r>
            <a:r>
              <a:rPr lang="cs-CZ" sz="2300" b="1" dirty="0" smtClean="0">
                <a:solidFill>
                  <a:srgbClr val="FF0000"/>
                </a:solidFill>
              </a:rPr>
              <a:t>Cl      </a:t>
            </a:r>
          </a:p>
          <a:p>
            <a:r>
              <a:rPr lang="cs-CZ" sz="2300" b="1" dirty="0"/>
              <a:t> </a:t>
            </a:r>
            <a:r>
              <a:rPr lang="cs-CZ" sz="2300" b="1" dirty="0" smtClean="0"/>
              <a:t>   mohou </a:t>
            </a:r>
            <a:r>
              <a:rPr lang="cs-CZ" sz="2300" b="1" dirty="0"/>
              <a:t>se </a:t>
            </a:r>
            <a:r>
              <a:rPr lang="cs-CZ" sz="2300" b="1" dirty="0" smtClean="0"/>
              <a:t>vodíkovým </a:t>
            </a:r>
            <a:r>
              <a:rPr lang="cs-CZ" sz="2300" b="1" dirty="0"/>
              <a:t>můstkem vázat i na jiné </a:t>
            </a:r>
            <a:r>
              <a:rPr lang="cs-CZ" sz="2300" b="1" dirty="0" smtClean="0"/>
              <a:t>ionty</a:t>
            </a:r>
            <a:endParaRPr lang="cs-CZ" sz="2300" b="1" dirty="0"/>
          </a:p>
        </p:txBody>
      </p:sp>
      <p:sp>
        <p:nvSpPr>
          <p:cNvPr id="9" name="Šipka doprava se zářezem 8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261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1520" y="3284984"/>
            <a:ext cx="907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Vazebné </a:t>
            </a:r>
            <a:r>
              <a:rPr lang="cs-CZ" sz="2400" b="1" dirty="0" smtClean="0">
                <a:solidFill>
                  <a:srgbClr val="FF0000"/>
                </a:solidFill>
              </a:rPr>
              <a:t>e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-</a:t>
            </a:r>
            <a:r>
              <a:rPr lang="cs-CZ" sz="2400" b="1" dirty="0" smtClean="0">
                <a:solidFill>
                  <a:srgbClr val="FF0000"/>
                </a:solidFill>
              </a:rPr>
              <a:t> páry </a:t>
            </a:r>
            <a:r>
              <a:rPr lang="cs-CZ" sz="2400" b="1" dirty="0" smtClean="0"/>
              <a:t>jsou sdíleny dvojicí vzájemně vázaných atomů.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2464" y="5104928"/>
            <a:ext cx="5719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Kovalentní vazba </a:t>
            </a:r>
            <a:r>
              <a:rPr lang="cs-CZ" sz="2400" b="1" dirty="0"/>
              <a:t>je </a:t>
            </a:r>
            <a:r>
              <a:rPr lang="cs-CZ" sz="2400" b="1" dirty="0">
                <a:solidFill>
                  <a:srgbClr val="FF0000"/>
                </a:solidFill>
              </a:rPr>
              <a:t>velmi </a:t>
            </a:r>
            <a:r>
              <a:rPr lang="cs-CZ" sz="2400" b="1" dirty="0" smtClean="0">
                <a:solidFill>
                  <a:srgbClr val="FF0000"/>
                </a:solidFill>
              </a:rPr>
              <a:t>silná.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8813" y="4136886"/>
            <a:ext cx="857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Vazby se mohou účastnit jen </a:t>
            </a:r>
            <a:r>
              <a:rPr lang="cs-CZ" sz="2400" b="1" dirty="0">
                <a:solidFill>
                  <a:srgbClr val="FF0000"/>
                </a:solidFill>
              </a:rPr>
              <a:t>elektrony z vnější a ne zcela nasycené slupky.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50972" y="5838363"/>
            <a:ext cx="8793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Molekula vznikne, je-li </a:t>
            </a:r>
            <a:r>
              <a:rPr lang="cs-CZ" sz="2400" b="1" dirty="0">
                <a:solidFill>
                  <a:srgbClr val="FF0000"/>
                </a:solidFill>
              </a:rPr>
              <a:t>výsledná energie molekuly </a:t>
            </a:r>
            <a:r>
              <a:rPr lang="cs-CZ" sz="2400" b="1" dirty="0"/>
              <a:t>menší než součet energií jednotlivých atomů. 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50972" y="1196752"/>
            <a:ext cx="4797092" cy="461665"/>
          </a:xfrm>
          <a:prstGeom prst="rec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VAZBA KOVALENTNÍ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292463" y="1988840"/>
            <a:ext cx="85533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Podstatou vazby </a:t>
            </a:r>
            <a:r>
              <a:rPr lang="cs-CZ" sz="2400" b="1" dirty="0"/>
              <a:t>jsou elektrostatické přitažlivé síly mezi elektronovým obalem prvního atomu a jádrem druhého.</a:t>
            </a:r>
          </a:p>
        </p:txBody>
      </p:sp>
      <p:sp>
        <p:nvSpPr>
          <p:cNvPr id="9" name="Šipka doprava se zářezem 8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405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7" grpId="0"/>
      <p:bldP spid="8" grpId="0"/>
      <p:bldP spid="10" grpId="0"/>
      <p:bldP spid="1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50972" y="1764105"/>
            <a:ext cx="764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u="sng" dirty="0">
                <a:solidFill>
                  <a:srgbClr val="FF0000"/>
                </a:solidFill>
              </a:rPr>
              <a:t>∆X </a:t>
            </a:r>
            <a:r>
              <a:rPr lang="cs-CZ" sz="2000" b="1" dirty="0"/>
              <a:t>(„delta </a:t>
            </a:r>
            <a:r>
              <a:rPr lang="cs-CZ" sz="2000" b="1" dirty="0" err="1"/>
              <a:t>iks</a:t>
            </a:r>
            <a:r>
              <a:rPr lang="cs-CZ" sz="2000" b="1" dirty="0" smtClean="0"/>
              <a:t>“) –rozdíl elektronegativit vázaných atomů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1692801" y="2276872"/>
            <a:ext cx="2896947" cy="58477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0 = ∆X &lt; 0,4 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4984" y="3068960"/>
            <a:ext cx="818147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</a:rPr>
              <a:t>e</a:t>
            </a:r>
            <a:r>
              <a:rPr lang="cs-CZ" sz="2400" b="1" baseline="30000" dirty="0">
                <a:solidFill>
                  <a:srgbClr val="FFFF00"/>
                </a:solidFill>
              </a:rPr>
              <a:t>-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pár </a:t>
            </a:r>
            <a:r>
              <a:rPr lang="cs-CZ" sz="2400" b="1" dirty="0" smtClean="0">
                <a:solidFill>
                  <a:schemeClr val="bg1"/>
                </a:solidFill>
              </a:rPr>
              <a:t>je rovnoměrně rozdělen mezi oba atomy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2" name="TextovéPole 11">
            <a:hlinkClick r:id="rId4" action="ppaction://hlinksldjump"/>
          </p:cNvPr>
          <p:cNvSpPr txBox="1"/>
          <p:nvPr/>
        </p:nvSpPr>
        <p:spPr>
          <a:xfrm>
            <a:off x="755575" y="1167135"/>
            <a:ext cx="5904657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VAZBA KOVALENTNÍ </a:t>
            </a:r>
            <a:r>
              <a:rPr lang="cs-CZ" sz="2400" b="1" dirty="0" smtClean="0">
                <a:solidFill>
                  <a:srgbClr val="FF0000"/>
                </a:solidFill>
              </a:rPr>
              <a:t>NEPOLÁRNÍ</a:t>
            </a:r>
            <a:endParaRPr lang="cs-CZ" sz="2400" dirty="0">
              <a:solidFill>
                <a:srgbClr val="FF0000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1475655" y="4653135"/>
            <a:ext cx="2822035" cy="1482551"/>
            <a:chOff x="1475655" y="4653136"/>
            <a:chExt cx="2592289" cy="1368152"/>
          </a:xfrm>
        </p:grpSpPr>
        <p:sp>
          <p:nvSpPr>
            <p:cNvPr id="23" name="Zaoblený obdélník 22"/>
            <p:cNvSpPr/>
            <p:nvPr/>
          </p:nvSpPr>
          <p:spPr>
            <a:xfrm>
              <a:off x="1475655" y="4653136"/>
              <a:ext cx="2592289" cy="13681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vál 13"/>
            <p:cNvSpPr/>
            <p:nvPr/>
          </p:nvSpPr>
          <p:spPr>
            <a:xfrm>
              <a:off x="1698124" y="4797152"/>
              <a:ext cx="2088232" cy="1080120"/>
            </a:xfrm>
            <a:prstGeom prst="ellipse">
              <a:avLst/>
            </a:prstGeom>
            <a:gradFill flip="none" rotWithShape="1">
              <a:gsLst>
                <a:gs pos="0">
                  <a:srgbClr val="CCCCFF"/>
                </a:gs>
                <a:gs pos="2000">
                  <a:srgbClr val="99CCFF"/>
                </a:gs>
                <a:gs pos="93000">
                  <a:srgbClr val="9966FF"/>
                </a:gs>
                <a:gs pos="20000">
                  <a:srgbClr val="CC99FF"/>
                </a:gs>
                <a:gs pos="99000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ývojový diagram: spojnice 14"/>
            <p:cNvSpPr/>
            <p:nvPr/>
          </p:nvSpPr>
          <p:spPr>
            <a:xfrm>
              <a:off x="3210292" y="528006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ývojový diagram: spojnice 15"/>
            <p:cNvSpPr/>
            <p:nvPr/>
          </p:nvSpPr>
          <p:spPr>
            <a:xfrm>
              <a:off x="2202180" y="528006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7" name="Přímá spojnice 16"/>
            <p:cNvCxnSpPr/>
            <p:nvPr/>
          </p:nvCxnSpPr>
          <p:spPr>
            <a:xfrm>
              <a:off x="2261488" y="5335596"/>
              <a:ext cx="100811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véPole 17"/>
          <p:cNvSpPr txBox="1"/>
          <p:nvPr/>
        </p:nvSpPr>
        <p:spPr>
          <a:xfrm>
            <a:off x="395536" y="613568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Typický příklad jsou molekuly prvků kde </a:t>
            </a:r>
            <a:r>
              <a:rPr lang="cs-CZ" sz="2400" b="1" dirty="0">
                <a:solidFill>
                  <a:srgbClr val="FF0000"/>
                </a:solidFill>
              </a:rPr>
              <a:t>∆X </a:t>
            </a:r>
            <a:r>
              <a:rPr lang="cs-CZ" sz="2400" b="1" dirty="0" smtClean="0">
                <a:solidFill>
                  <a:srgbClr val="FF0000"/>
                </a:solidFill>
              </a:rPr>
              <a:t> = O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94984" y="3717032"/>
            <a:ext cx="8181472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Příslušné molekuly neprojevují navenek elektrický náboj.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3" name="Šipka doprava se zářezem 12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5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3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/>
      <p:bldP spid="4" grpId="0" animBg="1"/>
      <p:bldP spid="11" grpId="0" animBg="1"/>
      <p:bldP spid="12" grpId="0" animBg="1"/>
      <p:bldP spid="18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4" action="ppaction://hlinksldjump"/>
          </p:cNvPr>
          <p:cNvSpPr txBox="1"/>
          <p:nvPr/>
        </p:nvSpPr>
        <p:spPr>
          <a:xfrm>
            <a:off x="755576" y="1095127"/>
            <a:ext cx="5760640" cy="461665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VAZBA KOVALENTNÍ POLÁRNÍ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2801" y="1772816"/>
            <a:ext cx="3171061" cy="58477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0,4 ≤ ∆X ≤ 1,7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3161" y="2564904"/>
            <a:ext cx="8712946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</a:rPr>
              <a:t>e</a:t>
            </a:r>
            <a:r>
              <a:rPr lang="cs-CZ" sz="2400" b="1" baseline="30000" dirty="0">
                <a:solidFill>
                  <a:srgbClr val="FFFF00"/>
                </a:solidFill>
              </a:rPr>
              <a:t>-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pár </a:t>
            </a:r>
            <a:r>
              <a:rPr lang="cs-CZ" sz="2400" b="1" dirty="0" smtClean="0">
                <a:solidFill>
                  <a:schemeClr val="bg1"/>
                </a:solidFill>
              </a:rPr>
              <a:t>je přitahován k elektronegativnějšímu atomu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3160" y="3212976"/>
            <a:ext cx="8712947" cy="800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cs-CZ" sz="2300" b="1" dirty="0" smtClean="0">
                <a:solidFill>
                  <a:schemeClr val="bg1"/>
                </a:solidFill>
              </a:rPr>
              <a:t>Příslušné molekuly mají dva elektrické dipóly </a:t>
            </a:r>
            <a:r>
              <a:rPr lang="el-GR" sz="2300" b="1" dirty="0" smtClean="0">
                <a:solidFill>
                  <a:srgbClr val="FFFF00"/>
                </a:solidFill>
              </a:rPr>
              <a:t>δ</a:t>
            </a:r>
            <a:r>
              <a:rPr lang="cs-CZ" sz="2300" b="1" dirty="0" smtClean="0">
                <a:solidFill>
                  <a:srgbClr val="FFFF00"/>
                </a:solidFill>
              </a:rPr>
              <a:t>- </a:t>
            </a:r>
            <a:r>
              <a:rPr lang="cs-CZ" sz="2300" b="1" dirty="0">
                <a:solidFill>
                  <a:srgbClr val="FFFF00"/>
                </a:solidFill>
              </a:rPr>
              <a:t>(</a:t>
            </a:r>
            <a:r>
              <a:rPr lang="cs-CZ" sz="2300" b="1" dirty="0" smtClean="0">
                <a:solidFill>
                  <a:srgbClr val="FFFF00"/>
                </a:solidFill>
              </a:rPr>
              <a:t>delta-)</a:t>
            </a:r>
          </a:p>
          <a:p>
            <a:r>
              <a:rPr lang="cs-CZ" sz="2300" b="1" dirty="0" smtClean="0">
                <a:solidFill>
                  <a:schemeClr val="bg1"/>
                </a:solidFill>
              </a:rPr>
              <a:t>a</a:t>
            </a:r>
            <a:r>
              <a:rPr lang="el-GR" sz="2300" b="1" dirty="0" smtClean="0">
                <a:solidFill>
                  <a:schemeClr val="bg1"/>
                </a:solidFill>
              </a:rPr>
              <a:t> </a:t>
            </a:r>
            <a:r>
              <a:rPr lang="el-GR" sz="2300" b="1" dirty="0" smtClean="0">
                <a:solidFill>
                  <a:srgbClr val="FFFF00"/>
                </a:solidFill>
              </a:rPr>
              <a:t>δ</a:t>
            </a:r>
            <a:r>
              <a:rPr lang="cs-CZ" sz="2300" b="1" dirty="0" smtClean="0">
                <a:solidFill>
                  <a:srgbClr val="FFFF00"/>
                </a:solidFill>
              </a:rPr>
              <a:t>+(delta+).</a:t>
            </a:r>
            <a:endParaRPr lang="cs-CZ" sz="2300" b="1" dirty="0">
              <a:solidFill>
                <a:srgbClr val="FFFF0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1430659" y="4086584"/>
            <a:ext cx="3277204" cy="2150728"/>
            <a:chOff x="1430659" y="3933056"/>
            <a:chExt cx="3277204" cy="2150728"/>
          </a:xfrm>
        </p:grpSpPr>
        <p:sp>
          <p:nvSpPr>
            <p:cNvPr id="18" name="Zaoblený obdélník 17"/>
            <p:cNvSpPr/>
            <p:nvPr/>
          </p:nvSpPr>
          <p:spPr>
            <a:xfrm>
              <a:off x="1430659" y="3933056"/>
              <a:ext cx="3277204" cy="215072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lza 10"/>
            <p:cNvSpPr/>
            <p:nvPr/>
          </p:nvSpPr>
          <p:spPr>
            <a:xfrm rot="13371835">
              <a:off x="2773815" y="4424506"/>
              <a:ext cx="1352981" cy="1383852"/>
            </a:xfrm>
            <a:prstGeom prst="teardrop">
              <a:avLst/>
            </a:prstGeom>
            <a:gradFill flip="none" rotWithShape="1">
              <a:gsLst>
                <a:gs pos="0">
                  <a:srgbClr val="CCCCFF"/>
                </a:gs>
                <a:gs pos="2000">
                  <a:srgbClr val="99CCFF"/>
                </a:gs>
                <a:gs pos="93000">
                  <a:srgbClr val="9966FF"/>
                </a:gs>
                <a:gs pos="20000">
                  <a:srgbClr val="CC99FF"/>
                </a:gs>
                <a:gs pos="99000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Slza 1"/>
            <p:cNvSpPr/>
            <p:nvPr/>
          </p:nvSpPr>
          <p:spPr>
            <a:xfrm rot="2571835">
              <a:off x="1961082" y="4694206"/>
              <a:ext cx="950962" cy="953639"/>
            </a:xfrm>
            <a:prstGeom prst="teardrop">
              <a:avLst>
                <a:gd name="adj" fmla="val 145679"/>
              </a:avLst>
            </a:prstGeom>
            <a:gradFill flip="none" rotWithShape="1">
              <a:gsLst>
                <a:gs pos="0">
                  <a:srgbClr val="CCCCFF"/>
                </a:gs>
                <a:gs pos="2000">
                  <a:srgbClr val="99CCFF"/>
                </a:gs>
                <a:gs pos="93000">
                  <a:srgbClr val="9966FF"/>
                </a:gs>
                <a:gs pos="20000">
                  <a:srgbClr val="CC99FF"/>
                </a:gs>
                <a:gs pos="99000">
                  <a:srgbClr val="99CCFF"/>
                </a:gs>
                <a:gs pos="100000">
                  <a:srgbClr val="CCCC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2445632" y="5150695"/>
              <a:ext cx="100811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Vývojový diagram: spojnice 7"/>
            <p:cNvSpPr/>
            <p:nvPr/>
          </p:nvSpPr>
          <p:spPr>
            <a:xfrm>
              <a:off x="3394436" y="5095161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ývojový diagram: spojnice 8"/>
            <p:cNvSpPr/>
            <p:nvPr/>
          </p:nvSpPr>
          <p:spPr>
            <a:xfrm>
              <a:off x="2386324" y="5095161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4067944" y="4188636"/>
              <a:ext cx="6399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dirty="0">
                  <a:solidFill>
                    <a:srgbClr val="FF0000"/>
                  </a:solidFill>
                </a:rPr>
                <a:t>δ</a:t>
              </a:r>
              <a:r>
                <a:rPr lang="cs-CZ" sz="2800" b="1" dirty="0">
                  <a:solidFill>
                    <a:srgbClr val="FF0000"/>
                  </a:solidFill>
                </a:rPr>
                <a:t>- </a:t>
              </a:r>
              <a:endParaRPr lang="cs-CZ" sz="2800" dirty="0">
                <a:solidFill>
                  <a:srgbClr val="FF0000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691680" y="4178764"/>
              <a:ext cx="6655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dirty="0">
                  <a:solidFill>
                    <a:srgbClr val="FF0000"/>
                  </a:solidFill>
                </a:rPr>
                <a:t>δ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+</a:t>
              </a:r>
              <a:endParaRPr lang="cs-CZ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467544" y="6200143"/>
            <a:ext cx="773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Typický příklad jsou molekuly </a:t>
            </a:r>
            <a:r>
              <a:rPr lang="cs-CZ" sz="2400" b="1" dirty="0" err="1" smtClean="0"/>
              <a:t>HCl</a:t>
            </a:r>
            <a:r>
              <a:rPr lang="cs-CZ" sz="2400" b="1" dirty="0" smtClean="0"/>
              <a:t>, NH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, H</a:t>
            </a:r>
            <a:r>
              <a:rPr lang="cs-CZ" sz="2400" b="1" baseline="-25000" dirty="0"/>
              <a:t>2</a:t>
            </a:r>
            <a:r>
              <a:rPr lang="cs-CZ" sz="2400" b="1" dirty="0" smtClean="0"/>
              <a:t>O …</a:t>
            </a:r>
            <a:endParaRPr lang="cs-CZ" sz="2400" b="1" dirty="0"/>
          </a:p>
        </p:txBody>
      </p:sp>
      <p:sp>
        <p:nvSpPr>
          <p:cNvPr id="17" name="Šipka doprava se zářezem 1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673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3" grpId="0" animBg="1"/>
      <p:bldP spid="4" grpId="0" animBg="1"/>
      <p:bldP spid="6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5" action="ppaction://hlinksldjump"/>
          </p:cNvPr>
          <p:cNvSpPr txBox="1"/>
          <p:nvPr/>
        </p:nvSpPr>
        <p:spPr>
          <a:xfrm>
            <a:off x="1043608" y="1301859"/>
            <a:ext cx="6840760" cy="830997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VAZBA </a:t>
            </a:r>
            <a:r>
              <a:rPr lang="cs-CZ" dirty="0" smtClean="0"/>
              <a:t>KOORDINAČNĚ KOVALENTNÍ (DONOR -  AKCEPTOROVÁ)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67541" y="5935052"/>
            <a:ext cx="8280922" cy="4462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300" b="1" dirty="0">
                <a:solidFill>
                  <a:schemeClr val="bg1"/>
                </a:solidFill>
              </a:rPr>
              <a:t>Takto vzniklá sloučenina se nazývá komplexní.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45194" y="2556773"/>
            <a:ext cx="8303269" cy="800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>
                <a:solidFill>
                  <a:schemeClr val="bg1"/>
                </a:solidFill>
              </a:defRPr>
            </a:lvl1pPr>
          </a:lstStyle>
          <a:p>
            <a:pPr algn="ctr"/>
            <a:r>
              <a:rPr lang="cs-CZ" b="1" dirty="0"/>
              <a:t>D</a:t>
            </a:r>
            <a:r>
              <a:rPr lang="cs-CZ" b="1" dirty="0" smtClean="0"/>
              <a:t>onor-akceptorová</a:t>
            </a:r>
            <a:r>
              <a:rPr lang="cs-CZ" b="1" dirty="0"/>
              <a:t>  vazba je kovalentní vazba mezi donorem elektronu (ligand) a akceptorem.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5194" y="3661824"/>
            <a:ext cx="8303269" cy="800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>
                <a:solidFill>
                  <a:schemeClr val="bg1"/>
                </a:solidFill>
              </a:defRPr>
            </a:lvl1pPr>
          </a:lstStyle>
          <a:p>
            <a:pPr algn="ctr"/>
            <a:r>
              <a:rPr lang="cs-CZ" b="1" dirty="0">
                <a:solidFill>
                  <a:srgbClr val="FFFF00"/>
                </a:solidFill>
              </a:rPr>
              <a:t>Donor</a:t>
            </a:r>
            <a:r>
              <a:rPr lang="cs-CZ" b="1" dirty="0"/>
              <a:t> musí mít alespoň jeden </a:t>
            </a:r>
            <a:r>
              <a:rPr lang="cs-CZ" b="1" dirty="0">
                <a:solidFill>
                  <a:srgbClr val="FFFF00"/>
                </a:solidFill>
              </a:rPr>
              <a:t>volný elektronový pár </a:t>
            </a:r>
            <a:r>
              <a:rPr lang="cs-CZ" b="1" dirty="0"/>
              <a:t>a </a:t>
            </a:r>
            <a:r>
              <a:rPr lang="cs-CZ" b="1" dirty="0">
                <a:solidFill>
                  <a:srgbClr val="FFFF00"/>
                </a:solidFill>
              </a:rPr>
              <a:t>akceptor</a:t>
            </a:r>
            <a:r>
              <a:rPr lang="cs-CZ" b="1" dirty="0"/>
              <a:t> alespoň jeden </a:t>
            </a:r>
            <a:r>
              <a:rPr lang="cs-CZ" b="1" dirty="0">
                <a:solidFill>
                  <a:srgbClr val="FFFF00"/>
                </a:solidFill>
              </a:rPr>
              <a:t>volný orbital</a:t>
            </a:r>
            <a:r>
              <a:rPr lang="cs-CZ" b="1" dirty="0"/>
              <a:t>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5195" y="4789021"/>
            <a:ext cx="8303269" cy="800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>
                <a:solidFill>
                  <a:schemeClr val="bg1"/>
                </a:solidFill>
              </a:defRPr>
            </a:lvl1pPr>
          </a:lstStyle>
          <a:p>
            <a:pPr algn="ctr"/>
            <a:r>
              <a:rPr lang="cs-CZ" b="1" dirty="0"/>
              <a:t>Vazba vzniká sdílením elektronového páru donoru oběma prvky.</a:t>
            </a:r>
          </a:p>
        </p:txBody>
      </p:sp>
      <p:sp>
        <p:nvSpPr>
          <p:cNvPr id="7" name="Šipka doprava se zářezem 6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667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4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 animBg="1"/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Zaoblený obdélník 102"/>
          <p:cNvSpPr/>
          <p:nvPr/>
        </p:nvSpPr>
        <p:spPr>
          <a:xfrm>
            <a:off x="53752" y="696036"/>
            <a:ext cx="9036497" cy="6132348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8" name="Přímá spojnice 117"/>
          <p:cNvCxnSpPr/>
          <p:nvPr/>
        </p:nvCxnSpPr>
        <p:spPr>
          <a:xfrm>
            <a:off x="2644390" y="4194766"/>
            <a:ext cx="0" cy="1332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endCxn id="40" idx="2"/>
          </p:cNvCxnSpPr>
          <p:nvPr/>
        </p:nvCxnSpPr>
        <p:spPr>
          <a:xfrm>
            <a:off x="3524626" y="2268144"/>
            <a:ext cx="0" cy="10101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>
            <a:off x="4251900" y="4193743"/>
            <a:ext cx="0" cy="936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3901244" y="4199080"/>
            <a:ext cx="0" cy="532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3526142" y="4199081"/>
            <a:ext cx="0" cy="1407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hlinkClick r:id="rId5" action="ppaction://hlinksldjump"/>
          </p:cNvPr>
          <p:cNvSpPr txBox="1"/>
          <p:nvPr/>
        </p:nvSpPr>
        <p:spPr>
          <a:xfrm>
            <a:off x="1043608" y="869811"/>
            <a:ext cx="6840760" cy="830997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0000">
                <a:srgbClr val="99CCFF"/>
              </a:gs>
              <a:gs pos="27000">
                <a:srgbClr val="9966FF"/>
              </a:gs>
              <a:gs pos="77000">
                <a:srgbClr val="CC99FF"/>
              </a:gs>
              <a:gs pos="90000">
                <a:srgbClr val="99CCFF"/>
              </a:gs>
              <a:gs pos="100000">
                <a:srgbClr val="CCCCFF"/>
              </a:gs>
            </a:gsLst>
            <a:lin ang="0" scaled="1"/>
            <a:tileRect/>
          </a:gradFill>
          <a:ln w="38100">
            <a:solidFill>
              <a:srgbClr val="EC1C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VAZBA </a:t>
            </a:r>
            <a:r>
              <a:rPr lang="cs-CZ" dirty="0" smtClean="0"/>
              <a:t>KOORDINAČNĚ KOVALENTNÍ (DONOR -  AKCEPTOROVÁ)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12456" y="5949280"/>
            <a:ext cx="8064000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FF00"/>
                </a:solidFill>
              </a:rPr>
              <a:t>Všechny </a:t>
            </a:r>
            <a:r>
              <a:rPr lang="cs-CZ" sz="2400" b="1" dirty="0" smtClean="0">
                <a:solidFill>
                  <a:srgbClr val="FFFF00"/>
                </a:solidFill>
              </a:rPr>
              <a:t>vazby </a:t>
            </a:r>
            <a:r>
              <a:rPr lang="cs-CZ" sz="2400" b="1" dirty="0">
                <a:solidFill>
                  <a:schemeClr val="bg1"/>
                </a:solidFill>
              </a:rPr>
              <a:t>v </a:t>
            </a:r>
            <a:r>
              <a:rPr lang="cs-CZ" sz="2400" b="1" dirty="0" smtClean="0">
                <a:solidFill>
                  <a:schemeClr val="bg1"/>
                </a:solidFill>
              </a:rPr>
              <a:t>oxoniovém, či amonném kationtu </a:t>
            </a:r>
            <a:r>
              <a:rPr lang="cs-CZ" sz="2400" b="1" dirty="0">
                <a:solidFill>
                  <a:srgbClr val="FFFF00"/>
                </a:solidFill>
              </a:rPr>
              <a:t>jsou </a:t>
            </a:r>
            <a:r>
              <a:rPr lang="cs-CZ" sz="2400" b="1" dirty="0" smtClean="0">
                <a:solidFill>
                  <a:srgbClr val="FFFF00"/>
                </a:solidFill>
              </a:rPr>
              <a:t>naprosto rovnocenné</a:t>
            </a:r>
            <a:r>
              <a:rPr lang="cs-CZ" sz="24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755576" y="1921475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O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190567" y="1929740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344476" y="1913441"/>
            <a:ext cx="1080000" cy="360000"/>
            <a:chOff x="2503" y="10648"/>
            <a:chExt cx="1086" cy="362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 flipV="1">
            <a:off x="2464390" y="1913441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917453" y="1890698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2582948" y="198122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704616" y="199814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762354" y="1890697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4</a:t>
            </a:r>
            <a:endParaRPr lang="cs-CZ" sz="22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3466730" y="199179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588398" y="200704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3" idx="2"/>
            <a:endCxn id="30" idx="2"/>
          </p:cNvCxnSpPr>
          <p:nvPr/>
        </p:nvCxnSpPr>
        <p:spPr>
          <a:xfrm>
            <a:off x="4244476" y="2273441"/>
            <a:ext cx="0" cy="5728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3884476" y="198889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4236662" y="198889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727218" y="2394753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 flipV="1">
            <a:off x="3707944" y="2414204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2915816" y="2393592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3891465" y="248564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727218" y="2825640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 flipV="1">
            <a:off x="4067984" y="2846252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3568468" y="2825640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4251505" y="291193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27218" y="3257688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r>
              <a:rPr lang="cs-CZ" sz="2000" b="1" baseline="30000" dirty="0" smtClean="0">
                <a:solidFill>
                  <a:srgbClr val="FF0000"/>
                </a:solidFill>
                <a:latin typeface="Tahoma" pitchFamily="34" charset="0"/>
              </a:rPr>
              <a:t>+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1" name="Přímá spojnice 20"/>
          <p:cNvCxnSpPr>
            <a:endCxn id="26" idx="2"/>
          </p:cNvCxnSpPr>
          <p:nvPr/>
        </p:nvCxnSpPr>
        <p:spPr>
          <a:xfrm>
            <a:off x="3884478" y="2273441"/>
            <a:ext cx="0" cy="1407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0"/>
          <p:cNvSpPr>
            <a:spLocks noChangeArrowheads="1"/>
          </p:cNvSpPr>
          <p:nvPr/>
        </p:nvSpPr>
        <p:spPr bwMode="auto">
          <a:xfrm flipV="1">
            <a:off x="3344626" y="3278300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2845110" y="3257688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0</a:t>
            </a:r>
            <a:endParaRPr lang="cs-CZ" sz="2200" dirty="0"/>
          </a:p>
        </p:txBody>
      </p:sp>
      <p:grpSp>
        <p:nvGrpSpPr>
          <p:cNvPr id="113" name="Skupina 112"/>
          <p:cNvGrpSpPr/>
          <p:nvPr/>
        </p:nvGrpSpPr>
        <p:grpSpPr>
          <a:xfrm>
            <a:off x="4683740" y="1942380"/>
            <a:ext cx="1535195" cy="523220"/>
            <a:chOff x="4995587" y="2041684"/>
            <a:chExt cx="1535195" cy="523220"/>
          </a:xfrm>
        </p:grpSpPr>
        <p:sp>
          <p:nvSpPr>
            <p:cNvPr id="48" name="TextovéPole 47"/>
            <p:cNvSpPr txBox="1"/>
            <p:nvPr/>
          </p:nvSpPr>
          <p:spPr>
            <a:xfrm>
              <a:off x="4995587" y="2041684"/>
              <a:ext cx="1535195" cy="52322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H  O  H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Přímá spojnice 48"/>
            <p:cNvCxnSpPr/>
            <p:nvPr/>
          </p:nvCxnSpPr>
          <p:spPr>
            <a:xfrm>
              <a:off x="5436096" y="2329830"/>
              <a:ext cx="108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/>
            <p:cNvCxnSpPr/>
            <p:nvPr/>
          </p:nvCxnSpPr>
          <p:spPr>
            <a:xfrm>
              <a:off x="5940152" y="2332679"/>
              <a:ext cx="108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Skupina 104"/>
          <p:cNvGrpSpPr/>
          <p:nvPr/>
        </p:nvGrpSpPr>
        <p:grpSpPr>
          <a:xfrm>
            <a:off x="4572000" y="2465600"/>
            <a:ext cx="2352449" cy="1323440"/>
            <a:chOff x="4883847" y="2636912"/>
            <a:chExt cx="2352449" cy="1323440"/>
          </a:xfrm>
        </p:grpSpPr>
        <p:sp>
          <p:nvSpPr>
            <p:cNvPr id="62" name="TextovéPole 61"/>
            <p:cNvSpPr txBox="1"/>
            <p:nvPr/>
          </p:nvSpPr>
          <p:spPr>
            <a:xfrm>
              <a:off x="4995586" y="2835291"/>
              <a:ext cx="2240710" cy="10310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    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      </a:t>
              </a:r>
              <a:r>
                <a:rPr lang="cs-CZ" sz="2800" b="1" baseline="30000" dirty="0" smtClean="0">
                  <a:solidFill>
                    <a:srgbClr val="FF0000"/>
                  </a:solidFill>
                </a:rPr>
                <a:t>+</a:t>
              </a:r>
            </a:p>
            <a:p>
              <a:endParaRPr lang="cs-CZ" sz="500" b="1" dirty="0" smtClean="0">
                <a:solidFill>
                  <a:srgbClr val="FF0000"/>
                </a:solidFill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 O  H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Přímá spojnice 62"/>
            <p:cNvCxnSpPr/>
            <p:nvPr/>
          </p:nvCxnSpPr>
          <p:spPr>
            <a:xfrm>
              <a:off x="5603927" y="3596832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/>
            <p:cNvCxnSpPr/>
            <p:nvPr/>
          </p:nvCxnSpPr>
          <p:spPr>
            <a:xfrm>
              <a:off x="6107983" y="3599681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/>
            <p:cNvCxnSpPr/>
            <p:nvPr/>
          </p:nvCxnSpPr>
          <p:spPr>
            <a:xfrm rot="5400000">
              <a:off x="5826993" y="3352097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4883847" y="2636913"/>
              <a:ext cx="3600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</a:rPr>
                <a:t>[</a:t>
              </a:r>
              <a:endParaRPr lang="cs-CZ" sz="80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6447606" y="2636912"/>
              <a:ext cx="3600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</a:rPr>
                <a:t>]</a:t>
              </a:r>
              <a:endParaRPr lang="cs-CZ" sz="80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770305" y="3847114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7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N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>
            <a:off x="1205296" y="3855379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73" name="Group 11"/>
          <p:cNvGrpSpPr>
            <a:grpSpLocks/>
          </p:cNvGrpSpPr>
          <p:nvPr/>
        </p:nvGrpSpPr>
        <p:grpSpPr bwMode="auto">
          <a:xfrm>
            <a:off x="3359205" y="3839080"/>
            <a:ext cx="1080000" cy="360000"/>
            <a:chOff x="2503" y="10648"/>
            <a:chExt cx="1086" cy="362"/>
          </a:xfrm>
        </p:grpSpPr>
        <p:sp>
          <p:nvSpPr>
            <p:cNvPr id="74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6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77" name="Rectangle 10"/>
          <p:cNvSpPr>
            <a:spLocks noChangeArrowheads="1"/>
          </p:cNvSpPr>
          <p:nvPr/>
        </p:nvSpPr>
        <p:spPr bwMode="auto">
          <a:xfrm flipV="1">
            <a:off x="2479119" y="3839080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8" name="TextovéPole 77"/>
          <p:cNvSpPr txBox="1"/>
          <p:nvPr/>
        </p:nvSpPr>
        <p:spPr>
          <a:xfrm>
            <a:off x="1932182" y="3816337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79" name="Přímá spojnice se šipkou 78"/>
          <p:cNvCxnSpPr/>
          <p:nvPr/>
        </p:nvCxnSpPr>
        <p:spPr>
          <a:xfrm flipV="1">
            <a:off x="2597677" y="390686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>
            <a:off x="2719345" y="392378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ovéPole 80"/>
          <p:cNvSpPr txBox="1"/>
          <p:nvPr/>
        </p:nvSpPr>
        <p:spPr>
          <a:xfrm>
            <a:off x="2777083" y="3816336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3</a:t>
            </a:r>
            <a:endParaRPr lang="cs-CZ" sz="2200" dirty="0"/>
          </a:p>
        </p:txBody>
      </p:sp>
      <p:cxnSp>
        <p:nvCxnSpPr>
          <p:cNvPr id="82" name="Přímá spojnice se šipkou 81"/>
          <p:cNvCxnSpPr/>
          <p:nvPr/>
        </p:nvCxnSpPr>
        <p:spPr>
          <a:xfrm flipV="1">
            <a:off x="3541028" y="391743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/>
          <p:nvPr/>
        </p:nvCxnSpPr>
        <p:spPr>
          <a:xfrm flipV="1">
            <a:off x="3899205" y="391453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Přímá spojnice se šipkou 84"/>
          <p:cNvCxnSpPr/>
          <p:nvPr/>
        </p:nvCxnSpPr>
        <p:spPr>
          <a:xfrm flipV="1">
            <a:off x="4251391" y="391453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 Box 34"/>
          <p:cNvSpPr txBox="1">
            <a:spLocks noChangeArrowheads="1"/>
          </p:cNvSpPr>
          <p:nvPr/>
        </p:nvSpPr>
        <p:spPr bwMode="auto">
          <a:xfrm>
            <a:off x="775536" y="4320393"/>
            <a:ext cx="556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7" name="Rectangle 10"/>
          <p:cNvSpPr>
            <a:spLocks noChangeArrowheads="1"/>
          </p:cNvSpPr>
          <p:nvPr/>
        </p:nvSpPr>
        <p:spPr bwMode="auto">
          <a:xfrm flipV="1">
            <a:off x="3347864" y="4339844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8" name="TextovéPole 87"/>
          <p:cNvSpPr txBox="1"/>
          <p:nvPr/>
        </p:nvSpPr>
        <p:spPr>
          <a:xfrm>
            <a:off x="2888131" y="4319232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89" name="Přímá spojnice se šipkou 88"/>
          <p:cNvCxnSpPr/>
          <p:nvPr/>
        </p:nvCxnSpPr>
        <p:spPr>
          <a:xfrm>
            <a:off x="3541028" y="441128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 Box 34"/>
          <p:cNvSpPr txBox="1">
            <a:spLocks noChangeArrowheads="1"/>
          </p:cNvSpPr>
          <p:nvPr/>
        </p:nvSpPr>
        <p:spPr bwMode="auto">
          <a:xfrm>
            <a:off x="780593" y="4699844"/>
            <a:ext cx="556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2" name="Rectangle 10"/>
          <p:cNvSpPr>
            <a:spLocks noChangeArrowheads="1"/>
          </p:cNvSpPr>
          <p:nvPr/>
        </p:nvSpPr>
        <p:spPr bwMode="auto">
          <a:xfrm flipV="1">
            <a:off x="3707944" y="4719295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3" name="TextovéPole 92"/>
          <p:cNvSpPr txBox="1"/>
          <p:nvPr/>
        </p:nvSpPr>
        <p:spPr>
          <a:xfrm>
            <a:off x="3248211" y="4698683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94" name="Přímá spojnice se šipkou 93"/>
          <p:cNvCxnSpPr/>
          <p:nvPr/>
        </p:nvCxnSpPr>
        <p:spPr>
          <a:xfrm>
            <a:off x="3901108" y="479073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 Box 34"/>
          <p:cNvSpPr txBox="1">
            <a:spLocks noChangeArrowheads="1"/>
          </p:cNvSpPr>
          <p:nvPr/>
        </p:nvSpPr>
        <p:spPr bwMode="auto">
          <a:xfrm>
            <a:off x="780593" y="5111701"/>
            <a:ext cx="556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6" name="Rectangle 10"/>
          <p:cNvSpPr>
            <a:spLocks noChangeArrowheads="1"/>
          </p:cNvSpPr>
          <p:nvPr/>
        </p:nvSpPr>
        <p:spPr bwMode="auto">
          <a:xfrm flipV="1">
            <a:off x="4067984" y="5131152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7" name="TextovéPole 96"/>
          <p:cNvSpPr txBox="1"/>
          <p:nvPr/>
        </p:nvSpPr>
        <p:spPr>
          <a:xfrm>
            <a:off x="3608251" y="5110540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98" name="Přímá spojnice se šipkou 97"/>
          <p:cNvCxnSpPr/>
          <p:nvPr/>
        </p:nvCxnSpPr>
        <p:spPr>
          <a:xfrm>
            <a:off x="4261148" y="520259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Skupina 113"/>
          <p:cNvGrpSpPr/>
          <p:nvPr/>
        </p:nvGrpSpPr>
        <p:grpSpPr>
          <a:xfrm>
            <a:off x="4596344" y="3645024"/>
            <a:ext cx="2001973" cy="1323440"/>
            <a:chOff x="4817927" y="3905760"/>
            <a:chExt cx="2001973" cy="1323440"/>
          </a:xfrm>
        </p:grpSpPr>
        <p:sp>
          <p:nvSpPr>
            <p:cNvPr id="107" name="TextovéPole 106"/>
            <p:cNvSpPr txBox="1"/>
            <p:nvPr/>
          </p:nvSpPr>
          <p:spPr>
            <a:xfrm>
              <a:off x="4929666" y="4104139"/>
              <a:ext cx="1890234" cy="103105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    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       </a:t>
              </a:r>
              <a:endParaRPr lang="cs-CZ" sz="2800" b="1" baseline="30000" dirty="0" smtClean="0">
                <a:solidFill>
                  <a:srgbClr val="FF0000"/>
                </a:solidFill>
              </a:endParaRPr>
            </a:p>
            <a:p>
              <a:endParaRPr lang="cs-CZ" sz="500" b="1" dirty="0" smtClean="0">
                <a:solidFill>
                  <a:srgbClr val="FF0000"/>
                </a:solidFill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 N  H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8" name="Přímá spojnice 107"/>
            <p:cNvCxnSpPr/>
            <p:nvPr/>
          </p:nvCxnSpPr>
          <p:spPr>
            <a:xfrm>
              <a:off x="5538007" y="4865680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/>
            <p:cNvCxnSpPr/>
            <p:nvPr/>
          </p:nvCxnSpPr>
          <p:spPr>
            <a:xfrm>
              <a:off x="6042063" y="4868529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/>
            <p:cNvCxnSpPr/>
            <p:nvPr/>
          </p:nvCxnSpPr>
          <p:spPr>
            <a:xfrm rot="5400000">
              <a:off x="5761073" y="4620945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ovéPole 110"/>
            <p:cNvSpPr txBox="1"/>
            <p:nvPr/>
          </p:nvSpPr>
          <p:spPr>
            <a:xfrm>
              <a:off x="4817927" y="3905761"/>
              <a:ext cx="3600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</a:rPr>
                <a:t>[</a:t>
              </a:r>
              <a:endParaRPr lang="cs-CZ" sz="8000" dirty="0">
                <a:solidFill>
                  <a:srgbClr val="FF0000"/>
                </a:solidFill>
              </a:endParaRPr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6381686" y="3905760"/>
              <a:ext cx="3600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rgbClr val="FF0000"/>
                  </a:solidFill>
                </a:rPr>
                <a:t>]</a:t>
              </a:r>
              <a:endParaRPr lang="cs-CZ" sz="8000" baseline="3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5" name="Text Box 34"/>
          <p:cNvSpPr txBox="1">
            <a:spLocks noChangeArrowheads="1"/>
          </p:cNvSpPr>
          <p:nvPr/>
        </p:nvSpPr>
        <p:spPr bwMode="auto">
          <a:xfrm>
            <a:off x="775536" y="5491152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r>
              <a:rPr lang="cs-CZ" sz="2000" b="1" baseline="30000" dirty="0" smtClean="0">
                <a:solidFill>
                  <a:srgbClr val="FF0000"/>
                </a:solidFill>
                <a:latin typeface="Tahoma" pitchFamily="34" charset="0"/>
              </a:rPr>
              <a:t>+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6" name="Rectangle 10"/>
          <p:cNvSpPr>
            <a:spLocks noChangeArrowheads="1"/>
          </p:cNvSpPr>
          <p:nvPr/>
        </p:nvSpPr>
        <p:spPr bwMode="auto">
          <a:xfrm flipV="1">
            <a:off x="2479228" y="5511764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7" name="TextovéPole 116"/>
          <p:cNvSpPr txBox="1"/>
          <p:nvPr/>
        </p:nvSpPr>
        <p:spPr>
          <a:xfrm>
            <a:off x="1979712" y="5491152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0</a:t>
            </a:r>
            <a:endParaRPr lang="cs-CZ" sz="2200" dirty="0"/>
          </a:p>
        </p:txBody>
      </p:sp>
      <p:grpSp>
        <p:nvGrpSpPr>
          <p:cNvPr id="130" name="Skupina 129"/>
          <p:cNvGrpSpPr/>
          <p:nvPr/>
        </p:nvGrpSpPr>
        <p:grpSpPr>
          <a:xfrm>
            <a:off x="6660232" y="4164175"/>
            <a:ext cx="2259932" cy="1785105"/>
            <a:chOff x="6804248" y="4308191"/>
            <a:chExt cx="2259932" cy="1785105"/>
          </a:xfrm>
        </p:grpSpPr>
        <p:sp>
          <p:nvSpPr>
            <p:cNvPr id="120" name="TextovéPole 119"/>
            <p:cNvSpPr txBox="1"/>
            <p:nvPr/>
          </p:nvSpPr>
          <p:spPr>
            <a:xfrm>
              <a:off x="6915987" y="4506570"/>
              <a:ext cx="2148193" cy="153888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</a:rPr>
                <a:t>    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      </a:t>
              </a:r>
              <a:r>
                <a:rPr lang="cs-CZ" sz="2800" b="1" baseline="30000" dirty="0" smtClean="0">
                  <a:solidFill>
                    <a:srgbClr val="FF0000"/>
                  </a:solidFill>
                </a:rPr>
                <a:t>+</a:t>
              </a:r>
            </a:p>
            <a:p>
              <a:endParaRPr lang="cs-CZ" sz="500" b="1" dirty="0" smtClean="0">
                <a:solidFill>
                  <a:srgbClr val="FF0000"/>
                </a:solidFill>
              </a:endParaRPr>
            </a:p>
            <a:p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r>
                <a:rPr lang="cs-CZ" sz="2800" b="1" dirty="0" smtClean="0">
                  <a:solidFill>
                    <a:srgbClr val="FF0000"/>
                  </a:solidFill>
                </a:rPr>
                <a:t>H  N  H          </a:t>
              </a:r>
            </a:p>
            <a:p>
              <a:endParaRPr lang="cs-CZ" sz="500" b="1" dirty="0" smtClean="0">
                <a:solidFill>
                  <a:srgbClr val="FF0000"/>
                </a:solidFill>
              </a:endParaRPr>
            </a:p>
            <a:p>
              <a:r>
                <a:rPr lang="cs-CZ" sz="2800" b="1" dirty="0" smtClean="0">
                  <a:solidFill>
                    <a:srgbClr val="FF0000"/>
                  </a:solidFill>
                </a:rPr>
                <a:t>       H</a:t>
              </a:r>
              <a:endParaRPr lang="cs-CZ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1" name="Přímá spojnice 120"/>
            <p:cNvCxnSpPr/>
            <p:nvPr/>
          </p:nvCxnSpPr>
          <p:spPr>
            <a:xfrm>
              <a:off x="7524328" y="5268111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nice 121"/>
            <p:cNvCxnSpPr/>
            <p:nvPr/>
          </p:nvCxnSpPr>
          <p:spPr>
            <a:xfrm>
              <a:off x="8027573" y="5270960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nice 122"/>
            <p:cNvCxnSpPr/>
            <p:nvPr/>
          </p:nvCxnSpPr>
          <p:spPr>
            <a:xfrm rot="5400000">
              <a:off x="7737868" y="5023376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ovéPole 123"/>
            <p:cNvSpPr txBox="1"/>
            <p:nvPr/>
          </p:nvSpPr>
          <p:spPr>
            <a:xfrm>
              <a:off x="6804248" y="4308192"/>
              <a:ext cx="36004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dirty="0" smtClean="0">
                  <a:solidFill>
                    <a:srgbClr val="FF0000"/>
                  </a:solidFill>
                </a:rPr>
                <a:t>[</a:t>
              </a:r>
              <a:endParaRPr lang="cs-CZ" sz="11000" dirty="0">
                <a:solidFill>
                  <a:srgbClr val="FF0000"/>
                </a:solidFill>
              </a:endParaRPr>
            </a:p>
          </p:txBody>
        </p:sp>
        <p:sp>
          <p:nvSpPr>
            <p:cNvPr id="125" name="TextovéPole 124"/>
            <p:cNvSpPr txBox="1"/>
            <p:nvPr/>
          </p:nvSpPr>
          <p:spPr>
            <a:xfrm>
              <a:off x="8215607" y="4308191"/>
              <a:ext cx="36004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0" dirty="0" smtClean="0">
                  <a:solidFill>
                    <a:srgbClr val="FF0000"/>
                  </a:solidFill>
                </a:rPr>
                <a:t>]</a:t>
              </a:r>
              <a:endParaRPr lang="cs-CZ" sz="110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26" name="Přímá spojnice 125"/>
            <p:cNvCxnSpPr/>
            <p:nvPr/>
          </p:nvCxnSpPr>
          <p:spPr>
            <a:xfrm rot="5400000">
              <a:off x="7740361" y="5490611"/>
              <a:ext cx="144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Šipka doprava se zářezem 101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807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9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5" grpId="0" animBg="1"/>
      <p:bldP spid="7" grpId="0" animBg="1"/>
      <p:bldP spid="8" grpId="0"/>
      <p:bldP spid="9" grpId="0"/>
      <p:bldP spid="14" grpId="0" animBg="1"/>
      <p:bldP spid="15" grpId="0"/>
      <p:bldP spid="18" grpId="0"/>
      <p:bldP spid="25" grpId="0"/>
      <p:bldP spid="26" grpId="0" animBg="1"/>
      <p:bldP spid="27" grpId="0"/>
      <p:bldP spid="29" grpId="0"/>
      <p:bldP spid="30" grpId="0" animBg="1"/>
      <p:bldP spid="31" grpId="0"/>
      <p:bldP spid="36" grpId="0"/>
      <p:bldP spid="40" grpId="0" animBg="1"/>
      <p:bldP spid="41" grpId="0"/>
      <p:bldP spid="71" grpId="0"/>
      <p:bldP spid="72" grpId="0"/>
      <p:bldP spid="77" grpId="0" animBg="1"/>
      <p:bldP spid="78" grpId="0"/>
      <p:bldP spid="81" grpId="0"/>
      <p:bldP spid="86" grpId="0"/>
      <p:bldP spid="87" grpId="0" animBg="1"/>
      <p:bldP spid="88" grpId="0"/>
      <p:bldP spid="91" grpId="0"/>
      <p:bldP spid="92" grpId="0" animBg="1"/>
      <p:bldP spid="93" grpId="0"/>
      <p:bldP spid="95" grpId="0"/>
      <p:bldP spid="96" grpId="0" animBg="1"/>
      <p:bldP spid="97" grpId="0"/>
      <p:bldP spid="115" grpId="0"/>
      <p:bldP spid="116" grpId="0" animBg="1"/>
      <p:bldP spid="1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</TotalTime>
  <Words>854</Words>
  <Application>Microsoft Office PowerPoint</Application>
  <PresentationFormat>Předvádění na obrazovce (4:3)</PresentationFormat>
  <Paragraphs>174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Tok</vt:lpstr>
      <vt:lpstr>1_Tok</vt:lpstr>
      <vt:lpstr>Prezentace aplikace PowerPoint</vt:lpstr>
      <vt:lpstr>CHEMICKÁ VAZBA 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vazba II.</dc:title>
  <dc:creator>Lenovo</dc:creator>
  <cp:lastModifiedBy>Lenovo</cp:lastModifiedBy>
  <cp:revision>185</cp:revision>
  <dcterms:created xsi:type="dcterms:W3CDTF">2013-01-15T07:03:01Z</dcterms:created>
  <dcterms:modified xsi:type="dcterms:W3CDTF">2013-05-24T06:00:16Z</dcterms:modified>
</cp:coreProperties>
</file>