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1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AFBD-043E-41F1-850D-D7DED60372A3}" type="datetimeFigureOut">
              <a:rPr lang="en-US" smtClean="0"/>
              <a:t>11/14/2013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1A7E-FE2D-4F60-9612-14D5CB8D22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272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AFBD-043E-41F1-850D-D7DED60372A3}" type="datetimeFigureOut">
              <a:rPr lang="en-US" smtClean="0"/>
              <a:t>11/14/2013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1A7E-FE2D-4F60-9612-14D5CB8D22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790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AFBD-043E-41F1-850D-D7DED60372A3}" type="datetimeFigureOut">
              <a:rPr lang="en-US" smtClean="0"/>
              <a:t>11/14/2013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1A7E-FE2D-4F60-9612-14D5CB8D22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768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AFBD-043E-41F1-850D-D7DED60372A3}" type="datetimeFigureOut">
              <a:rPr lang="en-US" smtClean="0"/>
              <a:t>11/14/2013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1A7E-FE2D-4F60-9612-14D5CB8D22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665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AFBD-043E-41F1-850D-D7DED60372A3}" type="datetimeFigureOut">
              <a:rPr lang="en-US" smtClean="0"/>
              <a:t>11/14/2013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1A7E-FE2D-4F60-9612-14D5CB8D22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676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AFBD-043E-41F1-850D-D7DED60372A3}" type="datetimeFigureOut">
              <a:rPr lang="en-US" smtClean="0"/>
              <a:t>11/14/2013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1A7E-FE2D-4F60-9612-14D5CB8D22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064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AFBD-043E-41F1-850D-D7DED60372A3}" type="datetimeFigureOut">
              <a:rPr lang="en-US" smtClean="0"/>
              <a:t>11/14/2013</a:t>
            </a:fld>
            <a:endParaRPr lang="en-US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1A7E-FE2D-4F60-9612-14D5CB8D22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045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AFBD-043E-41F1-850D-D7DED60372A3}" type="datetimeFigureOut">
              <a:rPr lang="en-US" smtClean="0"/>
              <a:t>11/14/2013</a:t>
            </a:fld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1A7E-FE2D-4F60-9612-14D5CB8D22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560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AFBD-043E-41F1-850D-D7DED60372A3}" type="datetimeFigureOut">
              <a:rPr lang="en-US" smtClean="0"/>
              <a:t>11/14/2013</a:t>
            </a:fld>
            <a:endParaRPr lang="en-US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1A7E-FE2D-4F60-9612-14D5CB8D22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541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AFBD-043E-41F1-850D-D7DED60372A3}" type="datetimeFigureOut">
              <a:rPr lang="en-US" smtClean="0"/>
              <a:t>11/14/2013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1A7E-FE2D-4F60-9612-14D5CB8D22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761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AFBD-043E-41F1-850D-D7DED60372A3}" type="datetimeFigureOut">
              <a:rPr lang="en-US" smtClean="0"/>
              <a:t>11/14/2013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1A7E-FE2D-4F60-9612-14D5CB8D22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208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FAFBD-043E-41F1-850D-D7DED60372A3}" type="datetimeFigureOut">
              <a:rPr lang="en-US" smtClean="0"/>
              <a:t>11/14/2013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31A7E-FE2D-4F60-9612-14D5CB8D22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112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Frangula_OM11.JPG" TargetMode="External"/><Relationship Id="rId2" Type="http://schemas.openxmlformats.org/officeDocument/2006/relationships/hyperlink" Target="http://en.wikipedia.org/wiki/File:Viburnum_opulus_C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File:Illustration_Colchicum_autumnale0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1400" dirty="0" smtClean="0"/>
              <a:t>Jméno autora: 	Mgr. Mária Filipová</a:t>
            </a:r>
          </a:p>
          <a:p>
            <a:pPr marL="0" indent="0">
              <a:buNone/>
            </a:pPr>
            <a:r>
              <a:rPr lang="cs-CZ" sz="1400" dirty="0" smtClean="0"/>
              <a:t>Datum vytvoření:	12. 09. 2013</a:t>
            </a:r>
          </a:p>
          <a:p>
            <a:pPr marL="0" indent="0">
              <a:buNone/>
            </a:pPr>
            <a:r>
              <a:rPr lang="cs-CZ" sz="1400" dirty="0" smtClean="0"/>
              <a:t>Číslo </a:t>
            </a:r>
            <a:r>
              <a:rPr lang="cs-CZ" sz="1400" dirty="0" err="1"/>
              <a:t>DUMu</a:t>
            </a:r>
            <a:r>
              <a:rPr lang="cs-CZ" sz="1400" dirty="0"/>
              <a:t>: 	</a:t>
            </a:r>
            <a:r>
              <a:rPr lang="cs-CZ" sz="1400" dirty="0" smtClean="0"/>
              <a:t>VY_32_INOVACE_09_AJ_FT</a:t>
            </a:r>
            <a:endParaRPr lang="cs-CZ" sz="1400" dirty="0"/>
          </a:p>
          <a:p>
            <a:pPr marL="0" indent="0">
              <a:buNone/>
            </a:pPr>
            <a:endParaRPr lang="cs-CZ" sz="1400" dirty="0" smtClean="0"/>
          </a:p>
          <a:p>
            <a:pPr marL="0" indent="0">
              <a:buNone/>
            </a:pPr>
            <a:r>
              <a:rPr lang="cs-CZ" sz="1400" dirty="0" smtClean="0"/>
              <a:t>Ročník:                	1. – 4. ročník </a:t>
            </a:r>
          </a:p>
          <a:p>
            <a:pPr marL="0" indent="0">
              <a:buNone/>
            </a:pPr>
            <a:r>
              <a:rPr lang="cs-CZ" sz="1400" dirty="0" smtClean="0"/>
              <a:t>Vzdělávací oblast:	Jazyk a jazyková komunikace</a:t>
            </a:r>
          </a:p>
          <a:p>
            <a:pPr marL="0" indent="0">
              <a:buNone/>
            </a:pPr>
            <a:r>
              <a:rPr lang="cs-CZ" sz="1400" dirty="0" smtClean="0"/>
              <a:t>Vzdělávací obor:     	Anglický jazyk</a:t>
            </a:r>
          </a:p>
          <a:p>
            <a:pPr marL="0" indent="0">
              <a:buNone/>
            </a:pPr>
            <a:r>
              <a:rPr lang="cs-CZ" sz="1400" dirty="0" smtClean="0"/>
              <a:t>Tematický okruh:  	odborná slovní zásoba a témata pro studenty oboru  Aplikovaná chemie</a:t>
            </a:r>
          </a:p>
          <a:p>
            <a:pPr marL="0" indent="0">
              <a:buNone/>
            </a:pPr>
            <a:r>
              <a:rPr lang="cs-CZ" sz="1400" dirty="0" smtClean="0"/>
              <a:t>Téma:		</a:t>
            </a:r>
            <a:r>
              <a:rPr lang="cs-CZ" sz="1400" dirty="0" err="1"/>
              <a:t>P</a:t>
            </a:r>
            <a:r>
              <a:rPr lang="cs-CZ" sz="1400" dirty="0" err="1" smtClean="0"/>
              <a:t>oisonous</a:t>
            </a:r>
            <a:r>
              <a:rPr lang="cs-CZ" sz="1400" dirty="0" smtClean="0"/>
              <a:t> </a:t>
            </a:r>
            <a:r>
              <a:rPr lang="cs-CZ" sz="1400" dirty="0" err="1" smtClean="0"/>
              <a:t>plants</a:t>
            </a:r>
            <a:r>
              <a:rPr lang="cs-CZ" sz="1400" dirty="0" smtClean="0"/>
              <a:t> </a:t>
            </a:r>
          </a:p>
          <a:p>
            <a:pPr marL="0" indent="0">
              <a:buNone/>
            </a:pPr>
            <a:r>
              <a:rPr lang="cs-CZ" sz="1400" dirty="0" smtClean="0"/>
              <a:t>Klíčová slova:       	</a:t>
            </a:r>
            <a:r>
              <a:rPr lang="cs-CZ" sz="1400" dirty="0" err="1" smtClean="0"/>
              <a:t>poisonous</a:t>
            </a:r>
            <a:r>
              <a:rPr lang="cs-CZ" sz="1400" dirty="0" smtClean="0"/>
              <a:t>, </a:t>
            </a:r>
            <a:r>
              <a:rPr lang="cs-CZ" sz="1400" dirty="0" err="1" smtClean="0"/>
              <a:t>lethal</a:t>
            </a:r>
            <a:r>
              <a:rPr lang="cs-CZ" sz="1400" dirty="0" smtClean="0"/>
              <a:t>, toxine, </a:t>
            </a:r>
            <a:r>
              <a:rPr lang="cs-CZ" sz="1400" dirty="0" err="1" smtClean="0"/>
              <a:t>autumn</a:t>
            </a:r>
            <a:endParaRPr lang="cs-CZ" sz="1400" dirty="0" smtClean="0"/>
          </a:p>
          <a:p>
            <a:pPr marL="0" indent="0">
              <a:buNone/>
            </a:pPr>
            <a:r>
              <a:rPr lang="cs-CZ" sz="1400" dirty="0" smtClean="0">
                <a:solidFill>
                  <a:prstClr val="black"/>
                </a:solidFill>
              </a:rPr>
              <a:t>Metodický </a:t>
            </a:r>
            <a:r>
              <a:rPr lang="cs-CZ" sz="1400" dirty="0">
                <a:solidFill>
                  <a:prstClr val="black"/>
                </a:solidFill>
              </a:rPr>
              <a:t>list/anotace</a:t>
            </a:r>
            <a:r>
              <a:rPr lang="cs-CZ" sz="1400" dirty="0" smtClean="0">
                <a:solidFill>
                  <a:prstClr val="black"/>
                </a:solidFill>
              </a:rPr>
              <a:t>:</a:t>
            </a:r>
            <a:endParaRPr lang="cs-CZ" sz="1400" dirty="0" smtClean="0"/>
          </a:p>
          <a:p>
            <a:pPr marL="0" indent="0">
              <a:buNone/>
            </a:pPr>
            <a:r>
              <a:rPr lang="cs-CZ" sz="1400" dirty="0" smtClean="0"/>
              <a:t>Materiál slouží k seznámení se základní odbornou slovní zásobou pro studenty oborů  Aplikovaná chemie. Jedná se zejména o termíny z oblasti biologie a chemie. </a:t>
            </a:r>
          </a:p>
          <a:p>
            <a:pPr marL="0" indent="0">
              <a:buNone/>
            </a:pPr>
            <a:r>
              <a:rPr lang="cs-CZ" sz="1400" dirty="0" smtClean="0"/>
              <a:t>Studenti odhadují na základě svých znalostí význam slov. V případě potřeby pracují se slovníkem. Důležité je pochopení obsahu  a aktivní slovní zásoba . Studenti využívají svých znalostí z oboru chemie, biologie a mikrobiologie.</a:t>
            </a:r>
          </a:p>
          <a:p>
            <a:pPr marL="0" indent="0">
              <a:buNone/>
            </a:pPr>
            <a:r>
              <a:rPr lang="cs-CZ" sz="1400" dirty="0" smtClean="0"/>
              <a:t>Připraví krátkou prezentaci  se zajímavými  informacemi.</a:t>
            </a:r>
          </a:p>
          <a:p>
            <a:pPr marL="0" indent="0">
              <a:buNone/>
            </a:pPr>
            <a:endParaRPr lang="cs-CZ" sz="1400" dirty="0"/>
          </a:p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04664"/>
            <a:ext cx="576103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429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 anchor="t">
            <a:normAutofit fontScale="92500" lnSpcReduction="10000"/>
          </a:bodyPr>
          <a:lstStyle/>
          <a:p>
            <a:r>
              <a:rPr lang="pt-BR" dirty="0" smtClean="0"/>
              <a:t>POLUNINOVÁ</a:t>
            </a:r>
            <a:r>
              <a:rPr lang="pt-BR" dirty="0"/>
              <a:t>, Miriam; ROBBINS, Christopher. </a:t>
            </a:r>
            <a:r>
              <a:rPr lang="pt-BR" i="1" dirty="0"/>
              <a:t>Liečivá z prírody</a:t>
            </a:r>
            <a:r>
              <a:rPr lang="pt-BR" dirty="0"/>
              <a:t>. Bratislava: Gemini, 1994, ISBN 80-7161-098-4. </a:t>
            </a:r>
            <a:endParaRPr lang="cs-CZ" dirty="0" smtClean="0"/>
          </a:p>
          <a:p>
            <a:r>
              <a:rPr lang="cs-CZ" dirty="0"/>
              <a:t>KRESÁNEK, Jaroslav; KREJČA, Jindřich. Atlas </a:t>
            </a:r>
            <a:r>
              <a:rPr lang="cs-CZ" dirty="0" err="1" smtClean="0"/>
              <a:t>li</a:t>
            </a:r>
            <a:r>
              <a:rPr lang="en-US" dirty="0" smtClean="0"/>
              <a:t>e</a:t>
            </a:r>
            <a:r>
              <a:rPr lang="cs-CZ" dirty="0" smtClean="0"/>
              <a:t>čivých </a:t>
            </a:r>
            <a:r>
              <a:rPr lang="cs-CZ" dirty="0"/>
              <a:t>rastlín a lesných plodov. Martin: Osveta, 1988, ISBN 70-056-88 ALR. </a:t>
            </a:r>
            <a:endParaRPr lang="cs-CZ" dirty="0" smtClean="0"/>
          </a:p>
          <a:p>
            <a:r>
              <a:rPr lang="cs-CZ" dirty="0" smtClean="0">
                <a:solidFill>
                  <a:prstClr val="black"/>
                </a:solidFill>
                <a:hlinkClick r:id="rId2"/>
              </a:rPr>
              <a:t>h</a:t>
            </a:r>
            <a:r>
              <a:rPr lang="it-IT" dirty="0">
                <a:solidFill>
                  <a:prstClr val="black"/>
                </a:solidFill>
                <a:hlinkClick r:id="rId2"/>
              </a:rPr>
              <a:t>ttp://</a:t>
            </a:r>
            <a:r>
              <a:rPr lang="cs-CZ" dirty="0">
                <a:solidFill>
                  <a:prstClr val="black"/>
                </a:solidFill>
                <a:hlinkClick r:id="rId2"/>
              </a:rPr>
              <a:t>en.</a:t>
            </a:r>
            <a:r>
              <a:rPr lang="it-IT" dirty="0">
                <a:solidFill>
                  <a:prstClr val="black"/>
                </a:solidFill>
                <a:hlinkClick r:id="rId2"/>
              </a:rPr>
              <a:t>wikipedia.org</a:t>
            </a:r>
            <a:endParaRPr lang="cs-CZ" dirty="0">
              <a:solidFill>
                <a:prstClr val="black"/>
              </a:solidFill>
            </a:endParaRPr>
          </a:p>
          <a:p>
            <a:r>
              <a:rPr lang="cs-CZ" dirty="0">
                <a:solidFill>
                  <a:prstClr val="black"/>
                </a:solidFill>
              </a:rPr>
              <a:t>PHILLIPS, Janet a kol. Oxford studijní slovník. Oxford: Oxford University Press, 2010, ISBN 978019 430655 3. 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endParaRPr lang="cs-CZ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07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Poisonous</a:t>
            </a:r>
            <a:r>
              <a:rPr lang="cs-CZ" dirty="0" smtClean="0"/>
              <a:t> </a:t>
            </a:r>
            <a:r>
              <a:rPr lang="cs-CZ" dirty="0" err="1" smtClean="0"/>
              <a:t>plants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 smtClean="0"/>
              <a:t>autumn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33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Viburnum</a:t>
            </a:r>
            <a:r>
              <a:rPr lang="cs-CZ" dirty="0" smtClean="0"/>
              <a:t> – pic.1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933" y="1628800"/>
            <a:ext cx="7086600" cy="4369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888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Viburnum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anchor="ctr">
            <a:normAutofit lnSpcReduction="10000"/>
          </a:bodyPr>
          <a:lstStyle/>
          <a:p>
            <a:r>
              <a:rPr lang="en-US" dirty="0" smtClean="0"/>
              <a:t>Viburnum is a genus of about 150–175 species of shrubs or small trees in the moschatel family, Adoxaceae. Its current classification is based on molecular phylogeny.</a:t>
            </a:r>
          </a:p>
          <a:p>
            <a:r>
              <a:rPr lang="en-US" dirty="0" smtClean="0"/>
              <a:t>The fruit is a spherical, oval or somewhat flattened drupe, red to purple, blue, or black, and containing a single seed; some are edible for humans, but many others are mildly poisonous.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07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Frangula –pic.2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000" y="1772816"/>
            <a:ext cx="4752000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860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Frangula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85000" lnSpcReduction="10000"/>
          </a:bodyPr>
          <a:lstStyle/>
          <a:p>
            <a:r>
              <a:rPr lang="en-US" dirty="0" smtClean="0"/>
              <a:t>Rhamnus frangula, (Frangula alnus), the Alder Buckthorn, is a tall </a:t>
            </a:r>
            <a:r>
              <a:rPr lang="en-US" dirty="0" smtClean="0"/>
              <a:t>in </a:t>
            </a:r>
            <a:r>
              <a:rPr lang="en-US" dirty="0" smtClean="0"/>
              <a:t>the family Rhamnaceae. It is native to Europe, northernmost </a:t>
            </a:r>
            <a:r>
              <a:rPr lang="en-US" dirty="0" smtClean="0"/>
              <a:t>Africa </a:t>
            </a:r>
            <a:r>
              <a:rPr lang="en-US" dirty="0" smtClean="0"/>
              <a:t>and western Asia</a:t>
            </a:r>
            <a:r>
              <a:rPr lang="cs-CZ" dirty="0" smtClean="0"/>
              <a:t>.</a:t>
            </a:r>
            <a:endParaRPr lang="en-US" dirty="0" smtClean="0"/>
          </a:p>
          <a:p>
            <a:r>
              <a:rPr lang="en-US" dirty="0" smtClean="0"/>
              <a:t>Galen, a Greek physician of the 2</a:t>
            </a:r>
            <a:r>
              <a:rPr lang="en-US" baseline="30000" dirty="0" smtClean="0"/>
              <a:t>nd</a:t>
            </a:r>
            <a:r>
              <a:rPr lang="en-US" dirty="0" smtClean="0"/>
              <a:t> century A.D., knew of Alder </a:t>
            </a:r>
            <a:r>
              <a:rPr lang="en-US" dirty="0" smtClean="0"/>
              <a:t>Buckthorn</a:t>
            </a:r>
            <a:r>
              <a:rPr lang="cs-CZ" dirty="0" smtClean="0"/>
              <a:t>. </a:t>
            </a:r>
            <a:r>
              <a:rPr lang="en-US" dirty="0" smtClean="0"/>
              <a:t>All of these plants were credited with the power </a:t>
            </a:r>
            <a:r>
              <a:rPr lang="en-US" dirty="0" smtClean="0"/>
              <a:t>against headaches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bark </a:t>
            </a:r>
            <a:r>
              <a:rPr lang="en-US" dirty="0" smtClean="0"/>
              <a:t>has </a:t>
            </a:r>
            <a:r>
              <a:rPr lang="en-US" dirty="0" smtClean="0"/>
              <a:t>been used as a laxative. Bark for medicinal use is dried and stored for a year before use, as fresh bark is violently purgative; even dried bark can be dangerous if taken in excess.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65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Colchicum autumnale</a:t>
            </a:r>
            <a:r>
              <a:rPr lang="cs-CZ" dirty="0" smtClean="0"/>
              <a:t> – pic.3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025" y="1484784"/>
            <a:ext cx="3543300" cy="5012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240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Colchicum autumnale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92500" lnSpcReduction="10000"/>
          </a:bodyPr>
          <a:lstStyle/>
          <a:p>
            <a:r>
              <a:rPr lang="en-US" dirty="0" smtClean="0"/>
              <a:t>Colchicum autumnale, commonly known as </a:t>
            </a:r>
            <a:r>
              <a:rPr lang="en-US" i="1" dirty="0" smtClean="0"/>
              <a:t>autumn crocus</a:t>
            </a:r>
            <a:r>
              <a:rPr lang="en-US" dirty="0" smtClean="0"/>
              <a:t>, </a:t>
            </a:r>
            <a:r>
              <a:rPr lang="en-US" i="1" dirty="0" smtClean="0"/>
              <a:t>meadow saffron </a:t>
            </a:r>
            <a:r>
              <a:rPr lang="en-US" dirty="0" smtClean="0"/>
              <a:t>or </a:t>
            </a:r>
            <a:r>
              <a:rPr lang="en-US" i="1" dirty="0" smtClean="0"/>
              <a:t>naked lady</a:t>
            </a:r>
            <a:r>
              <a:rPr lang="en-US" dirty="0" smtClean="0"/>
              <a:t>, is a flower that resembles the true crocuses, but blooms in autumn. </a:t>
            </a:r>
            <a:r>
              <a:rPr lang="en-US" dirty="0" smtClean="0"/>
              <a:t>The </a:t>
            </a:r>
            <a:r>
              <a:rPr lang="en-US" dirty="0" smtClean="0"/>
              <a:t>name "naked lady" comes from the fact that the flowers emerge from the ground long after the leaves have died back.</a:t>
            </a:r>
            <a:endParaRPr lang="cs-CZ" dirty="0" smtClean="0"/>
          </a:p>
          <a:p>
            <a:r>
              <a:rPr lang="en-US" dirty="0" smtClean="0"/>
              <a:t>Colchicum </a:t>
            </a:r>
            <a:r>
              <a:rPr lang="en-US" dirty="0" smtClean="0"/>
              <a:t>plants </a:t>
            </a:r>
            <a:r>
              <a:rPr lang="en-US" dirty="0" smtClean="0"/>
              <a:t>are poisonous due to their colchicine content. The symptoms of colchicine poisoning resemble those of </a:t>
            </a:r>
            <a:r>
              <a:rPr lang="en-US" dirty="0" smtClean="0"/>
              <a:t>arsenic and </a:t>
            </a:r>
            <a:r>
              <a:rPr lang="en-US" dirty="0" smtClean="0"/>
              <a:t>no antidote is known.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13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pic.1 - HAGENS, Wouter. wikimedia.org/wikipedia [online]. [cit. </a:t>
            </a:r>
            <a:r>
              <a:rPr lang="en-US" dirty="0" smtClean="0"/>
              <a:t>12</a:t>
            </a:r>
            <a:r>
              <a:rPr lang="cs-CZ" dirty="0" smtClean="0"/>
              <a:t>.</a:t>
            </a:r>
            <a:r>
              <a:rPr lang="en-US" dirty="0" smtClean="0"/>
              <a:t>09</a:t>
            </a:r>
            <a:r>
              <a:rPr lang="cs-CZ" dirty="0" smtClean="0"/>
              <a:t>.2013</a:t>
            </a:r>
            <a:r>
              <a:rPr lang="cs-CZ" dirty="0" smtClean="0"/>
              <a:t>]. Dostupný na WWW: </a:t>
            </a:r>
            <a:r>
              <a:rPr lang="cs-CZ" dirty="0" smtClean="0">
                <a:hlinkClick r:id="rId2"/>
              </a:rPr>
              <a:t>http://en.wikipedia.org/wiki/File:Viburnum_opulus_C.jpg </a:t>
            </a:r>
            <a:endParaRPr lang="cs-CZ" dirty="0" smtClean="0"/>
          </a:p>
          <a:p>
            <a:r>
              <a:rPr lang="cs-CZ" dirty="0" smtClean="0"/>
              <a:t>pic.2 - OLDMUZZLE. wikimedia.org/wikipedia [online]. [cit. </a:t>
            </a:r>
            <a:r>
              <a:rPr lang="en-US" dirty="0" smtClean="0"/>
              <a:t>12</a:t>
            </a:r>
            <a:r>
              <a:rPr lang="cs-CZ" dirty="0" smtClean="0"/>
              <a:t>.</a:t>
            </a:r>
            <a:r>
              <a:rPr lang="en-US" dirty="0" smtClean="0"/>
              <a:t>09</a:t>
            </a:r>
            <a:r>
              <a:rPr lang="cs-CZ" dirty="0" smtClean="0"/>
              <a:t>.2013</a:t>
            </a:r>
            <a:r>
              <a:rPr lang="cs-CZ" dirty="0" smtClean="0"/>
              <a:t>]. Dostupný na WWW: </a:t>
            </a:r>
            <a:r>
              <a:rPr lang="cs-CZ" dirty="0" smtClean="0">
                <a:hlinkClick r:id="rId3"/>
              </a:rPr>
              <a:t>http://en.wikipedia.org/wiki/File:Frangula_OM11.JPG </a:t>
            </a:r>
            <a:endParaRPr lang="cs-CZ" dirty="0" smtClean="0"/>
          </a:p>
          <a:p>
            <a:r>
              <a:rPr lang="cs-CZ" dirty="0" smtClean="0"/>
              <a:t>pic.3 - </a:t>
            </a:r>
            <a:r>
              <a:rPr lang="en-US" dirty="0" smtClean="0"/>
              <a:t>AUTOR NEUVEDEN. wikimedia.org/wikipedia [online]. [cit. </a:t>
            </a:r>
            <a:r>
              <a:rPr lang="en-US" dirty="0" smtClean="0"/>
              <a:t>12.09.2013</a:t>
            </a:r>
            <a:r>
              <a:rPr lang="en-US" dirty="0" smtClean="0"/>
              <a:t>]. Dostupný na WWW: </a:t>
            </a:r>
            <a:r>
              <a:rPr lang="en-US" dirty="0" smtClean="0">
                <a:hlinkClick r:id="rId4"/>
              </a:rPr>
              <a:t>http://en.wikipedia.org/wiki/File:Illustration_Colchicum_autumnale0.jpg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24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415</Words>
  <Application>Microsoft Office PowerPoint</Application>
  <PresentationFormat>Předvádění na obrazovce (4:3)</PresentationFormat>
  <Paragraphs>38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systému Office</vt:lpstr>
      <vt:lpstr>Prezentace aplikace PowerPoint</vt:lpstr>
      <vt:lpstr>Poisonous plants</vt:lpstr>
      <vt:lpstr>Viburnum – pic.1</vt:lpstr>
      <vt:lpstr>Viburnum</vt:lpstr>
      <vt:lpstr>Frangula –pic.2</vt:lpstr>
      <vt:lpstr>Frangula</vt:lpstr>
      <vt:lpstr>Colchicum autumnale – pic.3</vt:lpstr>
      <vt:lpstr>Colchicum autumnale</vt:lpstr>
      <vt:lpstr>Zdroje</vt:lpstr>
      <vt:lpstr>Literatura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Lenovo</dc:creator>
  <cp:lastModifiedBy>Lenovo</cp:lastModifiedBy>
  <cp:revision>6</cp:revision>
  <dcterms:created xsi:type="dcterms:W3CDTF">2013-11-07T16:13:34Z</dcterms:created>
  <dcterms:modified xsi:type="dcterms:W3CDTF">2013-11-14T19:57:14Z</dcterms:modified>
</cp:coreProperties>
</file>