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6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5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00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70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80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18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55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68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66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0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8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579D5-2C96-4750-B3C5-F50ADE64E2D0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0C184-1845-483C-B8DD-B9BE26ECD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04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06. 08.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 smtClean="0"/>
              <a:t>DUMu</a:t>
            </a:r>
            <a:r>
              <a:rPr lang="cs-CZ" sz="1400" dirty="0" smtClean="0"/>
              <a:t>: 	VY_32_INOVACE_09_AJ_CM</a:t>
            </a: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Téma:		</a:t>
            </a:r>
            <a:r>
              <a:rPr lang="cs-CZ" sz="1400" dirty="0" err="1" smtClean="0"/>
              <a:t>Healthy</a:t>
            </a:r>
            <a:r>
              <a:rPr lang="cs-CZ" sz="1400" dirty="0" smtClean="0"/>
              <a:t> </a:t>
            </a:r>
            <a:r>
              <a:rPr lang="cs-CZ" sz="1400" dirty="0" err="1" smtClean="0"/>
              <a:t>lifestyle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Tematický okruh:  	konverzační </a:t>
            </a:r>
            <a:r>
              <a:rPr lang="cs-CZ" sz="1400" dirty="0"/>
              <a:t>témata pro studenty  různých oborů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</a:t>
            </a:r>
            <a:r>
              <a:rPr lang="cs-CZ" sz="1400" dirty="0" err="1"/>
              <a:t>health</a:t>
            </a:r>
            <a:r>
              <a:rPr lang="cs-CZ" sz="1400" dirty="0"/>
              <a:t>, food pyramid, </a:t>
            </a:r>
            <a:r>
              <a:rPr lang="cs-CZ" sz="1400" dirty="0" err="1"/>
              <a:t>physical</a:t>
            </a:r>
            <a:r>
              <a:rPr lang="cs-CZ" sz="1400" dirty="0"/>
              <a:t> </a:t>
            </a:r>
            <a:r>
              <a:rPr lang="cs-CZ" sz="1400" dirty="0" err="1"/>
              <a:t>activity</a:t>
            </a:r>
            <a:r>
              <a:rPr lang="cs-CZ" sz="1400" dirty="0"/>
              <a:t>, </a:t>
            </a:r>
            <a:r>
              <a:rPr lang="cs-CZ" sz="1400" dirty="0" err="1"/>
              <a:t>unhealthy</a:t>
            </a: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Metodický </a:t>
            </a:r>
            <a:r>
              <a:rPr lang="cs-CZ" sz="1400" dirty="0">
                <a:solidFill>
                  <a:prstClr val="black"/>
                </a:solidFill>
              </a:rPr>
              <a:t>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slovní zásobou .  Jedná se zejména o výrazy z běžného života.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význam. V případě potřeby pracují se slovníkem. Následuje diskuze.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6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Pic.1 – </a:t>
            </a:r>
            <a:r>
              <a:rPr lang="en-US" dirty="0"/>
              <a:t>USDA. </a:t>
            </a:r>
            <a:r>
              <a:rPr lang="en-US" i="1" dirty="0"/>
              <a:t>en.wikipedia.org</a:t>
            </a:r>
            <a:r>
              <a:rPr lang="en-US" dirty="0"/>
              <a:t> [online]. [cit. </a:t>
            </a:r>
            <a:r>
              <a:rPr lang="cs-CZ" dirty="0" smtClean="0"/>
              <a:t>06</a:t>
            </a:r>
            <a:r>
              <a:rPr lang="en-US" dirty="0" smtClean="0"/>
              <a:t>.</a:t>
            </a:r>
            <a:r>
              <a:rPr lang="cs-CZ" dirty="0" smtClean="0"/>
              <a:t>08</a:t>
            </a:r>
            <a:r>
              <a:rPr lang="en-US" dirty="0" smtClean="0"/>
              <a:t>.2013</a:t>
            </a:r>
            <a:r>
              <a:rPr lang="en-US" dirty="0"/>
              <a:t>]. </a:t>
            </a:r>
            <a:r>
              <a:rPr lang="en-US" dirty="0" err="1"/>
              <a:t>Dostupný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WWW: http://upload.wikimedia.org/wikipedia/commons/6/6d/USDA_Food_Pyramid.gif </a:t>
            </a:r>
          </a:p>
        </p:txBody>
      </p:sp>
    </p:spTree>
    <p:extLst>
      <p:ext uri="{BB962C8B-B14F-4D97-AF65-F5344CB8AC3E}">
        <p14:creationId xmlns:p14="http://schemas.microsoft.com/office/powerpoint/2010/main" val="371771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archiv autora</a:t>
            </a:r>
          </a:p>
          <a:p>
            <a:r>
              <a:rPr lang="cs-CZ" dirty="0" smtClean="0">
                <a:solidFill>
                  <a:prstClr val="black"/>
                </a:solidFill>
                <a:hlinkClick r:id="rId2"/>
              </a:rPr>
              <a:t>h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ttp://</a:t>
            </a:r>
            <a:r>
              <a:rPr lang="cs-CZ" dirty="0" smtClean="0">
                <a:solidFill>
                  <a:prstClr val="black"/>
                </a:solidFill>
                <a:hlinkClick r:id="rId2"/>
              </a:rPr>
              <a:t>en.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wikipedia.org</a:t>
            </a:r>
            <a:endParaRPr lang="cs-CZ" dirty="0" smtClean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PHILLIPS</a:t>
            </a:r>
            <a:r>
              <a:rPr lang="cs-CZ" dirty="0">
                <a:solidFill>
                  <a:prstClr val="black"/>
                </a:solidFill>
              </a:rPr>
              <a:t>, Janet a kol. Oxford studijní slovník. Oxford: Oxford University Press, 2010, ISBN 978019 430655 3. </a:t>
            </a:r>
            <a:endParaRPr lang="en-US" dirty="0">
              <a:solidFill>
                <a:prstClr val="black"/>
              </a:solidFill>
            </a:endParaRPr>
          </a:p>
          <a:p>
            <a:endParaRPr lang="cs-CZ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30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Healthy</a:t>
            </a:r>
            <a:r>
              <a:rPr lang="cs-CZ" dirty="0" smtClean="0"/>
              <a:t> </a:t>
            </a:r>
            <a:r>
              <a:rPr lang="cs-CZ" dirty="0" err="1" smtClean="0"/>
              <a:t>lifestyle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36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Dietary</a:t>
            </a:r>
            <a:r>
              <a:rPr lang="cs-CZ" dirty="0" smtClean="0"/>
              <a:t> </a:t>
            </a:r>
            <a:r>
              <a:rPr lang="cs-CZ" dirty="0" err="1" smtClean="0"/>
              <a:t>guideline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watch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healthy</a:t>
            </a:r>
            <a:r>
              <a:rPr lang="cs-CZ" dirty="0" smtClean="0"/>
              <a:t> </a:t>
            </a:r>
            <a:r>
              <a:rPr lang="cs-CZ" dirty="0" err="1" smtClean="0"/>
              <a:t>weight</a:t>
            </a:r>
            <a:endParaRPr lang="cs-CZ" dirty="0" smtClean="0"/>
          </a:p>
          <a:p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physically</a:t>
            </a:r>
            <a:r>
              <a:rPr lang="cs-CZ" dirty="0" smtClean="0"/>
              <a:t> </a:t>
            </a:r>
            <a:r>
              <a:rPr lang="cs-CZ" dirty="0" err="1" smtClean="0"/>
              <a:t>active</a:t>
            </a:r>
            <a:endParaRPr lang="cs-CZ" dirty="0" smtClean="0"/>
          </a:p>
          <a:p>
            <a:r>
              <a:rPr lang="cs-CZ" dirty="0" err="1" smtClean="0"/>
              <a:t>eat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grains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endParaRPr lang="cs-CZ" dirty="0" smtClean="0"/>
          </a:p>
          <a:p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fruits</a:t>
            </a:r>
            <a:r>
              <a:rPr lang="cs-CZ" dirty="0" smtClean="0"/>
              <a:t> and </a:t>
            </a:r>
            <a:r>
              <a:rPr lang="cs-CZ" dirty="0" err="1" smtClean="0"/>
              <a:t>vegetables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endParaRPr lang="cs-CZ" dirty="0" smtClean="0"/>
          </a:p>
          <a:p>
            <a:r>
              <a:rPr lang="cs-CZ" dirty="0" err="1" smtClean="0"/>
              <a:t>watch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cholesterol (no </a:t>
            </a:r>
            <a:r>
              <a:rPr lang="cs-CZ" dirty="0" err="1" smtClean="0"/>
              <a:t>saturated</a:t>
            </a:r>
            <a:r>
              <a:rPr lang="cs-CZ" dirty="0" smtClean="0"/>
              <a:t> fat)</a:t>
            </a:r>
          </a:p>
          <a:p>
            <a:r>
              <a:rPr lang="cs-CZ" dirty="0" err="1" smtClean="0"/>
              <a:t>moderate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intake</a:t>
            </a:r>
            <a:r>
              <a:rPr lang="cs-CZ" dirty="0" smtClean="0"/>
              <a:t> </a:t>
            </a:r>
            <a:r>
              <a:rPr lang="cs-CZ" dirty="0" err="1" smtClean="0"/>
              <a:t>choosing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drinks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2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Food pyramid – pic.1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95" y="1196752"/>
            <a:ext cx="605041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46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Bottom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pyramid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whole</a:t>
            </a:r>
            <a:r>
              <a:rPr lang="cs-CZ" dirty="0" smtClean="0"/>
              <a:t> grain </a:t>
            </a:r>
            <a:r>
              <a:rPr lang="cs-CZ" dirty="0" err="1" smtClean="0"/>
              <a:t>breads</a:t>
            </a:r>
            <a:endParaRPr lang="cs-CZ" dirty="0" smtClean="0"/>
          </a:p>
          <a:p>
            <a:r>
              <a:rPr lang="cs-CZ" dirty="0" err="1" smtClean="0"/>
              <a:t>cereal</a:t>
            </a:r>
            <a:endParaRPr lang="cs-CZ" dirty="0" smtClean="0"/>
          </a:p>
          <a:p>
            <a:r>
              <a:rPr lang="cs-CZ" dirty="0" err="1" smtClean="0"/>
              <a:t>rice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give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examples</a:t>
            </a:r>
            <a:r>
              <a:rPr lang="cs-CZ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4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floor</a:t>
            </a:r>
            <a:r>
              <a:rPr lang="cs-CZ" dirty="0" smtClean="0"/>
              <a:t/>
            </a:r>
            <a:br>
              <a:rPr lang="cs-CZ" dirty="0" smtClean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fruits</a:t>
            </a:r>
            <a:r>
              <a:rPr lang="cs-CZ" dirty="0" smtClean="0"/>
              <a:t> and </a:t>
            </a:r>
            <a:r>
              <a:rPr lang="cs-CZ" dirty="0" err="1" smtClean="0"/>
              <a:t>vegetables</a:t>
            </a:r>
            <a:endParaRPr lang="cs-CZ" dirty="0" smtClean="0"/>
          </a:p>
          <a:p>
            <a:r>
              <a:rPr lang="cs-CZ" dirty="0" smtClean="0"/>
              <a:t>2-4 </a:t>
            </a:r>
            <a:r>
              <a:rPr lang="cs-CZ" dirty="0" err="1" smtClean="0"/>
              <a:t>servings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fruits</a:t>
            </a:r>
            <a:endParaRPr lang="cs-CZ" dirty="0" smtClean="0"/>
          </a:p>
          <a:p>
            <a:r>
              <a:rPr lang="cs-CZ" dirty="0" smtClean="0"/>
              <a:t>3-5 </a:t>
            </a:r>
            <a:r>
              <a:rPr lang="cs-CZ" dirty="0" err="1" smtClean="0"/>
              <a:t>servings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vegetables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name</a:t>
            </a:r>
            <a:r>
              <a:rPr lang="cs-CZ" dirty="0" smtClean="0"/>
              <a:t> a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fruit</a:t>
            </a:r>
            <a:r>
              <a:rPr lang="cs-CZ" dirty="0" smtClean="0"/>
              <a:t> and </a:t>
            </a:r>
            <a:r>
              <a:rPr lang="cs-CZ" dirty="0" err="1" smtClean="0"/>
              <a:t>vegetables</a:t>
            </a:r>
            <a:r>
              <a:rPr lang="cs-CZ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93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Second </a:t>
            </a:r>
            <a:r>
              <a:rPr lang="cs-CZ" dirty="0" err="1" smtClean="0"/>
              <a:t>floor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milk</a:t>
            </a:r>
            <a:r>
              <a:rPr lang="cs-CZ" dirty="0" smtClean="0"/>
              <a:t>, </a:t>
            </a:r>
            <a:r>
              <a:rPr lang="cs-CZ" dirty="0" err="1" smtClean="0"/>
              <a:t>yoghurt</a:t>
            </a:r>
            <a:r>
              <a:rPr lang="cs-CZ" dirty="0" smtClean="0"/>
              <a:t>, cheese</a:t>
            </a:r>
          </a:p>
          <a:p>
            <a:r>
              <a:rPr lang="cs-CZ" dirty="0" err="1" smtClean="0"/>
              <a:t>fish</a:t>
            </a:r>
            <a:r>
              <a:rPr lang="cs-CZ" dirty="0" smtClean="0"/>
              <a:t>, </a:t>
            </a:r>
            <a:r>
              <a:rPr lang="cs-CZ" dirty="0" err="1" smtClean="0"/>
              <a:t>lean</a:t>
            </a:r>
            <a:r>
              <a:rPr lang="cs-CZ" dirty="0" smtClean="0"/>
              <a:t> </a:t>
            </a:r>
            <a:r>
              <a:rPr lang="cs-CZ" dirty="0" err="1" smtClean="0"/>
              <a:t>meat</a:t>
            </a:r>
            <a:endParaRPr lang="cs-CZ" dirty="0"/>
          </a:p>
          <a:p>
            <a:r>
              <a:rPr lang="cs-CZ" dirty="0" smtClean="0"/>
              <a:t>dry </a:t>
            </a:r>
            <a:r>
              <a:rPr lang="cs-CZ" dirty="0" err="1" smtClean="0"/>
              <a:t>beans</a:t>
            </a:r>
            <a:r>
              <a:rPr lang="cs-CZ" dirty="0" smtClean="0"/>
              <a:t>, </a:t>
            </a:r>
            <a:r>
              <a:rPr lang="cs-CZ" dirty="0" err="1" smtClean="0"/>
              <a:t>nuts</a:t>
            </a:r>
            <a:endParaRPr lang="cs-CZ" dirty="0" smtClean="0"/>
          </a:p>
          <a:p>
            <a:r>
              <a:rPr lang="cs-CZ" dirty="0" err="1" smtClean="0"/>
              <a:t>eggs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try</a:t>
            </a:r>
            <a:r>
              <a:rPr lang="cs-CZ" dirty="0" smtClean="0"/>
              <a:t> to </a:t>
            </a:r>
            <a:r>
              <a:rPr lang="cs-CZ" dirty="0" err="1" smtClean="0"/>
              <a:t>say</a:t>
            </a:r>
            <a:r>
              <a:rPr lang="cs-CZ" dirty="0" smtClean="0"/>
              <a:t> as many </a:t>
            </a:r>
            <a:r>
              <a:rPr lang="cs-CZ" dirty="0" err="1" smtClean="0"/>
              <a:t>examples</a:t>
            </a:r>
            <a:r>
              <a:rPr lang="cs-CZ" dirty="0" smtClean="0"/>
              <a:t> as </a:t>
            </a:r>
            <a:r>
              <a:rPr lang="cs-CZ" dirty="0" err="1" smtClean="0"/>
              <a:t>possible</a:t>
            </a:r>
            <a:r>
              <a:rPr lang="cs-CZ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8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pyramid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fat, </a:t>
            </a:r>
            <a:r>
              <a:rPr lang="cs-CZ" dirty="0" err="1" smtClean="0"/>
              <a:t>oils</a:t>
            </a:r>
            <a:endParaRPr lang="cs-CZ" dirty="0" smtClean="0"/>
          </a:p>
          <a:p>
            <a:r>
              <a:rPr lang="cs-CZ" dirty="0" err="1" smtClean="0"/>
              <a:t>sweets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 </a:t>
            </a:r>
            <a:r>
              <a:rPr lang="cs-CZ" dirty="0" err="1" smtClean="0"/>
              <a:t>why</a:t>
            </a:r>
            <a:r>
              <a:rPr lang="cs-CZ" dirty="0" smtClean="0"/>
              <a:t> are these so </a:t>
            </a:r>
            <a:r>
              <a:rPr lang="cs-CZ" dirty="0" err="1" smtClean="0"/>
              <a:t>dangerous</a:t>
            </a:r>
            <a:r>
              <a:rPr lang="cs-CZ" dirty="0" smtClean="0"/>
              <a:t>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6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wrong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majority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r>
              <a:rPr lang="cs-CZ" dirty="0" smtClean="0"/>
              <a:t> as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largest</a:t>
            </a:r>
            <a:r>
              <a:rPr lang="cs-CZ" dirty="0" smtClean="0"/>
              <a:t> </a:t>
            </a:r>
            <a:r>
              <a:rPr lang="cs-CZ" dirty="0" err="1" smtClean="0"/>
              <a:t>meal</a:t>
            </a:r>
            <a:r>
              <a:rPr lang="cs-CZ" dirty="0" smtClean="0"/>
              <a:t> </a:t>
            </a:r>
            <a:r>
              <a:rPr lang="cs-CZ" dirty="0" err="1" smtClean="0"/>
              <a:t>late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endParaRPr lang="cs-CZ" dirty="0" smtClean="0"/>
          </a:p>
          <a:p>
            <a:r>
              <a:rPr lang="cs-CZ" dirty="0" err="1" smtClean="0"/>
              <a:t>portions</a:t>
            </a:r>
            <a:r>
              <a:rPr lang="cs-CZ" dirty="0" smtClean="0"/>
              <a:t> are </a:t>
            </a:r>
            <a:r>
              <a:rPr lang="cs-CZ" dirty="0" err="1" smtClean="0"/>
              <a:t>extremely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endParaRPr lang="cs-CZ" dirty="0" smtClean="0"/>
          </a:p>
          <a:p>
            <a:r>
              <a:rPr lang="cs-CZ" dirty="0" smtClean="0"/>
              <a:t>deficit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endParaRPr lang="cs-CZ" dirty="0" smtClean="0"/>
          </a:p>
          <a:p>
            <a:r>
              <a:rPr lang="cs-CZ" dirty="0" err="1" smtClean="0"/>
              <a:t>great</a:t>
            </a:r>
            <a:r>
              <a:rPr lang="cs-CZ" dirty="0" smtClean="0"/>
              <a:t> influence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commercial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unhealthy</a:t>
            </a:r>
            <a:r>
              <a:rPr lang="cs-CZ" dirty="0" smtClean="0"/>
              <a:t> food)</a:t>
            </a:r>
          </a:p>
          <a:p>
            <a:r>
              <a:rPr lang="cs-CZ" dirty="0" err="1" smtClean="0"/>
              <a:t>junk</a:t>
            </a:r>
            <a:r>
              <a:rPr lang="cs-CZ" dirty="0" smtClean="0"/>
              <a:t> food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cheaper</a:t>
            </a:r>
            <a:r>
              <a:rPr lang="cs-CZ" dirty="0" smtClean="0"/>
              <a:t>, </a:t>
            </a:r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disadvantage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17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215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Healthy lifestyle</vt:lpstr>
      <vt:lpstr>Dietary guideline</vt:lpstr>
      <vt:lpstr>Food pyramid – pic.1</vt:lpstr>
      <vt:lpstr>Bottom of the pyramid</vt:lpstr>
      <vt:lpstr>First floor </vt:lpstr>
      <vt:lpstr>Second floor</vt:lpstr>
      <vt:lpstr>Top of the pyramid</vt:lpstr>
      <vt:lpstr>What is wrong?</vt:lpstr>
      <vt:lpstr>Zdroje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11</cp:revision>
  <dcterms:created xsi:type="dcterms:W3CDTF">2013-10-02T13:52:11Z</dcterms:created>
  <dcterms:modified xsi:type="dcterms:W3CDTF">2013-10-16T13:35:01Z</dcterms:modified>
</cp:coreProperties>
</file>