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8" r:id="rId3"/>
    <p:sldId id="256" r:id="rId4"/>
    <p:sldId id="259" r:id="rId5"/>
    <p:sldId id="261" r:id="rId6"/>
    <p:sldId id="262" r:id="rId7"/>
    <p:sldId id="260" r:id="rId8"/>
    <p:sldId id="265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68EE-CBD5-457C-9609-9D3A21EAF649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6CAAA-F78A-4EC6-9309-FD675FDE5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462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68EE-CBD5-457C-9609-9D3A21EAF649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6CAAA-F78A-4EC6-9309-FD675FDE5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266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68EE-CBD5-457C-9609-9D3A21EAF649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6CAAA-F78A-4EC6-9309-FD675FDE5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1521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FC743-F6A9-442D-B384-D881D59C5CE9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9288F-22AA-43F3-A6EA-B2A460EBD2E2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53354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FC743-F6A9-442D-B384-D881D59C5CE9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9288F-22AA-43F3-A6EA-B2A460EBD2E2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6904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FC743-F6A9-442D-B384-D881D59C5CE9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9288F-22AA-43F3-A6EA-B2A460EBD2E2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8530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FC743-F6A9-442D-B384-D881D59C5CE9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9288F-22AA-43F3-A6EA-B2A460EBD2E2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613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FC743-F6A9-442D-B384-D881D59C5CE9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9288F-22AA-43F3-A6EA-B2A460EBD2E2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4238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FC743-F6A9-442D-B384-D881D59C5CE9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9288F-22AA-43F3-A6EA-B2A460EBD2E2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60394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FC743-F6A9-442D-B384-D881D59C5CE9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9288F-22AA-43F3-A6EA-B2A460EBD2E2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4207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FC743-F6A9-442D-B384-D881D59C5CE9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9288F-22AA-43F3-A6EA-B2A460EBD2E2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302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68EE-CBD5-457C-9609-9D3A21EAF649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6CAAA-F78A-4EC6-9309-FD675FDE5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9256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FC743-F6A9-442D-B384-D881D59C5CE9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9288F-22AA-43F3-A6EA-B2A460EBD2E2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01885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FC743-F6A9-442D-B384-D881D59C5CE9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9288F-22AA-43F3-A6EA-B2A460EBD2E2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5847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FC743-F6A9-442D-B384-D881D59C5CE9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9288F-22AA-43F3-A6EA-B2A460EBD2E2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984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68EE-CBD5-457C-9609-9D3A21EAF649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6CAAA-F78A-4EC6-9309-FD675FDE5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068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68EE-CBD5-457C-9609-9D3A21EAF649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6CAAA-F78A-4EC6-9309-FD675FDE5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770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68EE-CBD5-457C-9609-9D3A21EAF649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6CAAA-F78A-4EC6-9309-FD675FDE5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328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68EE-CBD5-457C-9609-9D3A21EAF649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6CAAA-F78A-4EC6-9309-FD675FDE5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972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68EE-CBD5-457C-9609-9D3A21EAF649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6CAAA-F78A-4EC6-9309-FD675FDE5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040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68EE-CBD5-457C-9609-9D3A21EAF649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6CAAA-F78A-4EC6-9309-FD675FDE5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950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68EE-CBD5-457C-9609-9D3A21EAF649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6CAAA-F78A-4EC6-9309-FD675FDE5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883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668EE-CBD5-457C-9609-9D3A21EAF649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76CAAA-F78A-4EC6-9309-FD675FDE5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890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6FC743-F6A9-442D-B384-D881D59C5CE9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69288F-22AA-43F3-A6EA-B2A460EBD2E2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0623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Main_Pag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1400" dirty="0" smtClean="0"/>
              <a:t>Jméno autora:	Mgr. Mária Filipová</a:t>
            </a:r>
          </a:p>
          <a:p>
            <a:pPr marL="0" indent="0">
              <a:buNone/>
            </a:pPr>
            <a:r>
              <a:rPr lang="cs-CZ" sz="1400" dirty="0" smtClean="0"/>
              <a:t>Datum vytvoření: 	22. 3. 2013 </a:t>
            </a:r>
          </a:p>
          <a:p>
            <a:pPr marL="0" indent="0">
              <a:buNone/>
            </a:pPr>
            <a:r>
              <a:rPr lang="cs-CZ" sz="1400" dirty="0" smtClean="0"/>
              <a:t>Číslo </a:t>
            </a:r>
            <a:r>
              <a:rPr lang="cs-CZ" sz="1400" dirty="0" err="1"/>
              <a:t>DUMu</a:t>
            </a:r>
            <a:r>
              <a:rPr lang="cs-CZ" sz="1400" dirty="0"/>
              <a:t>:	</a:t>
            </a:r>
            <a:r>
              <a:rPr lang="cs-CZ" sz="1400" dirty="0" smtClean="0"/>
              <a:t>VY_32_INOVACE_09_AJ_ACH</a:t>
            </a:r>
            <a:endParaRPr lang="cs-CZ" sz="1400" dirty="0"/>
          </a:p>
          <a:p>
            <a:pPr marL="0" indent="0">
              <a:buNone/>
            </a:pPr>
            <a:r>
              <a:rPr lang="cs-CZ" sz="1400" dirty="0" smtClean="0"/>
              <a:t>Ročník:                	1. – 4. ročník </a:t>
            </a:r>
          </a:p>
          <a:p>
            <a:pPr marL="0" indent="0">
              <a:buNone/>
            </a:pPr>
            <a:r>
              <a:rPr lang="cs-CZ" sz="1400" dirty="0" smtClean="0"/>
              <a:t>Vzdělávací oblast: 	Jazyk a jazyková komunikace</a:t>
            </a:r>
          </a:p>
          <a:p>
            <a:pPr marL="0" indent="0">
              <a:buNone/>
            </a:pPr>
            <a:r>
              <a:rPr lang="cs-CZ" sz="1400" dirty="0" smtClean="0"/>
              <a:t>Vzdělávací obor:  	Anglický jazyk</a:t>
            </a:r>
          </a:p>
          <a:p>
            <a:pPr marL="0" indent="0">
              <a:buNone/>
            </a:pPr>
            <a:r>
              <a:rPr lang="cs-CZ" sz="1400" dirty="0" smtClean="0"/>
              <a:t>Tematický okruh:  	odborná slovní zásoba pro studenty aplikované chemie </a:t>
            </a:r>
          </a:p>
          <a:p>
            <a:pPr marL="0" indent="0">
              <a:buNone/>
            </a:pPr>
            <a:r>
              <a:rPr lang="cs-CZ" sz="1400" dirty="0" smtClean="0"/>
              <a:t>Klíčová slova:       	roztoky, skupenství, rozpustnost</a:t>
            </a:r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r>
              <a:rPr lang="cs-CZ" sz="1400" dirty="0" smtClean="0"/>
              <a:t>Metodický list/anotace:</a:t>
            </a:r>
          </a:p>
          <a:p>
            <a:pPr marL="0" indent="0">
              <a:buNone/>
            </a:pPr>
            <a:r>
              <a:rPr lang="cs-CZ" sz="1400" dirty="0" smtClean="0"/>
              <a:t>Materiál slouží k seznámení se základní odbornou slovní zásobou pro studenty oborů  Aplikovaná chemie. Jedná se zejména o termíny z oblasti biologie a chemie. </a:t>
            </a:r>
          </a:p>
          <a:p>
            <a:pPr marL="0" indent="0">
              <a:buNone/>
            </a:pPr>
            <a:r>
              <a:rPr lang="cs-CZ" sz="1400" dirty="0" smtClean="0"/>
              <a:t>Studenti odhadují na základě svých znalostí význam slov. V případě potřeby pracují se slovníkem.</a:t>
            </a:r>
            <a:r>
              <a:rPr lang="cs-CZ" dirty="0" smtClean="0"/>
              <a:t> </a:t>
            </a:r>
          </a:p>
          <a:p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04664"/>
            <a:ext cx="5761037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0748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Solutions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89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b="1" i="1" dirty="0" smtClean="0"/>
              <a:t>solution</a:t>
            </a:r>
            <a:r>
              <a:rPr lang="en-US" dirty="0" smtClean="0"/>
              <a:t> is a homogeneous mixture</a:t>
            </a:r>
            <a:r>
              <a:rPr lang="cs-CZ" dirty="0" smtClean="0"/>
              <a:t> </a:t>
            </a:r>
            <a:r>
              <a:rPr lang="cs-CZ" dirty="0" err="1" smtClean="0"/>
              <a:t>where</a:t>
            </a:r>
            <a:r>
              <a:rPr lang="en-US" dirty="0" smtClean="0"/>
              <a:t> a </a:t>
            </a:r>
            <a:r>
              <a:rPr lang="en-US" b="1" i="1" dirty="0" smtClean="0"/>
              <a:t>solute</a:t>
            </a:r>
            <a:r>
              <a:rPr lang="en-US" dirty="0" smtClean="0"/>
              <a:t> is a substance dissolved in another substance, known as a </a:t>
            </a:r>
            <a:r>
              <a:rPr lang="en-US" b="1" i="1" dirty="0" smtClean="0"/>
              <a:t>solvent</a:t>
            </a:r>
            <a:endParaRPr lang="cs-CZ" dirty="0"/>
          </a:p>
          <a:p>
            <a:r>
              <a:rPr lang="cs-CZ" dirty="0" err="1"/>
              <a:t>a</a:t>
            </a:r>
            <a:r>
              <a:rPr lang="cs-CZ" dirty="0" err="1" smtClean="0"/>
              <a:t>ccording</a:t>
            </a:r>
            <a:r>
              <a:rPr lang="cs-CZ" dirty="0" smtClean="0"/>
              <a:t> to </a:t>
            </a:r>
            <a:r>
              <a:rPr lang="cs-CZ" b="1" i="1" dirty="0" err="1" smtClean="0"/>
              <a:t>state</a:t>
            </a:r>
            <a:r>
              <a:rPr lang="cs-CZ" b="1" i="1" dirty="0" smtClean="0"/>
              <a:t> </a:t>
            </a:r>
            <a:r>
              <a:rPr lang="cs-CZ" b="1" i="1" dirty="0" err="1" smtClean="0"/>
              <a:t>of</a:t>
            </a:r>
            <a:r>
              <a:rPr lang="cs-CZ" b="1" i="1" dirty="0" smtClean="0"/>
              <a:t> </a:t>
            </a:r>
            <a:r>
              <a:rPr lang="cs-CZ" b="1" i="1" dirty="0" err="1" smtClean="0"/>
              <a:t>aggregation</a:t>
            </a:r>
            <a:r>
              <a:rPr lang="cs-CZ" b="1" i="1" dirty="0" smtClean="0"/>
              <a:t> </a:t>
            </a:r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recognise</a:t>
            </a:r>
            <a:r>
              <a:rPr lang="cs-CZ" dirty="0" smtClean="0"/>
              <a:t>:  </a:t>
            </a:r>
          </a:p>
          <a:p>
            <a:pPr>
              <a:buFont typeface="Wingdings" pitchFamily="2" charset="2"/>
              <a:buChar char="Ø"/>
            </a:pPr>
            <a:r>
              <a:rPr lang="cs-CZ" dirty="0" err="1" smtClean="0"/>
              <a:t>gas</a:t>
            </a:r>
            <a:r>
              <a:rPr lang="cs-CZ" dirty="0" smtClean="0"/>
              <a:t> </a:t>
            </a:r>
            <a:r>
              <a:rPr lang="cs-CZ" dirty="0" err="1" smtClean="0"/>
              <a:t>solutions</a:t>
            </a: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 err="1" smtClean="0"/>
              <a:t>liquid</a:t>
            </a:r>
            <a:r>
              <a:rPr lang="cs-CZ" dirty="0" smtClean="0"/>
              <a:t> </a:t>
            </a:r>
            <a:r>
              <a:rPr lang="cs-CZ" dirty="0" err="1" smtClean="0"/>
              <a:t>solutions</a:t>
            </a: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/>
              <a:t>s</a:t>
            </a:r>
            <a:r>
              <a:rPr lang="cs-CZ" dirty="0" smtClean="0"/>
              <a:t>olid </a:t>
            </a:r>
            <a:r>
              <a:rPr lang="cs-CZ" dirty="0" err="1" smtClean="0"/>
              <a:t>solutions</a:t>
            </a:r>
            <a:endParaRPr lang="cs-CZ" dirty="0" smtClean="0"/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97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 The solvent does the </a:t>
            </a:r>
            <a:r>
              <a:rPr lang="en-US" b="1" i="1" dirty="0" smtClean="0"/>
              <a:t>dissolving</a:t>
            </a:r>
            <a:r>
              <a:rPr lang="en-US" dirty="0" smtClean="0"/>
              <a:t>. The solution more or less takes on the characteristics of the solvent including its phase, and the </a:t>
            </a:r>
            <a:r>
              <a:rPr lang="en-US" i="1" dirty="0" smtClean="0"/>
              <a:t>solvent is commonly the major fraction </a:t>
            </a:r>
            <a:r>
              <a:rPr lang="en-US" dirty="0" smtClean="0"/>
              <a:t>of the mixture. The </a:t>
            </a:r>
            <a:r>
              <a:rPr lang="en-US" b="1" i="1" dirty="0" smtClean="0"/>
              <a:t>concentration of a solute </a:t>
            </a:r>
            <a:r>
              <a:rPr lang="en-US" dirty="0" smtClean="0"/>
              <a:t>in a solution is a measure of how much of that solute is dissolved in the solvent.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53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Examples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err="1" smtClean="0"/>
              <a:t>gas</a:t>
            </a:r>
            <a:r>
              <a:rPr lang="cs-CZ" dirty="0" smtClean="0"/>
              <a:t> in </a:t>
            </a:r>
            <a:r>
              <a:rPr lang="cs-CZ" dirty="0" err="1" smtClean="0"/>
              <a:t>liquid</a:t>
            </a:r>
            <a:r>
              <a:rPr lang="cs-CZ" dirty="0" smtClean="0"/>
              <a:t> – </a:t>
            </a:r>
            <a:r>
              <a:rPr lang="cs-CZ" dirty="0" err="1" smtClean="0"/>
              <a:t>carbon</a:t>
            </a:r>
            <a:r>
              <a:rPr lang="cs-CZ" dirty="0" smtClean="0"/>
              <a:t> dioxide in </a:t>
            </a:r>
            <a:r>
              <a:rPr lang="cs-CZ" dirty="0" err="1" smtClean="0"/>
              <a:t>water</a:t>
            </a:r>
            <a:endParaRPr lang="cs-CZ" dirty="0" smtClean="0"/>
          </a:p>
          <a:p>
            <a:r>
              <a:rPr lang="cs-CZ" dirty="0" err="1" smtClean="0"/>
              <a:t>liquid</a:t>
            </a:r>
            <a:r>
              <a:rPr lang="cs-CZ" dirty="0" smtClean="0"/>
              <a:t> in </a:t>
            </a:r>
            <a:r>
              <a:rPr lang="cs-CZ" dirty="0" err="1" smtClean="0"/>
              <a:t>liquid</a:t>
            </a:r>
            <a:r>
              <a:rPr lang="cs-CZ" dirty="0" smtClean="0"/>
              <a:t> – </a:t>
            </a:r>
            <a:r>
              <a:rPr lang="cs-CZ" dirty="0" err="1" smtClean="0"/>
              <a:t>alcoholic</a:t>
            </a:r>
            <a:r>
              <a:rPr lang="cs-CZ" dirty="0" smtClean="0"/>
              <a:t> </a:t>
            </a:r>
            <a:r>
              <a:rPr lang="cs-CZ" dirty="0" err="1" smtClean="0"/>
              <a:t>drinks</a:t>
            </a:r>
            <a:endParaRPr lang="cs-CZ" dirty="0" smtClean="0"/>
          </a:p>
          <a:p>
            <a:r>
              <a:rPr lang="cs-CZ" dirty="0" smtClean="0"/>
              <a:t>solid in </a:t>
            </a:r>
            <a:r>
              <a:rPr lang="cs-CZ" dirty="0" err="1" smtClean="0"/>
              <a:t>liquid</a:t>
            </a:r>
            <a:r>
              <a:rPr lang="cs-CZ" dirty="0" smtClean="0"/>
              <a:t> </a:t>
            </a:r>
            <a:r>
              <a:rPr lang="cs-CZ" dirty="0" smtClean="0"/>
              <a:t>– </a:t>
            </a:r>
            <a:r>
              <a:rPr lang="cs-CZ" dirty="0" smtClean="0"/>
              <a:t>table </a:t>
            </a:r>
            <a:r>
              <a:rPr lang="cs-CZ" dirty="0" err="1" smtClean="0"/>
              <a:t>sugar</a:t>
            </a:r>
            <a:r>
              <a:rPr lang="cs-CZ" dirty="0" smtClean="0"/>
              <a:t> in </a:t>
            </a:r>
            <a:r>
              <a:rPr lang="cs-CZ" dirty="0" err="1" smtClean="0"/>
              <a:t>water</a:t>
            </a:r>
            <a:endParaRPr lang="cs-CZ" dirty="0" smtClean="0"/>
          </a:p>
          <a:p>
            <a:r>
              <a:rPr lang="cs-CZ" dirty="0" err="1" smtClean="0"/>
              <a:t>liquid</a:t>
            </a:r>
            <a:r>
              <a:rPr lang="cs-CZ" dirty="0" smtClean="0"/>
              <a:t> in solid – </a:t>
            </a:r>
            <a:r>
              <a:rPr lang="cs-CZ" dirty="0" err="1" smtClean="0"/>
              <a:t>mercury</a:t>
            </a:r>
            <a:r>
              <a:rPr lang="cs-CZ" dirty="0" smtClean="0"/>
              <a:t> in </a:t>
            </a:r>
            <a:r>
              <a:rPr lang="cs-CZ" dirty="0" err="1" smtClean="0"/>
              <a:t>gold</a:t>
            </a:r>
            <a:r>
              <a:rPr lang="cs-CZ" dirty="0" smtClean="0"/>
              <a:t>(amalgam)</a:t>
            </a:r>
          </a:p>
          <a:p>
            <a:r>
              <a:rPr lang="cs-CZ" dirty="0" smtClean="0"/>
              <a:t>solid in solid – </a:t>
            </a:r>
            <a:r>
              <a:rPr lang="cs-CZ" dirty="0" err="1" smtClean="0"/>
              <a:t>alloys</a:t>
            </a:r>
            <a:r>
              <a:rPr lang="cs-CZ" dirty="0" smtClean="0"/>
              <a:t> (bronze)</a:t>
            </a:r>
          </a:p>
          <a:p>
            <a:pPr lvl="6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00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Remember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a</a:t>
            </a:r>
            <a:r>
              <a:rPr lang="en-US" dirty="0" smtClean="0"/>
              <a:t> solution is a homogeneous mixture</a:t>
            </a:r>
          </a:p>
          <a:p>
            <a:r>
              <a:rPr lang="cs-CZ" dirty="0" err="1"/>
              <a:t>w</a:t>
            </a:r>
            <a:r>
              <a:rPr lang="cs-CZ" dirty="0" err="1" smtClean="0"/>
              <a:t>e</a:t>
            </a:r>
            <a:r>
              <a:rPr lang="cs-CZ" dirty="0" smtClean="0"/>
              <a:t> </a:t>
            </a:r>
            <a:r>
              <a:rPr lang="en-US" dirty="0" smtClean="0"/>
              <a:t>cannot see</a:t>
            </a:r>
            <a:r>
              <a:rPr lang="cs-CZ" dirty="0" smtClean="0"/>
              <a:t> t</a:t>
            </a:r>
            <a:r>
              <a:rPr lang="en-US" dirty="0" smtClean="0"/>
              <a:t>he particles of solute in solution by naked eye</a:t>
            </a:r>
          </a:p>
          <a:p>
            <a:r>
              <a:rPr lang="cs-CZ" dirty="0"/>
              <a:t>t</a:t>
            </a:r>
            <a:r>
              <a:rPr lang="en-US" dirty="0" smtClean="0"/>
              <a:t>he solute from the solution cannot be separated by filtration (or mechanically)</a:t>
            </a:r>
            <a:endParaRPr lang="cs-CZ" dirty="0" smtClean="0"/>
          </a:p>
          <a:p>
            <a:r>
              <a:rPr lang="cs-CZ" dirty="0"/>
              <a:t>t</a:t>
            </a:r>
            <a:r>
              <a:rPr lang="en-US" dirty="0" smtClean="0"/>
              <a:t>he ability of one compound to dissolve in another compound is called </a:t>
            </a:r>
            <a:r>
              <a:rPr lang="en-US" b="1" i="1" dirty="0" smtClean="0"/>
              <a:t>solubility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26498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FABINI, Ján; BLAŽEK, Jaroslav. Chemie pro studijní obory SOŠ a SOU nechemického zaměření. Praha: SPN, 1999, ISBN 80-7235-104-4.  </a:t>
            </a:r>
          </a:p>
          <a:p>
            <a:r>
              <a:rPr lang="cs-CZ" dirty="0" smtClean="0"/>
              <a:t>PHILLIPS, Janet a kol. Oxford studijní slovník. Oxford: Oxford University Press, 2010, ISBN 978019 430655 3. </a:t>
            </a:r>
          </a:p>
          <a:p>
            <a:r>
              <a:rPr lang="en-US" sz="3000" i="1" dirty="0">
                <a:solidFill>
                  <a:prstClr val="black"/>
                </a:solidFill>
              </a:rPr>
              <a:t>Wikipedia: the free encyclopedia</a:t>
            </a:r>
            <a:r>
              <a:rPr lang="en-US" sz="3000" dirty="0">
                <a:solidFill>
                  <a:prstClr val="black"/>
                </a:solidFill>
              </a:rPr>
              <a:t> [online]. San Francisco (CA): Wikimedia Foundation, 2001-2013 [cit. 2013-06-06]. </a:t>
            </a:r>
            <a:r>
              <a:rPr lang="en-US" sz="3000" dirty="0" err="1">
                <a:solidFill>
                  <a:prstClr val="black"/>
                </a:solidFill>
              </a:rPr>
              <a:t>Dostupné</a:t>
            </a:r>
            <a:r>
              <a:rPr lang="en-US" sz="3000">
                <a:solidFill>
                  <a:prstClr val="black"/>
                </a:solidFill>
              </a:rPr>
              <a:t> z:</a:t>
            </a:r>
            <a:r>
              <a:rPr lang="en-US" sz="3000">
                <a:solidFill>
                  <a:prstClr val="black"/>
                </a:solidFill>
                <a:hlinkClick r:id="rId2"/>
              </a:rPr>
              <a:t>http://en.wikipedia.org/wiki/Main_Page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736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241</Words>
  <Application>Microsoft Office PowerPoint</Application>
  <PresentationFormat>Předvádění na obrazovce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7</vt:i4>
      </vt:variant>
    </vt:vector>
  </HeadingPairs>
  <TitlesOfParts>
    <vt:vector size="9" baseType="lpstr">
      <vt:lpstr>Motiv systému Office</vt:lpstr>
      <vt:lpstr>1_Motiv systému Office</vt:lpstr>
      <vt:lpstr>Prezentace aplikace PowerPoint</vt:lpstr>
      <vt:lpstr>Solutions</vt:lpstr>
      <vt:lpstr>Prezentace aplikace PowerPoint</vt:lpstr>
      <vt:lpstr>Prezentace aplikace PowerPoint</vt:lpstr>
      <vt:lpstr>Examples</vt:lpstr>
      <vt:lpstr>Remember</vt:lpstr>
      <vt:lpstr>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Lenovo</dc:creator>
  <cp:lastModifiedBy>Lenovo</cp:lastModifiedBy>
  <cp:revision>11</cp:revision>
  <dcterms:created xsi:type="dcterms:W3CDTF">2013-05-26T19:25:40Z</dcterms:created>
  <dcterms:modified xsi:type="dcterms:W3CDTF">2013-06-24T05:46:01Z</dcterms:modified>
</cp:coreProperties>
</file>