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59" r:id="rId5"/>
    <p:sldId id="261" r:id="rId6"/>
    <p:sldId id="262" r:id="rId7"/>
    <p:sldId id="260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6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52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335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690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53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61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423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039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420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0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256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188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5847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8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6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7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7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4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5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8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668EE-CBD5-457C-9609-9D3A21EAF64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6CAAA-F78A-4EC6-9309-FD675FDE5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9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6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 	22. 3. 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	</a:t>
            </a:r>
            <a:r>
              <a:rPr lang="cs-CZ" sz="1400" dirty="0" smtClean="0"/>
              <a:t>VY_32_INOVACE_09_AJ_ACH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 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 	roztoky, skupenství, rozpustnost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074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i="1" dirty="0" smtClean="0"/>
              <a:t>solution</a:t>
            </a:r>
            <a:r>
              <a:rPr lang="en-US" dirty="0" smtClean="0"/>
              <a:t> is a homogeneous mixture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en-US" dirty="0" smtClean="0"/>
              <a:t> a </a:t>
            </a:r>
            <a:r>
              <a:rPr lang="en-US" b="1" i="1" dirty="0" smtClean="0"/>
              <a:t>solute</a:t>
            </a:r>
            <a:r>
              <a:rPr lang="en-US" dirty="0" smtClean="0"/>
              <a:t> is a substance dissolved in another substance, known as a </a:t>
            </a:r>
            <a:r>
              <a:rPr lang="en-US" b="1" i="1" dirty="0" smtClean="0"/>
              <a:t>solvent</a:t>
            </a:r>
            <a:endParaRPr lang="cs-CZ" dirty="0"/>
          </a:p>
          <a:p>
            <a:r>
              <a:rPr lang="cs-CZ" dirty="0" err="1"/>
              <a:t>a</a:t>
            </a:r>
            <a:r>
              <a:rPr lang="cs-CZ" dirty="0" err="1" smtClean="0"/>
              <a:t>ccording</a:t>
            </a:r>
            <a:r>
              <a:rPr lang="cs-CZ" dirty="0" smtClean="0"/>
              <a:t> to </a:t>
            </a:r>
            <a:r>
              <a:rPr lang="cs-CZ" b="1" i="1" dirty="0" err="1" smtClean="0"/>
              <a:t>state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aggregation</a:t>
            </a:r>
            <a:r>
              <a:rPr lang="cs-CZ" b="1" i="1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recognise</a:t>
            </a:r>
            <a:r>
              <a:rPr lang="cs-CZ" dirty="0" smtClean="0"/>
              <a:t>:  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gas</a:t>
            </a:r>
            <a:r>
              <a:rPr lang="cs-CZ" dirty="0" smtClean="0"/>
              <a:t> </a:t>
            </a:r>
            <a:r>
              <a:rPr lang="cs-CZ" dirty="0" err="1" smtClean="0"/>
              <a:t>solutions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liquid</a:t>
            </a:r>
            <a:r>
              <a:rPr lang="cs-CZ" dirty="0" smtClean="0"/>
              <a:t> </a:t>
            </a:r>
            <a:r>
              <a:rPr lang="cs-CZ" dirty="0" err="1" smtClean="0"/>
              <a:t>solutions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olid </a:t>
            </a:r>
            <a:r>
              <a:rPr lang="cs-CZ" dirty="0" err="1" smtClean="0"/>
              <a:t>solutions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7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The solvent does the </a:t>
            </a:r>
            <a:r>
              <a:rPr lang="en-US" b="1" i="1" dirty="0" smtClean="0"/>
              <a:t>dissolving</a:t>
            </a:r>
            <a:r>
              <a:rPr lang="en-US" dirty="0" smtClean="0"/>
              <a:t>. The solution more or less takes on the characteristics of the solvent including its phase, and the </a:t>
            </a:r>
            <a:r>
              <a:rPr lang="en-US" i="1" dirty="0" smtClean="0"/>
              <a:t>solvent is commonly the major fraction </a:t>
            </a:r>
            <a:r>
              <a:rPr lang="en-US" dirty="0" smtClean="0"/>
              <a:t>of the mixture. The </a:t>
            </a:r>
            <a:r>
              <a:rPr lang="en-US" b="1" i="1" dirty="0" smtClean="0"/>
              <a:t>concentration of a solute </a:t>
            </a:r>
            <a:r>
              <a:rPr lang="en-US" dirty="0" smtClean="0"/>
              <a:t>in a solution is a measure of how much of that solute is dissolved in the solvent.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3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gas</a:t>
            </a:r>
            <a:r>
              <a:rPr lang="cs-CZ" dirty="0" smtClean="0"/>
              <a:t> in </a:t>
            </a:r>
            <a:r>
              <a:rPr lang="cs-CZ" dirty="0" err="1" smtClean="0"/>
              <a:t>liquid</a:t>
            </a:r>
            <a:r>
              <a:rPr lang="cs-CZ" dirty="0" smtClean="0"/>
              <a:t> – </a:t>
            </a:r>
            <a:r>
              <a:rPr lang="cs-CZ" dirty="0" err="1" smtClean="0"/>
              <a:t>carbon</a:t>
            </a:r>
            <a:r>
              <a:rPr lang="cs-CZ" dirty="0" smtClean="0"/>
              <a:t> dioxide in </a:t>
            </a:r>
            <a:r>
              <a:rPr lang="cs-CZ" dirty="0" err="1" smtClean="0"/>
              <a:t>water</a:t>
            </a:r>
            <a:endParaRPr lang="cs-CZ" dirty="0" smtClean="0"/>
          </a:p>
          <a:p>
            <a:r>
              <a:rPr lang="cs-CZ" dirty="0" err="1" smtClean="0"/>
              <a:t>liquid</a:t>
            </a:r>
            <a:r>
              <a:rPr lang="cs-CZ" dirty="0" smtClean="0"/>
              <a:t> in </a:t>
            </a:r>
            <a:r>
              <a:rPr lang="cs-CZ" dirty="0" err="1" smtClean="0"/>
              <a:t>liquid</a:t>
            </a:r>
            <a:r>
              <a:rPr lang="cs-CZ" dirty="0" smtClean="0"/>
              <a:t> – </a:t>
            </a:r>
            <a:r>
              <a:rPr lang="cs-CZ" dirty="0" err="1" smtClean="0"/>
              <a:t>alcoholic</a:t>
            </a:r>
            <a:r>
              <a:rPr lang="cs-CZ" dirty="0" smtClean="0"/>
              <a:t> </a:t>
            </a:r>
            <a:r>
              <a:rPr lang="cs-CZ" dirty="0" err="1" smtClean="0"/>
              <a:t>drinks</a:t>
            </a:r>
            <a:endParaRPr lang="cs-CZ" dirty="0" smtClean="0"/>
          </a:p>
          <a:p>
            <a:r>
              <a:rPr lang="cs-CZ" dirty="0" smtClean="0"/>
              <a:t>solid in </a:t>
            </a:r>
            <a:r>
              <a:rPr lang="cs-CZ" dirty="0" err="1" smtClean="0"/>
              <a:t>liquid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table </a:t>
            </a:r>
            <a:r>
              <a:rPr lang="cs-CZ" dirty="0" err="1" smtClean="0"/>
              <a:t>sugar</a:t>
            </a:r>
            <a:r>
              <a:rPr lang="cs-CZ" dirty="0" smtClean="0"/>
              <a:t> in </a:t>
            </a:r>
            <a:r>
              <a:rPr lang="cs-CZ" dirty="0" err="1" smtClean="0"/>
              <a:t>water</a:t>
            </a:r>
            <a:endParaRPr lang="cs-CZ" dirty="0" smtClean="0"/>
          </a:p>
          <a:p>
            <a:r>
              <a:rPr lang="cs-CZ" dirty="0" err="1" smtClean="0"/>
              <a:t>liquid</a:t>
            </a:r>
            <a:r>
              <a:rPr lang="cs-CZ" dirty="0" smtClean="0"/>
              <a:t> in solid – </a:t>
            </a:r>
            <a:r>
              <a:rPr lang="cs-CZ" dirty="0" err="1" smtClean="0"/>
              <a:t>mercury</a:t>
            </a:r>
            <a:r>
              <a:rPr lang="cs-CZ" dirty="0" smtClean="0"/>
              <a:t> in </a:t>
            </a:r>
            <a:r>
              <a:rPr lang="cs-CZ" dirty="0" err="1" smtClean="0"/>
              <a:t>gold</a:t>
            </a:r>
            <a:r>
              <a:rPr lang="cs-CZ" dirty="0" smtClean="0"/>
              <a:t>(amalgam)</a:t>
            </a:r>
          </a:p>
          <a:p>
            <a:r>
              <a:rPr lang="cs-CZ" dirty="0" smtClean="0"/>
              <a:t>solid in solid – </a:t>
            </a:r>
            <a:r>
              <a:rPr lang="cs-CZ" dirty="0" err="1" smtClean="0"/>
              <a:t>alloys</a:t>
            </a:r>
            <a:r>
              <a:rPr lang="cs-CZ" dirty="0" smtClean="0"/>
              <a:t> (bronze)</a:t>
            </a:r>
          </a:p>
          <a:p>
            <a:pPr lvl="6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00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a</a:t>
            </a:r>
            <a:r>
              <a:rPr lang="en-US" dirty="0" smtClean="0"/>
              <a:t> solution is a homogeneous mixture</a:t>
            </a:r>
          </a:p>
          <a:p>
            <a:r>
              <a:rPr lang="cs-CZ" dirty="0" err="1"/>
              <a:t>w</a:t>
            </a:r>
            <a:r>
              <a:rPr lang="cs-CZ" dirty="0" err="1" smtClean="0"/>
              <a:t>e</a:t>
            </a:r>
            <a:r>
              <a:rPr lang="cs-CZ" dirty="0" smtClean="0"/>
              <a:t> </a:t>
            </a:r>
            <a:r>
              <a:rPr lang="en-US" dirty="0" smtClean="0"/>
              <a:t>cannot see</a:t>
            </a:r>
            <a:r>
              <a:rPr lang="cs-CZ" dirty="0" smtClean="0"/>
              <a:t> t</a:t>
            </a:r>
            <a:r>
              <a:rPr lang="en-US" dirty="0" smtClean="0"/>
              <a:t>he particles of solute in solution by naked eye</a:t>
            </a:r>
          </a:p>
          <a:p>
            <a:r>
              <a:rPr lang="cs-CZ" dirty="0"/>
              <a:t>t</a:t>
            </a:r>
            <a:r>
              <a:rPr lang="en-US" dirty="0" smtClean="0"/>
              <a:t>he solute from the solution cannot be separated by filtration (or mechanically)</a:t>
            </a:r>
            <a:endParaRPr lang="cs-CZ" dirty="0" smtClean="0"/>
          </a:p>
          <a:p>
            <a:r>
              <a:rPr lang="cs-CZ" dirty="0"/>
              <a:t>t</a:t>
            </a:r>
            <a:r>
              <a:rPr lang="en-US" dirty="0" smtClean="0"/>
              <a:t>he ability of one compound to dissolve in another compound is called </a:t>
            </a:r>
            <a:r>
              <a:rPr lang="en-US" b="1" i="1" dirty="0" smtClean="0"/>
              <a:t>solubility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2649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FABINI, Ján; BLAŽEK, Jaroslav. Chemie pro studijní obory SOŠ a SOU nechemického zaměření. Praha: SPN, 1999, ISBN 80-7235-104-4.  </a:t>
            </a:r>
          </a:p>
          <a:p>
            <a:r>
              <a:rPr lang="cs-CZ" dirty="0" smtClean="0"/>
              <a:t>PHILLIPS, Janet a kol. Oxford studijní slovník. Oxford: Oxford University Press, 2010, ISBN 978019 430655 3. </a:t>
            </a:r>
          </a:p>
          <a:p>
            <a:r>
              <a:rPr lang="en-US" sz="3000" i="1" dirty="0">
                <a:solidFill>
                  <a:prstClr val="black"/>
                </a:solidFill>
              </a:rPr>
              <a:t>Wikipedia: the free encyclopedia</a:t>
            </a:r>
            <a:r>
              <a:rPr lang="en-US" sz="3000" dirty="0">
                <a:solidFill>
                  <a:prstClr val="black"/>
                </a:solidFill>
              </a:rPr>
              <a:t>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</a:rPr>
              <a:t>Dostupné</a:t>
            </a:r>
            <a:r>
              <a:rPr lang="en-US" sz="3000">
                <a:solidFill>
                  <a:prstClr val="black"/>
                </a:solidFill>
              </a:rPr>
              <a:t> z:</a:t>
            </a:r>
            <a:r>
              <a:rPr lang="en-US" sz="3000">
                <a:solidFill>
                  <a:prstClr val="black"/>
                </a:solidFill>
                <a:hlinkClick r:id="rId2"/>
              </a:rPr>
              <a:t>http://en.wikipedia.org/wiki/Main_Page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36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241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Motiv systému Office</vt:lpstr>
      <vt:lpstr>1_Motiv systému Office</vt:lpstr>
      <vt:lpstr>Prezentace aplikace PowerPoint</vt:lpstr>
      <vt:lpstr>Solutions</vt:lpstr>
      <vt:lpstr>Prezentace aplikace PowerPoint</vt:lpstr>
      <vt:lpstr>Prezentace aplikace PowerPoint</vt:lpstr>
      <vt:lpstr>Examples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11</cp:revision>
  <dcterms:created xsi:type="dcterms:W3CDTF">2013-05-26T19:25:40Z</dcterms:created>
  <dcterms:modified xsi:type="dcterms:W3CDTF">2013-06-24T05:46:01Z</dcterms:modified>
</cp:coreProperties>
</file>