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sldIdLst>
    <p:sldId id="261" r:id="rId2"/>
    <p:sldId id="256" r:id="rId3"/>
    <p:sldId id="257" r:id="rId4"/>
    <p:sldId id="258" r:id="rId5"/>
    <p:sldId id="259" r:id="rId6"/>
    <p:sldId id="262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enovo" initials="L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8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3-03-03T11:02:01.501" idx="1">
    <p:pos x="10" y="10"/>
    <p:text/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95C41F-9780-4444-B17E-D65F728D10F1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2E9510-DBD9-4DD3-88EC-B6D24F059C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1189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2F63DB5-D84F-44D1-92D5-618DAD5B2032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802D089-0B66-439D-B326-808B541EA746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F63DB5-D84F-44D1-92D5-618DAD5B2032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02D089-0B66-439D-B326-808B541EA74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22F63DB5-D84F-44D1-92D5-618DAD5B2032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802D089-0B66-439D-B326-808B541EA74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F63DB5-D84F-44D1-92D5-618DAD5B2032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02D089-0B66-439D-B326-808B541EA74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2F63DB5-D84F-44D1-92D5-618DAD5B2032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D802D089-0B66-439D-B326-808B541EA746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F63DB5-D84F-44D1-92D5-618DAD5B2032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02D089-0B66-439D-B326-808B541EA74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F63DB5-D84F-44D1-92D5-618DAD5B2032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02D089-0B66-439D-B326-808B541EA74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F63DB5-D84F-44D1-92D5-618DAD5B2032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02D089-0B66-439D-B326-808B541EA74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2F63DB5-D84F-44D1-92D5-618DAD5B2032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02D089-0B66-439D-B326-808B541EA74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F63DB5-D84F-44D1-92D5-618DAD5B2032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02D089-0B66-439D-B326-808B541EA74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F63DB5-D84F-44D1-92D5-618DAD5B2032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02D089-0B66-439D-B326-808B541EA746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2F63DB5-D84F-44D1-92D5-618DAD5B2032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802D089-0B66-439D-B326-808B541EA746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ssvos.cz/" TargetMode="External"/><Relationship Id="rId4" Type="http://schemas.openxmlformats.org/officeDocument/2006/relationships/hyperlink" Target="http://www.ssvos.cz/moodle/index.php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90538" y="2060575"/>
            <a:ext cx="8208962" cy="722313"/>
          </a:xfrm>
        </p:spPr>
        <p:txBody>
          <a:bodyPr rtlCol="0">
            <a:noAutofit/>
          </a:bodyPr>
          <a:lstStyle/>
          <a:p>
            <a:pPr marL="36576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Jméno autora: </a:t>
            </a:r>
            <a:r>
              <a:rPr lang="cs-CZ" sz="16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Mgr. Vlasta </a:t>
            </a:r>
            <a:r>
              <a:rPr lang="cs-CZ" sz="1600" dirty="0" err="1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K</a:t>
            </a:r>
            <a:r>
              <a:rPr lang="cs-CZ" sz="1600" dirty="0" err="1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ollariková</a:t>
            </a:r>
            <a:r>
              <a:rPr lang="cs-CZ" sz="16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cs-CZ" sz="16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cs-CZ" sz="16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cs-CZ" sz="14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Datum vytvoření: </a:t>
            </a:r>
            <a:r>
              <a:rPr lang="cs-CZ" sz="14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25.02. 2013</a:t>
            </a:r>
            <a:br>
              <a:rPr lang="cs-CZ" sz="14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cs-CZ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Číslo DUMu</a:t>
            </a:r>
            <a:r>
              <a:rPr lang="cs-CZ" sz="14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VY_32_INOVACE_08_OSVZ_ZSVa</a:t>
            </a:r>
            <a:endParaRPr lang="cs-CZ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51" name="Podnadpis 2"/>
          <p:cNvSpPr>
            <a:spLocks noGrp="1"/>
          </p:cNvSpPr>
          <p:nvPr>
            <p:ph type="subTitle" idx="1"/>
          </p:nvPr>
        </p:nvSpPr>
        <p:spPr>
          <a:xfrm>
            <a:off x="482600" y="4221163"/>
            <a:ext cx="8208963" cy="647700"/>
          </a:xfrm>
        </p:spPr>
        <p:txBody>
          <a:bodyPr/>
          <a:lstStyle/>
          <a:p>
            <a:pPr algn="ctr" eaLnBrk="1" hangingPunct="1"/>
            <a:r>
              <a:rPr lang="cs-CZ" sz="14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Anotace:</a:t>
            </a:r>
            <a:r>
              <a:rPr lang="cs-CZ" sz="14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/>
            </a:r>
            <a:br>
              <a:rPr lang="cs-CZ" sz="1400" dirty="0" smtClean="0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cs-CZ" sz="1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Seznámit žáky se středověkým filozofickým myšlením v Evropě</a:t>
            </a:r>
          </a:p>
        </p:txBody>
      </p:sp>
      <p:pic>
        <p:nvPicPr>
          <p:cNvPr id="205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4763" y="260350"/>
            <a:ext cx="6624637" cy="1252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490538" y="3213100"/>
            <a:ext cx="8208962" cy="7937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657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 smtClean="0">
                <a:latin typeface="Arial" pitchFamily="34" charset="0"/>
                <a:ea typeface="+mn-ea"/>
                <a:cs typeface="Arial" pitchFamily="34" charset="0"/>
              </a:rPr>
              <a:t>Ročník: I.</a:t>
            </a:r>
          </a:p>
          <a:p>
            <a:pPr marL="3657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 smtClean="0">
                <a:latin typeface="Arial" pitchFamily="34" charset="0"/>
                <a:cs typeface="Arial" pitchFamily="34" charset="0"/>
              </a:rPr>
              <a:t>Vzdělávací oblast: Společenskovědní vzdělávání</a:t>
            </a:r>
          </a:p>
          <a:p>
            <a:pPr marL="3657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 smtClean="0">
                <a:latin typeface="Arial" pitchFamily="34" charset="0"/>
                <a:cs typeface="Arial" pitchFamily="34" charset="0"/>
              </a:rPr>
              <a:t> Vzdělávací obor: Základy společenských věd</a:t>
            </a:r>
          </a:p>
          <a:p>
            <a:pPr marL="3657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 smtClean="0">
                <a:latin typeface="Arial" pitchFamily="34" charset="0"/>
                <a:cs typeface="Arial" pitchFamily="34" charset="0"/>
              </a:rPr>
              <a:t> Tematický okruh: Praktická filozofie a filozofická antropologie</a:t>
            </a:r>
          </a:p>
          <a:p>
            <a:pPr marL="3657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 smtClean="0">
                <a:latin typeface="Arial" pitchFamily="34" charset="0"/>
                <a:cs typeface="Arial" pitchFamily="34" charset="0"/>
              </a:rPr>
              <a:t>Téma: Vývoj filozofického myšlení - Středověká filozofie, Patristika</a:t>
            </a:r>
            <a:r>
              <a:rPr lang="cs-CZ" sz="1200" dirty="0">
                <a:latin typeface="Arial" pitchFamily="34" charset="0"/>
                <a:cs typeface="Arial" pitchFamily="34" charset="0"/>
              </a:rPr>
              <a:t/>
            </a:r>
            <a:br>
              <a:rPr lang="cs-CZ" sz="1200" dirty="0">
                <a:latin typeface="Arial" pitchFamily="34" charset="0"/>
                <a:cs typeface="Arial" pitchFamily="34" charset="0"/>
              </a:rPr>
            </a:br>
            <a:endParaRPr lang="cs-CZ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54" name="Podnadpis 2"/>
          <p:cNvSpPr txBox="1">
            <a:spLocks/>
          </p:cNvSpPr>
          <p:nvPr/>
        </p:nvSpPr>
        <p:spPr bwMode="auto">
          <a:xfrm>
            <a:off x="490538" y="5229225"/>
            <a:ext cx="8208962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cs-CZ" sz="1400" b="1" dirty="0">
                <a:latin typeface="Arial" charset="0"/>
              </a:rPr>
              <a:t>Metodický </a:t>
            </a:r>
            <a:r>
              <a:rPr lang="cs-CZ" sz="1400" b="1" dirty="0" smtClean="0">
                <a:latin typeface="Arial" charset="0"/>
              </a:rPr>
              <a:t>list:</a:t>
            </a:r>
          </a:p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cs-CZ" sz="1200" dirty="0" smtClean="0">
                <a:latin typeface="Arial" charset="0"/>
              </a:rPr>
              <a:t>Výklad spojený s diskuzí, prezentaci lze využít také k poznámkám do sešitů</a:t>
            </a:r>
            <a:endParaRPr lang="cs-CZ" sz="1200" dirty="0">
              <a:latin typeface="Arial" charset="0"/>
            </a:endParaRPr>
          </a:p>
        </p:txBody>
      </p:sp>
      <p:sp>
        <p:nvSpPr>
          <p:cNvPr id="2055" name="TextovéPole 7"/>
          <p:cNvSpPr txBox="1">
            <a:spLocks noChangeArrowheads="1"/>
          </p:cNvSpPr>
          <p:nvPr/>
        </p:nvSpPr>
        <p:spPr bwMode="auto">
          <a:xfrm>
            <a:off x="490538" y="6453188"/>
            <a:ext cx="8208962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cs-CZ" sz="1000">
                <a:solidFill>
                  <a:schemeClr val="tx2"/>
                </a:solidFill>
                <a:latin typeface="Arial" charset="0"/>
              </a:rPr>
              <a:t>přehled DUM na stránkách  </a:t>
            </a:r>
            <a:r>
              <a:rPr lang="cs-CZ" sz="1000">
                <a:solidFill>
                  <a:srgbClr val="FFC000"/>
                </a:solidFill>
                <a:latin typeface="Arial" charset="0"/>
                <a:hlinkClick r:id="rId4"/>
              </a:rPr>
              <a:t>Moodle</a:t>
            </a:r>
            <a:r>
              <a:rPr lang="cs-CZ" sz="1000">
                <a:solidFill>
                  <a:srgbClr val="FFC000"/>
                </a:solidFill>
                <a:latin typeface="Arial" charset="0"/>
              </a:rPr>
              <a:t> 		</a:t>
            </a:r>
            <a:r>
              <a:rPr lang="cs-CZ" sz="1000">
                <a:solidFill>
                  <a:schemeClr val="tx2"/>
                </a:solidFill>
                <a:latin typeface="Arial" charset="0"/>
                <a:hlinkClick r:id="rId5"/>
              </a:rPr>
              <a:t>www.ssvos.cz</a:t>
            </a:r>
            <a:r>
              <a:rPr lang="cs-CZ" sz="1000">
                <a:solidFill>
                  <a:schemeClr val="tx2"/>
                </a:solidFill>
                <a:latin typeface="Arial" charset="0"/>
              </a:rPr>
              <a:t> 	</a:t>
            </a:r>
            <a:endParaRPr lang="cs-CZ" sz="1000">
              <a:solidFill>
                <a:srgbClr val="FFC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1526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Středověká filozofie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Periodizace, patristika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0785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mtClean="0"/>
              <a:t>Periodizace středověké filozofie  1. – 15. století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 období : </a:t>
            </a:r>
          </a:p>
          <a:p>
            <a:endParaRPr lang="cs-CZ" dirty="0" smtClean="0"/>
          </a:p>
          <a:p>
            <a:r>
              <a:rPr lang="cs-CZ" b="1" u="sng" dirty="0" smtClean="0"/>
              <a:t>PATRISTIKA </a:t>
            </a:r>
            <a:r>
              <a:rPr lang="cs-CZ" dirty="0" smtClean="0"/>
              <a:t> - učení „církevních otců“</a:t>
            </a:r>
          </a:p>
          <a:p>
            <a:pPr marL="0" indent="0">
              <a:buNone/>
            </a:pPr>
            <a:r>
              <a:rPr lang="cs-CZ" dirty="0" smtClean="0"/>
              <a:t>   1</a:t>
            </a:r>
            <a:r>
              <a:rPr lang="cs-CZ" dirty="0"/>
              <a:t>. – 8. století, systém křesťanského </a:t>
            </a:r>
            <a:r>
              <a:rPr lang="cs-CZ" dirty="0" smtClean="0"/>
              <a:t>učení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u="sng" dirty="0" smtClean="0"/>
              <a:t>SCHOLASTIKA</a:t>
            </a:r>
            <a:r>
              <a:rPr lang="cs-CZ" dirty="0" smtClean="0"/>
              <a:t> – filozofie v církevních školách</a:t>
            </a:r>
          </a:p>
          <a:p>
            <a:pPr marL="0" indent="0">
              <a:buNone/>
            </a:pPr>
            <a:r>
              <a:rPr lang="cs-CZ" dirty="0" smtClean="0"/>
              <a:t>   9. – 15. století, vrchol 13. století, filozofie  řeší otázku vztahu mezi vírou a rozumem, hlavní představitel Tomáš Akvinský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6498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Patristika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</a:t>
            </a:r>
            <a:r>
              <a:rPr lang="cs-CZ" u="sng" dirty="0" smtClean="0"/>
              <a:t>název, časové zařazení, hlavní cíl</a:t>
            </a:r>
          </a:p>
          <a:p>
            <a:r>
              <a:rPr lang="cs-CZ" dirty="0" smtClean="0"/>
              <a:t>2.</a:t>
            </a:r>
            <a:r>
              <a:rPr lang="cs-CZ" u="sng" dirty="0" smtClean="0"/>
              <a:t> apologetika</a:t>
            </a:r>
            <a:r>
              <a:rPr lang="cs-CZ" dirty="0" smtClean="0"/>
              <a:t>, apologetové</a:t>
            </a:r>
          </a:p>
          <a:p>
            <a:r>
              <a:rPr lang="cs-CZ" dirty="0" smtClean="0"/>
              <a:t>3. vznik tzv. </a:t>
            </a:r>
            <a:r>
              <a:rPr lang="cs-CZ" b="1" u="sng" dirty="0" smtClean="0"/>
              <a:t>dogmat</a:t>
            </a:r>
          </a:p>
          <a:p>
            <a:r>
              <a:rPr lang="cs-CZ" dirty="0" smtClean="0"/>
              <a:t>4. </a:t>
            </a:r>
            <a:r>
              <a:rPr lang="cs-CZ" u="sng" dirty="0" smtClean="0"/>
              <a:t>církevní otcové </a:t>
            </a:r>
            <a:r>
              <a:rPr lang="cs-CZ" dirty="0" smtClean="0"/>
              <a:t>– Ambrož, Jeroným, Augustin, Řehoř Veliký; svatá „čtyřka“</a:t>
            </a:r>
          </a:p>
          <a:p>
            <a:r>
              <a:rPr lang="cs-CZ" dirty="0"/>
              <a:t>5</a:t>
            </a:r>
            <a:r>
              <a:rPr lang="cs-CZ" dirty="0" smtClean="0"/>
              <a:t>. významný představitel – </a:t>
            </a:r>
            <a:r>
              <a:rPr lang="cs-CZ" b="1" u="sng" dirty="0" smtClean="0"/>
              <a:t>sv. Augustin</a:t>
            </a:r>
          </a:p>
          <a:p>
            <a:pPr marL="0" indent="0">
              <a:buNone/>
            </a:pPr>
            <a:r>
              <a:rPr lang="cs-CZ" dirty="0" smtClean="0"/>
              <a:t>  „Věř, abys rozuměl.“</a:t>
            </a:r>
          </a:p>
          <a:p>
            <a:pPr marL="0" indent="0">
              <a:buNone/>
            </a:pPr>
            <a:r>
              <a:rPr lang="cs-CZ" dirty="0" smtClean="0"/>
              <a:t>   Žil na přelomu 4. – 5.století.</a:t>
            </a:r>
          </a:p>
          <a:p>
            <a:pPr marL="0" indent="0">
              <a:buNone/>
            </a:pPr>
            <a:r>
              <a:rPr lang="cs-CZ" dirty="0" smtClean="0"/>
              <a:t>   Absolutizoval Boha.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4206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Augustinus Aurelius</a:t>
            </a:r>
            <a:br>
              <a:rPr lang="cs-CZ" dirty="0" smtClean="0"/>
            </a:br>
            <a:r>
              <a:rPr lang="cs-CZ" dirty="0" smtClean="0"/>
              <a:t>svatý Augustin</a:t>
            </a:r>
            <a:endParaRPr lang="cs-CZ" dirty="0"/>
          </a:p>
        </p:txBody>
      </p:sp>
      <p:pic>
        <p:nvPicPr>
          <p:cNvPr id="1026" name="Picture 2" descr="C:\Users\Lenovo\Desktop\Augustin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7544" y="1556792"/>
            <a:ext cx="2746428" cy="4536504"/>
          </a:xfrm>
        </p:spPr>
      </p:pic>
      <p:sp>
        <p:nvSpPr>
          <p:cNvPr id="6" name="Obdélník 5"/>
          <p:cNvSpPr/>
          <p:nvPr/>
        </p:nvSpPr>
        <p:spPr>
          <a:xfrm>
            <a:off x="3549321" y="1605728"/>
            <a:ext cx="4104456" cy="48245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alibri" pitchFamily="34" charset="0"/>
              </a:rPr>
              <a:t>Alžír, v 18 letech nemanželské dítě, dětský hlas „Vezmi a čti,“ </a:t>
            </a:r>
            <a:r>
              <a:rPr lang="cs-CZ" sz="2800" smtClean="0">
                <a:solidFill>
                  <a:schemeClr val="tx1"/>
                </a:solidFill>
                <a:latin typeface="Calibri" pitchFamily="34" charset="0"/>
              </a:rPr>
              <a:t>biskup </a:t>
            </a:r>
            <a:r>
              <a:rPr lang="cs-CZ" sz="2800" smtClean="0">
                <a:solidFill>
                  <a:schemeClr val="tx1"/>
                </a:solidFill>
                <a:latin typeface="Calibri" pitchFamily="34" charset="0"/>
              </a:rPr>
              <a:t>     v severní </a:t>
            </a:r>
            <a:r>
              <a:rPr lang="cs-CZ" sz="2800" dirty="0" smtClean="0">
                <a:solidFill>
                  <a:schemeClr val="tx1"/>
                </a:solidFill>
                <a:latin typeface="Calibri" pitchFamily="34" charset="0"/>
              </a:rPr>
              <a:t>Africe, díla Vyznání; O boží Trojici</a:t>
            </a:r>
            <a:r>
              <a:rPr lang="cs-CZ" sz="2800" smtClean="0">
                <a:solidFill>
                  <a:schemeClr val="tx1"/>
                </a:solidFill>
                <a:latin typeface="Calibri" pitchFamily="34" charset="0"/>
              </a:rPr>
              <a:t>; </a:t>
            </a:r>
            <a:r>
              <a:rPr lang="cs-CZ" sz="280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cs-CZ" sz="2800" dirty="0" smtClean="0">
                <a:solidFill>
                  <a:schemeClr val="tx1"/>
                </a:solidFill>
                <a:latin typeface="Calibri" pitchFamily="34" charset="0"/>
              </a:rPr>
              <a:t>Boží obci, uznává pouze přítomný čas, který prožívá naše duše </a:t>
            </a:r>
            <a:endParaRPr lang="cs-CZ" sz="28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843808" y="61653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117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Odkazy,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MARTINI</a:t>
            </a:r>
            <a:r>
              <a:rPr lang="cs-CZ" dirty="0"/>
              <a:t>. </a:t>
            </a:r>
            <a:r>
              <a:rPr lang="cs-CZ" i="1" dirty="0" err="1"/>
              <a:t>Altarretabel</a:t>
            </a:r>
            <a:r>
              <a:rPr lang="cs-CZ" i="1" dirty="0"/>
              <a:t> von Cambridge, Detail: </a:t>
            </a:r>
            <a:r>
              <a:rPr lang="cs-CZ" i="1" dirty="0" err="1"/>
              <a:t>Heiliger</a:t>
            </a:r>
            <a:r>
              <a:rPr lang="cs-CZ" i="1" dirty="0"/>
              <a:t> Augustinus-Wikipedie.cz</a:t>
            </a:r>
            <a:r>
              <a:rPr lang="cs-CZ" dirty="0"/>
              <a:t> [online]. [cit. 30.4.2013]. Dostupný na WWW: </a:t>
            </a:r>
            <a:r>
              <a:rPr lang="cs-CZ" u="sng" dirty="0"/>
              <a:t>http://cs.wikipedia.org/wiki/Soubor:Simone</a:t>
            </a:r>
            <a:r>
              <a:rPr lang="cs-CZ" u="sng" dirty="0" smtClean="0"/>
              <a:t>_ </a:t>
            </a:r>
            <a:r>
              <a:rPr lang="cs-CZ" u="sng" smtClean="0"/>
              <a:t>Martini_003.jpg </a:t>
            </a:r>
          </a:p>
          <a:p>
            <a:pPr marL="0" indent="0">
              <a:buNone/>
            </a:pPr>
            <a:endParaRPr lang="cs-CZ" u="sng" dirty="0" smtClean="0"/>
          </a:p>
          <a:p>
            <a:pPr marL="0" indent="0">
              <a:buNone/>
            </a:pPr>
            <a:r>
              <a:rPr lang="cs-CZ" dirty="0" smtClean="0"/>
              <a:t>ČADOVÁ </a:t>
            </a:r>
            <a:r>
              <a:rPr lang="cs-CZ" dirty="0"/>
              <a:t>a kol. </a:t>
            </a:r>
            <a:r>
              <a:rPr lang="cs-CZ" i="1" dirty="0"/>
              <a:t>Maturitní otázky</a:t>
            </a:r>
            <a:r>
              <a:rPr lang="cs-CZ" dirty="0"/>
              <a:t>. Praha: </a:t>
            </a:r>
            <a:r>
              <a:rPr lang="cs-CZ" dirty="0" smtClean="0"/>
              <a:t> Fragment</a:t>
            </a:r>
            <a:r>
              <a:rPr lang="cs-CZ" dirty="0"/>
              <a:t>, 2008, ISBN 978-80-253-0600-0. </a:t>
            </a:r>
          </a:p>
          <a:p>
            <a:pPr marL="0" indent="0">
              <a:buNone/>
            </a:pPr>
            <a:r>
              <a:rPr lang="cs-CZ" dirty="0" smtClean="0"/>
              <a:t>DVOŘÁK</a:t>
            </a:r>
            <a:r>
              <a:rPr lang="cs-CZ" dirty="0"/>
              <a:t>, Jan a kol. </a:t>
            </a:r>
            <a:r>
              <a:rPr lang="cs-CZ" i="1" dirty="0"/>
              <a:t>Odmaturuj ze společenských věd</a:t>
            </a:r>
            <a:r>
              <a:rPr lang="cs-CZ" dirty="0"/>
              <a:t>. Brno: </a:t>
            </a:r>
            <a:r>
              <a:rPr lang="cs-CZ" dirty="0" err="1"/>
              <a:t>Didaktis</a:t>
            </a:r>
            <a:r>
              <a:rPr lang="cs-CZ" dirty="0"/>
              <a:t>, 2008, ISBN 978-80-7358-122-0.                             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625447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59</TotalTime>
  <Words>307</Words>
  <Application>Microsoft Office PowerPoint</Application>
  <PresentationFormat>Předvádění na obrazovce (4:3)</PresentationFormat>
  <Paragraphs>39</Paragraphs>
  <Slides>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Bohatý</vt:lpstr>
      <vt:lpstr>Jméno autora: Mgr. Vlasta Kollariková  Datum vytvoření: 25.02. 2013 Číslo DUMu: VY_32_INOVACE_08_OSVZ_ZSVa</vt:lpstr>
      <vt:lpstr>Středověká filozofie</vt:lpstr>
      <vt:lpstr>Periodizace středověké filozofie  1. – 15. století</vt:lpstr>
      <vt:lpstr>Patristika</vt:lpstr>
      <vt:lpstr>Augustinus Aurelius svatý Augustin</vt:lpstr>
      <vt:lpstr>Odkazy, 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Středověká filozofie</dc:title>
  <dc:creator>Lenovo</dc:creator>
  <cp:lastModifiedBy>Kabinet 318</cp:lastModifiedBy>
  <cp:revision>14</cp:revision>
  <dcterms:created xsi:type="dcterms:W3CDTF">2013-03-03T09:09:02Z</dcterms:created>
  <dcterms:modified xsi:type="dcterms:W3CDTF">2013-05-23T07:31:57Z</dcterms:modified>
</cp:coreProperties>
</file>