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259" r:id="rId3"/>
    <p:sldId id="260" r:id="rId4"/>
    <p:sldId id="261" r:id="rId5"/>
    <p:sldId id="262" r:id="rId6"/>
    <p:sldId id="258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63" autoAdjust="0"/>
    <p:restoredTop sz="94660"/>
  </p:normalViewPr>
  <p:slideViewPr>
    <p:cSldViewPr>
      <p:cViewPr>
        <p:scale>
          <a:sx n="75" d="100"/>
          <a:sy n="75" d="100"/>
        </p:scale>
        <p:origin x="-145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0D4536-CF4F-4232-8216-FFCE826AA958}" type="datetimeFigureOut">
              <a:rPr lang="cs-CZ"/>
              <a:pPr>
                <a:defRPr/>
              </a:pPr>
              <a:t>11.11.2013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vvv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B0BD70A-EC52-4E6E-93AB-22EA1B2B182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CAB843E-8388-4599-86A6-03E90D5747BA}" type="datetimeFigureOut">
              <a:rPr lang="cs-CZ"/>
              <a:pPr>
                <a:defRPr/>
              </a:pPr>
              <a:t>11.11.2013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vvv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5FDDA7B-5E56-436B-A8E8-CCC54CFECE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ál 12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vál 13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6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6C0C1E6-BDC1-4498-BB1D-FB59570559DC}" type="datetime1">
              <a:rPr lang="cs-CZ"/>
              <a:pPr>
                <a:defRPr/>
              </a:pPr>
              <a:t>11.11.2013</a:t>
            </a:fld>
            <a:endParaRPr lang="cs-CZ"/>
          </a:p>
        </p:txBody>
      </p:sp>
      <p:sp>
        <p:nvSpPr>
          <p:cNvPr id="7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DADA77-0F8E-40BC-9CD3-BB7B2405BC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9AEAE7-CC0D-48C1-81D8-8B4AB8D09076}" type="datetime1">
              <a:rPr lang="cs-CZ"/>
              <a:pPr>
                <a:defRPr/>
              </a:pPr>
              <a:t>11.11.2013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1FD89-E26F-45E2-A338-76AE2A02382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62FF9-52B0-4F76-B1F0-2EFC673ADF2D}" type="datetime1">
              <a:rPr lang="cs-CZ"/>
              <a:pPr>
                <a:defRPr/>
              </a:pPr>
              <a:t>11.11.2013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1E98E-5F0E-493B-BA9C-49849EB80A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00D76-DE95-4526-ADF8-9019BAFD6931}" type="datetime1">
              <a:rPr lang="cs-CZ"/>
              <a:pPr>
                <a:defRPr/>
              </a:pPr>
              <a:t>11.11.2013</a:t>
            </a:fld>
            <a:endParaRPr lang="cs-CZ"/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7595E-D574-4E2D-92CD-6B47119862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Ovál 1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Ovál 1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9EF6BD-0212-439B-9C03-2AE69D2BC4B8}" type="datetime1">
              <a:rPr lang="cs-CZ"/>
              <a:pPr>
                <a:defRPr/>
              </a:pPr>
              <a:t>11.11.2013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95FBF0F-A93E-490A-A6E8-3CECCD006E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047A2-47AF-4801-B6C7-BA3A3DF61391}" type="datetime1">
              <a:rPr lang="cs-CZ"/>
              <a:pPr>
                <a:defRPr/>
              </a:pPr>
              <a:t>11.11.2013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969EC-3E9C-4C75-A2AC-4C81A5AC03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9B1CF3-870C-45BE-BECE-53312C671D5F}" type="datetime1">
              <a:rPr lang="cs-CZ"/>
              <a:pPr>
                <a:defRPr/>
              </a:pPr>
              <a:t>11.11.2013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C6B00E-DB83-4E46-B8DA-A2446AB6D4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3D2C2-F0D9-4116-A9C7-A72B4E44976C}" type="datetime1">
              <a:rPr lang="cs-CZ"/>
              <a:pPr>
                <a:defRPr/>
              </a:pPr>
              <a:t>11.11.2013</a:t>
            </a:fld>
            <a:endParaRPr lang="cs-CZ"/>
          </a:p>
        </p:txBody>
      </p:sp>
      <p:sp>
        <p:nvSpPr>
          <p:cNvPr id="4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82362-1DFA-49D8-80DE-4DBBA2B33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Obdélník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4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18A47B3-3B7F-4F91-8770-346C9C2F7D65}" type="datetime1">
              <a:rPr lang="cs-CZ"/>
              <a:pPr>
                <a:defRPr/>
              </a:pPr>
              <a:t>11.11.2013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B2A5FFA-D400-4AF1-85B9-4C83C67E72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DA5E77-4D04-47CD-A3A0-7480BA3DB427}" type="datetime1">
              <a:rPr lang="cs-CZ"/>
              <a:pPr>
                <a:defRPr/>
              </a:pPr>
              <a:t>11.11.2013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5BBA1D-AA3F-4156-BA87-E2D5226719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Vývojový diagram: postup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7" name="Vývojový diagram: postup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ABC5A2-6189-4E36-A99A-E15A5F0135A9}" type="datetime1">
              <a:rPr lang="cs-CZ"/>
              <a:pPr>
                <a:defRPr/>
              </a:pPr>
              <a:t>11.11.2013</a:t>
            </a:fld>
            <a:endParaRPr lang="cs-CZ"/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7AC4F5-5E20-4048-8183-7653C882DA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Ová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12" name="Obdélník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33" name="Zástupný symbol pro text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E9A749BC-4074-4A38-9DEF-F4FA064F2B6E}" type="datetime1">
              <a:rPr lang="cs-CZ"/>
              <a:pPr>
                <a:defRPr/>
              </a:pPr>
              <a:t>11.11.2013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ABCDC2C9-232A-41CF-B889-C670844A67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24" r:id="rId2"/>
    <p:sldLayoutId id="2147483730" r:id="rId3"/>
    <p:sldLayoutId id="2147483725" r:id="rId4"/>
    <p:sldLayoutId id="2147483731" r:id="rId5"/>
    <p:sldLayoutId id="2147483726" r:id="rId6"/>
    <p:sldLayoutId id="2147483732" r:id="rId7"/>
    <p:sldLayoutId id="2147483733" r:id="rId8"/>
    <p:sldLayoutId id="2147483734" r:id="rId9"/>
    <p:sldLayoutId id="2147483727" r:id="rId10"/>
    <p:sldLayoutId id="2147483728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ssvos.cz/" TargetMode="External"/><Relationship Id="rId4" Type="http://schemas.openxmlformats.org/officeDocument/2006/relationships/hyperlink" Target="http://www.ssvos.cz/moodle/index.php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6000">
              <a:srgbClr val="85C2FF"/>
            </a:gs>
            <a:gs pos="78000">
              <a:srgbClr val="C4D6EB"/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538" y="2060575"/>
            <a:ext cx="8208962" cy="722313"/>
          </a:xfrm>
        </p:spPr>
        <p:txBody>
          <a:bodyPr rtlCol="0">
            <a:noAutofit/>
          </a:bodyPr>
          <a:lstStyle/>
          <a:p>
            <a:pPr marL="36576"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Jméno autora: Mgr. Vlasta Kollariková </a:t>
            </a:r>
            <a:br>
              <a:rPr lang="cs-CZ" sz="16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  <a:t>Datum vytvoření: 16. 05. 2013</a:t>
            </a:r>
            <a:br>
              <a:rPr lang="cs-CZ" sz="1400" dirty="0" smtClean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14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Číslo DUMu: VY_32_INOVACE_08_OSVZ_ON</a:t>
            </a:r>
            <a:endParaRPr lang="cs-CZ" sz="14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482600" y="4221163"/>
            <a:ext cx="8208963" cy="647700"/>
          </a:xfrm>
        </p:spPr>
        <p:txBody>
          <a:bodyPr/>
          <a:lstStyle/>
          <a:p>
            <a:pPr marL="26988" algn="ctr" eaLnBrk="1" hangingPunct="1"/>
            <a:r>
              <a:rPr lang="cs-CZ" sz="1400" b="1" smtClean="0">
                <a:solidFill>
                  <a:schemeClr val="tx1"/>
                </a:solidFill>
                <a:latin typeface="Arial" charset="0"/>
                <a:cs typeface="Arial" charset="0"/>
              </a:rPr>
              <a:t>Anotace:</a:t>
            </a:r>
            <a: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  <a:t/>
            </a:r>
            <a:br>
              <a:rPr lang="cs-CZ" sz="1400" smtClean="0">
                <a:solidFill>
                  <a:schemeClr val="tx1"/>
                </a:solidFill>
                <a:latin typeface="Arial" charset="0"/>
                <a:cs typeface="Arial" charset="0"/>
              </a:rPr>
            </a:br>
            <a:r>
              <a:rPr lang="cs-CZ" sz="1200" smtClean="0">
                <a:solidFill>
                  <a:schemeClr val="tx1"/>
                </a:solidFill>
                <a:latin typeface="Arial" charset="0"/>
                <a:cs typeface="Arial" charset="0"/>
              </a:rPr>
              <a:t>Seznámit s různými druhy živelných pohrom a vyzvednout preventivní opatření</a:t>
            </a:r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4763" y="260350"/>
            <a:ext cx="6624637" cy="125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Nadpis 1"/>
          <p:cNvSpPr txBox="1">
            <a:spLocks/>
          </p:cNvSpPr>
          <p:nvPr/>
        </p:nvSpPr>
        <p:spPr>
          <a:xfrm>
            <a:off x="490538" y="3357563"/>
            <a:ext cx="8208962" cy="79216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400" b="1" smtClean="0">
                <a:latin typeface="Arial" pitchFamily="34" charset="0"/>
                <a:ea typeface="+mn-ea"/>
                <a:cs typeface="Arial" pitchFamily="34" charset="0"/>
              </a:rPr>
              <a:t>Ročník: I.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smtClean="0">
                <a:latin typeface="Arial" pitchFamily="34" charset="0"/>
                <a:cs typeface="Arial" pitchFamily="34" charset="0"/>
              </a:rPr>
              <a:t>Vzdělávací 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oblast: Společenskovědní vzdělávání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>V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zdělávací obor: Občanská nauka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>T</a:t>
            </a:r>
            <a:r>
              <a:rPr lang="cs-CZ" sz="1200" dirty="0" smtClean="0">
                <a:latin typeface="Arial" pitchFamily="34" charset="0"/>
                <a:cs typeface="Arial" pitchFamily="34" charset="0"/>
              </a:rPr>
              <a:t>ematický okruh: Ochrana člověka za mimořádných událostí</a:t>
            </a:r>
          </a:p>
          <a:p>
            <a:pPr marL="3657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1200" dirty="0" smtClean="0">
                <a:latin typeface="Arial" pitchFamily="34" charset="0"/>
                <a:cs typeface="Arial" pitchFamily="34" charset="0"/>
              </a:rPr>
              <a:t> Téma: Živelní pohromy</a:t>
            </a:r>
            <a:r>
              <a:rPr lang="cs-CZ" sz="1200" dirty="0">
                <a:latin typeface="Arial" pitchFamily="34" charset="0"/>
                <a:cs typeface="Arial" pitchFamily="34" charset="0"/>
              </a:rPr>
              <a:t/>
            </a:r>
            <a:br>
              <a:rPr lang="cs-CZ" sz="1200" dirty="0">
                <a:latin typeface="Arial" pitchFamily="34" charset="0"/>
                <a:cs typeface="Arial" pitchFamily="34" charset="0"/>
              </a:rPr>
            </a:br>
            <a:endParaRPr lang="cs-CZ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198" name="Podnadpis 2"/>
          <p:cNvSpPr txBox="1">
            <a:spLocks/>
          </p:cNvSpPr>
          <p:nvPr/>
        </p:nvSpPr>
        <p:spPr bwMode="auto">
          <a:xfrm>
            <a:off x="490538" y="5229225"/>
            <a:ext cx="8208962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cs-CZ" sz="1400" b="1">
                <a:latin typeface="Arial" charset="0"/>
              </a:rPr>
              <a:t>Metodický list:</a:t>
            </a:r>
            <a:br>
              <a:rPr lang="cs-CZ" sz="1400" b="1">
                <a:latin typeface="Arial" charset="0"/>
              </a:rPr>
            </a:br>
            <a:r>
              <a:rPr lang="cs-CZ" sz="1200">
                <a:latin typeface="Arial" charset="0"/>
              </a:rPr>
              <a:t>Prezentaci lze využít k výkladu a zápisu do sešitů.</a:t>
            </a:r>
          </a:p>
        </p:txBody>
      </p:sp>
      <p:sp>
        <p:nvSpPr>
          <p:cNvPr id="8199" name="TextovéPole 7"/>
          <p:cNvSpPr txBox="1">
            <a:spLocks noChangeArrowheads="1"/>
          </p:cNvSpPr>
          <p:nvPr/>
        </p:nvSpPr>
        <p:spPr bwMode="auto">
          <a:xfrm>
            <a:off x="490538" y="6453188"/>
            <a:ext cx="82089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cs-CZ" sz="1000">
                <a:solidFill>
                  <a:schemeClr val="tx2"/>
                </a:solidFill>
                <a:latin typeface="Arial" charset="0"/>
              </a:rPr>
              <a:t>přehled DUM na stránkách  </a:t>
            </a:r>
            <a:r>
              <a:rPr lang="cs-CZ" sz="1000">
                <a:solidFill>
                  <a:srgbClr val="FFC000"/>
                </a:solidFill>
                <a:latin typeface="Arial" charset="0"/>
                <a:hlinkClick r:id="rId4"/>
              </a:rPr>
              <a:t>Moodle</a:t>
            </a:r>
            <a:r>
              <a:rPr lang="cs-CZ" sz="1000">
                <a:solidFill>
                  <a:srgbClr val="FFC000"/>
                </a:solidFill>
                <a:latin typeface="Arial" charset="0"/>
              </a:rPr>
              <a:t> 		</a:t>
            </a:r>
            <a:r>
              <a:rPr lang="cs-CZ" sz="1000">
                <a:solidFill>
                  <a:schemeClr val="tx2"/>
                </a:solidFill>
                <a:latin typeface="Arial" charset="0"/>
                <a:hlinkClick r:id="rId5"/>
              </a:rPr>
              <a:t>www.ssvos.cz</a:t>
            </a:r>
            <a:r>
              <a:rPr lang="cs-CZ" sz="1000">
                <a:solidFill>
                  <a:schemeClr val="tx2"/>
                </a:solidFill>
                <a:latin typeface="Arial" charset="0"/>
              </a:rPr>
              <a:t> 	</a:t>
            </a:r>
            <a:endParaRPr lang="cs-CZ" sz="1000">
              <a:solidFill>
                <a:srgbClr val="FFC000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Živelní pohromy - </a:t>
            </a:r>
            <a:r>
              <a:rPr lang="cs-CZ" dirty="0">
                <a:solidFill>
                  <a:schemeClr val="tx2">
                    <a:satMod val="130000"/>
                  </a:schemeClr>
                </a:solidFill>
              </a:rPr>
              <a:t>p</a:t>
            </a: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řírodní katastrofy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Pojem </a:t>
            </a:r>
            <a:r>
              <a:rPr lang="cs-CZ" u="sng" smtClean="0">
                <a:solidFill>
                  <a:srgbClr val="FF0000"/>
                </a:solidFill>
              </a:rPr>
              <a:t>přírodní katastrofa</a:t>
            </a:r>
            <a:r>
              <a:rPr lang="cs-CZ" smtClean="0"/>
              <a:t>: událost, která nastává v důsledku přírodní činnosti.</a:t>
            </a:r>
          </a:p>
          <a:p>
            <a:pPr eaLnBrk="1" hangingPunct="1"/>
            <a:r>
              <a:rPr lang="cs-CZ" smtClean="0"/>
              <a:t>Je rychlá, intenzivní a způsobuje velké materiální škody a zanechává oběti na životech.</a:t>
            </a:r>
          </a:p>
          <a:p>
            <a:pPr eaLnBrk="1" hangingPunct="1"/>
            <a:r>
              <a:rPr lang="cs-CZ" u="sng" smtClean="0">
                <a:solidFill>
                  <a:srgbClr val="FF0000"/>
                </a:solidFill>
              </a:rPr>
              <a:t>Druhy</a:t>
            </a:r>
            <a:r>
              <a:rPr lang="cs-CZ" smtClean="0"/>
              <a:t>: pod zemským povrchem, na zemském povrchu, nad zemským povrchem (zemětřesení, povodeň, bouře)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411C6F-FF59-4469-B9D0-10BE8208142D}" type="slidenum">
              <a:rPr lang="cs-CZ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Druhotné účinky přírodních katastrof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u="sng" dirty="0" smtClean="0">
                <a:solidFill>
                  <a:srgbClr val="FF0000"/>
                </a:solidFill>
              </a:rPr>
              <a:t>Zemětřesení</a:t>
            </a:r>
            <a:r>
              <a:rPr lang="cs-CZ" dirty="0" smtClean="0"/>
              <a:t>: zřícení budov, poškození elektrického vedení, výbuchy </a:t>
            </a:r>
            <a:r>
              <a:rPr lang="cs-CZ" dirty="0" smtClean="0"/>
              <a:t>plynu</a:t>
            </a:r>
            <a:endParaRPr lang="cs-CZ" dirty="0" smtClean="0"/>
          </a:p>
          <a:p>
            <a:pPr eaLnBrk="1" hangingPunct="1"/>
            <a:r>
              <a:rPr lang="cs-CZ" u="sng" dirty="0" smtClean="0">
                <a:solidFill>
                  <a:srgbClr val="FF0000"/>
                </a:solidFill>
              </a:rPr>
              <a:t>Povodně</a:t>
            </a:r>
            <a:r>
              <a:rPr lang="cs-CZ" dirty="0" smtClean="0"/>
              <a:t>: znečištění zdrojů pitné vody, šíření nakažlivých </a:t>
            </a:r>
            <a:r>
              <a:rPr lang="cs-CZ" dirty="0" smtClean="0"/>
              <a:t>nemocí</a:t>
            </a:r>
            <a:endParaRPr lang="cs-CZ" dirty="0" smtClean="0"/>
          </a:p>
          <a:p>
            <a:pPr eaLnBrk="1" hangingPunct="1"/>
            <a:r>
              <a:rPr lang="cs-CZ" u="sng" dirty="0" smtClean="0">
                <a:solidFill>
                  <a:srgbClr val="FF0000"/>
                </a:solidFill>
              </a:rPr>
              <a:t>Bouřky</a:t>
            </a:r>
            <a:r>
              <a:rPr lang="cs-CZ" dirty="0" smtClean="0"/>
              <a:t>: výpadky elektrického proudu, požáry </a:t>
            </a:r>
          </a:p>
          <a:p>
            <a:pPr eaLnBrk="1" hangingPunct="1"/>
            <a:r>
              <a:rPr lang="cs-CZ" u="sng" dirty="0" smtClean="0">
                <a:solidFill>
                  <a:srgbClr val="FF0000"/>
                </a:solidFill>
              </a:rPr>
              <a:t>Sesuvy půdy</a:t>
            </a:r>
            <a:r>
              <a:rPr lang="cs-CZ" dirty="0" smtClean="0"/>
              <a:t>: protržení hrází, poškození komunikací (silnic a železnic)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5E2E66-9EC5-44A8-A8A1-95867DD7068D}" type="slidenum">
              <a:rPr lang="cs-CZ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Požáry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12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Jedná se o </a:t>
            </a:r>
            <a:r>
              <a:rPr lang="cs-CZ" dirty="0" smtClean="0">
                <a:solidFill>
                  <a:srgbClr val="FF0000"/>
                </a:solidFill>
              </a:rPr>
              <a:t>nežádoucí hoření</a:t>
            </a:r>
            <a:r>
              <a:rPr lang="cs-CZ" dirty="0" smtClean="0"/>
              <a:t>, vzniká většinou z </a:t>
            </a:r>
            <a:r>
              <a:rPr lang="cs-CZ" dirty="0" smtClean="0"/>
              <a:t>nedbalosti</a:t>
            </a:r>
            <a:endParaRPr lang="cs-CZ" dirty="0" smtClean="0"/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Nejčastější příčiny</a:t>
            </a:r>
            <a:r>
              <a:rPr lang="cs-CZ" dirty="0" smtClean="0"/>
              <a:t>: kouření, vypalování trávy, nesprávná obsluha, hořlaviny u topidla, otevřený oheň, svařování a řezání, manipulace se žhavým popelem, zanedbání bezpečnostních předpisů, závady na komínech a kouřovodech atd.</a:t>
            </a:r>
          </a:p>
          <a:p>
            <a:pPr eaLnBrk="1" hangingPunct="1"/>
            <a:r>
              <a:rPr lang="cs-CZ" dirty="0" smtClean="0">
                <a:solidFill>
                  <a:srgbClr val="FF0000"/>
                </a:solidFill>
              </a:rPr>
              <a:t>Jak se dá požárům předcházet?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B61CA5-577E-4749-820A-FF3E7C019CD3}" type="slidenum">
              <a:rPr lang="cs-CZ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26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Postup v případě požáru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u="sng" smtClean="0"/>
              <a:t>Záchrana</a:t>
            </a:r>
            <a:r>
              <a:rPr lang="cs-CZ" smtClean="0"/>
              <a:t> ohrožených osob</a:t>
            </a:r>
          </a:p>
          <a:p>
            <a:pPr eaLnBrk="1" hangingPunct="1"/>
            <a:r>
              <a:rPr lang="cs-CZ" u="sng" smtClean="0"/>
              <a:t>Zamezení šíření</a:t>
            </a:r>
            <a:r>
              <a:rPr lang="cs-CZ" smtClean="0"/>
              <a:t>, příp. likvidace</a:t>
            </a:r>
          </a:p>
          <a:p>
            <a:pPr eaLnBrk="1" hangingPunct="1"/>
            <a:r>
              <a:rPr lang="cs-CZ" smtClean="0">
                <a:solidFill>
                  <a:srgbClr val="FF0000"/>
                </a:solidFill>
              </a:rPr>
              <a:t>Ohlášení požáru </a:t>
            </a:r>
            <a:r>
              <a:rPr lang="cs-CZ" smtClean="0"/>
              <a:t>na tísňové lince </a:t>
            </a:r>
            <a:r>
              <a:rPr lang="cs-CZ" u="sng" smtClean="0">
                <a:solidFill>
                  <a:srgbClr val="FF0000"/>
                </a:solidFill>
              </a:rPr>
              <a:t>150</a:t>
            </a:r>
          </a:p>
          <a:p>
            <a:pPr eaLnBrk="1" hangingPunct="1"/>
            <a:r>
              <a:rPr lang="cs-CZ" smtClean="0"/>
              <a:t>Poskytnutí pomoci veliteli zásahu jednotky požární ochrany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u="sng" smtClean="0"/>
              <a:t>Úkol</a:t>
            </a:r>
            <a:r>
              <a:rPr lang="cs-CZ" smtClean="0"/>
              <a:t>: Jak byste ohlásili požár? Které údaje musíte uvést a v jakém pořadí?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5E0364-1706-4944-929D-56B8C767DD1E}" type="slidenum">
              <a:rPr lang="cs-CZ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2291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000" smtClean="0">
                <a:solidFill>
                  <a:schemeClr val="tx2">
                    <a:satMod val="130000"/>
                  </a:schemeClr>
                </a:solidFill>
              </a:rPr>
              <a:t>Literatura</a:t>
            </a:r>
            <a:endParaRPr lang="cs-CZ" sz="4000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MARTÍNEK a kol. </a:t>
            </a:r>
            <a:r>
              <a:rPr lang="cs-CZ" i="1" smtClean="0"/>
              <a:t>Ochrana člověka za mimořádných událostí</a:t>
            </a:r>
            <a:r>
              <a:rPr lang="cs-CZ" smtClean="0"/>
              <a:t>. Praha: Ministerstvo vnitra generální ředitelství Hasičského záchranného sboru ČR, 2003, ISBN 80-866-40-08-6.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481</TotalTime>
  <Words>272</Words>
  <Application>Microsoft Office PowerPoint</Application>
  <PresentationFormat>Předvádění na obrazovce (4:3)</PresentationFormat>
  <Paragraphs>35</Paragraphs>
  <Slides>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Slunovrat</vt:lpstr>
      <vt:lpstr>Jméno autora: Mgr. Vlasta Kollariková  Datum vytvoření: 16. 05. 2013 Číslo DUMu: VY_32_INOVACE_08_OSVZ_ON</vt:lpstr>
      <vt:lpstr>Živelní pohromy - přírodní katastrofy</vt:lpstr>
      <vt:lpstr>Druhotné účinky přírodních katastrof</vt:lpstr>
      <vt:lpstr>Požáry</vt:lpstr>
      <vt:lpstr>Postup v případě požáru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zchalupsky</dc:creator>
  <cp:lastModifiedBy>Bonifác</cp:lastModifiedBy>
  <cp:revision>26</cp:revision>
  <dcterms:created xsi:type="dcterms:W3CDTF">2012-09-02T07:52:48Z</dcterms:created>
  <dcterms:modified xsi:type="dcterms:W3CDTF">2013-11-11T08:24:15Z</dcterms:modified>
</cp:coreProperties>
</file>