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56" r:id="rId3"/>
    <p:sldId id="257" r:id="rId4"/>
    <p:sldId id="262" r:id="rId5"/>
    <p:sldId id="277" r:id="rId6"/>
    <p:sldId id="278" r:id="rId7"/>
    <p:sldId id="258" r:id="rId8"/>
    <p:sldId id="275" r:id="rId9"/>
    <p:sldId id="259" r:id="rId10"/>
    <p:sldId id="279" r:id="rId11"/>
    <p:sldId id="261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06" autoAdjust="0"/>
    <p:restoredTop sz="94660" autoAdjust="0"/>
  </p:normalViewPr>
  <p:slideViewPr>
    <p:cSldViewPr>
      <p:cViewPr varScale="1">
        <p:scale>
          <a:sx n="90" d="100"/>
          <a:sy n="90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22.8.2013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f.zcu.cz/di/pks/" TargetMode="External"/><Relationship Id="rId2" Type="http://schemas.openxmlformats.org/officeDocument/2006/relationships/hyperlink" Target="http://pixabay.com/cs/obrys-v%C3%BDkres-lid%C3%A9-%C4%8Dlov%C4%9Bk-osoba-33437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4.xml"/><Relationship Id="rId7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5.xml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52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10.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VY_32_INOVACE_08_FY_C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Optika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Zrcadla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Rozdělení zrcadel a význačné paprsky.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Konstrukce zobrazení u rovinného zrcadla.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Kulová – sférická vada.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>
                <a:latin typeface="Verdana" pitchFamily="34" charset="0"/>
              </a:rPr>
              <a:t>P</a:t>
            </a:r>
            <a:r>
              <a:rPr lang="cs-CZ" sz="1200" i="1" dirty="0" smtClean="0">
                <a:latin typeface="Verdana" pitchFamily="34" charset="0"/>
              </a:rPr>
              <a:t>říprava na geometrii zobrazování u kulových zrcadel.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Na úvodním obrázku je zajímavá hříčka: spojte body na papíře pouze při pohledu do zrcadla.</a:t>
            </a:r>
          </a:p>
          <a:p>
            <a:pPr algn="just" eaLnBrk="1" hangingPunct="1">
              <a:lnSpc>
                <a:spcPct val="90000"/>
              </a:lnSpc>
            </a:pPr>
            <a:endParaRPr lang="cs-CZ" sz="1200" i="1" dirty="0" smtClean="0"/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6035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sz="3600" dirty="0"/>
              <a:t>Znaménková konvence </a:t>
            </a:r>
            <a:r>
              <a:rPr lang="cs-CZ" sz="3600" dirty="0"/>
              <a:t>-</a:t>
            </a:r>
            <a:r>
              <a:rPr lang="cs-CZ" sz="3600" dirty="0" smtClean="0"/>
              <a:t> </a:t>
            </a:r>
            <a:r>
              <a:rPr lang="cs-CZ" sz="3600" dirty="0"/>
              <a:t>zrcadla</a:t>
            </a:r>
          </a:p>
        </p:txBody>
      </p:sp>
      <p:graphicFrame>
        <p:nvGraphicFramePr>
          <p:cNvPr id="5" name="Group 4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412971788"/>
              </p:ext>
            </p:extLst>
          </p:nvPr>
        </p:nvGraphicFramePr>
        <p:xfrm>
          <a:off x="250825" y="1628775"/>
          <a:ext cx="8713788" cy="4816351"/>
        </p:xfrm>
        <a:graphic>
          <a:graphicData uri="http://schemas.openxmlformats.org/drawingml/2006/table">
            <a:tbl>
              <a:tblPr/>
              <a:tblGrid>
                <a:gridCol w="2146300"/>
                <a:gridCol w="762000"/>
                <a:gridCol w="2708275"/>
                <a:gridCol w="3097213"/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veličina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zn.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kladná hodnota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záporná hodnota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předmětová vzdálenost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je-li předmět vlevo od zrcadla (před zrcadlem)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je-li předmět vpravo od zrcadla (za zrcadlem)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obrazová vzdálenost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a‘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je-li obraz vlevo od zrcadla (před zrcadlem)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je-li obraz vpravo od zrcadla (za zrcadlem)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ohnisková vzdálenost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&gt;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pro duté zrcadlo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&lt;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0 pro vypuklé zrcadlo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výška předmětu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nad optickou osou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pod optickou osou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výška obrazu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y‘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nad optickou osou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pod optickou osou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8397425" y="6462725"/>
            <a:ext cx="585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[1]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783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7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8"/>
            <a:ext cx="8229600" cy="191881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 </a:t>
            </a:r>
            <a:r>
              <a:rPr lang="cs-CZ" sz="1400" dirty="0"/>
              <a:t>NEMO. </a:t>
            </a:r>
            <a:r>
              <a:rPr lang="cs-CZ" sz="1400" i="1" dirty="0"/>
              <a:t>Obrys, Výkres, Lidé, Člověk, Osoba - Volně dostupný obrázek - 33437</a:t>
            </a:r>
            <a:r>
              <a:rPr lang="cs-CZ" sz="1400" dirty="0"/>
              <a:t> [online]. [cit. </a:t>
            </a:r>
            <a:r>
              <a:rPr lang="cs-CZ" sz="1400" dirty="0" smtClean="0"/>
              <a:t>1.10.2012].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2"/>
              </a:rPr>
              <a:t>http://pixabay.com/cs/obrys-v%C3%BDkres-lid%C3%A9-%C4%8Dlov%C4%9Bk-osoba-33437</a:t>
            </a:r>
            <a:r>
              <a:rPr lang="cs-CZ" sz="1400" dirty="0" smtClean="0">
                <a:hlinkClick r:id="rId2"/>
              </a:rPr>
              <a:t>/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dirty="0" smtClean="0"/>
              <a:t> </a:t>
            </a:r>
            <a:r>
              <a:rPr lang="cs-CZ" sz="1400" b="1" dirty="0"/>
              <a:t>Obr. </a:t>
            </a:r>
            <a:r>
              <a:rPr lang="cs-CZ" sz="1400" b="1" dirty="0" smtClean="0"/>
              <a:t>2 – 11 </a:t>
            </a:r>
            <a:r>
              <a:rPr lang="cs-CZ" sz="1400" dirty="0" smtClean="0"/>
              <a:t>Archiv </a:t>
            </a:r>
            <a:r>
              <a:rPr lang="cs-CZ" sz="1400" dirty="0" smtClean="0"/>
              <a:t>autora</a:t>
            </a:r>
          </a:p>
          <a:p>
            <a:pPr marL="0" indent="0" eaLnBrk="1" hangingPunct="1">
              <a:buNone/>
            </a:pPr>
            <a:r>
              <a:rPr lang="cs-CZ" sz="1400" dirty="0" smtClean="0"/>
              <a:t>[1] </a:t>
            </a:r>
            <a:r>
              <a:rPr lang="cs-CZ" sz="1400" dirty="0"/>
              <a:t>DOSTÁL, Jiří a Irena VLACHYNSKÁ. Fakulta pedagogická, Oddělení fyziky: Programy pro stažení. In: </a:t>
            </a:r>
            <a:r>
              <a:rPr lang="cs-CZ" sz="1400" i="1" dirty="0"/>
              <a:t>Http://www.kof.zcu.cz/</a:t>
            </a:r>
            <a:r>
              <a:rPr lang="cs-CZ" sz="1400" dirty="0"/>
              <a:t> [online]. 2005. vyd. </a:t>
            </a:r>
            <a:r>
              <a:rPr lang="cs-CZ" sz="1400" dirty="0" smtClean="0"/>
              <a:t>1970-2012 </a:t>
            </a:r>
            <a:r>
              <a:rPr lang="cs-CZ" sz="1400" dirty="0"/>
              <a:t>[cit. </a:t>
            </a:r>
            <a:r>
              <a:rPr lang="cs-CZ" sz="1400" dirty="0"/>
              <a:t>1.10.2012</a:t>
            </a:r>
            <a:r>
              <a:rPr lang="cs-CZ" sz="1400" dirty="0" smtClean="0"/>
              <a:t>]. </a:t>
            </a:r>
            <a:r>
              <a:rPr lang="cs-CZ" sz="1400" dirty="0"/>
              <a:t>Dostupné z: </a:t>
            </a:r>
            <a:r>
              <a:rPr lang="cs-CZ" sz="1400" dirty="0">
                <a:hlinkClick r:id="rId3"/>
              </a:rPr>
              <a:t>http://www.kof.zcu.cz/di/pks</a:t>
            </a:r>
            <a:r>
              <a:rPr lang="cs-CZ" sz="1400" dirty="0" smtClean="0">
                <a:hlinkClick r:id="rId3"/>
              </a:rPr>
              <a:t>/</a:t>
            </a:r>
            <a:r>
              <a:rPr lang="cs-CZ" sz="1400" dirty="0" smtClean="0"/>
              <a:t> </a:t>
            </a:r>
            <a:endParaRPr lang="cs-CZ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13665"/>
            <a:ext cx="3319374" cy="118883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accent4"/>
                </a:solidFill>
              </a:rPr>
              <a:t>Zrcadla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31540" y="4149080"/>
            <a:ext cx="3690410" cy="2655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2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</a:t>
            </a:r>
            <a:r>
              <a:rPr lang="cs-CZ" sz="1600" dirty="0"/>
              <a:t>Rozdělení zrcadel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 smtClean="0"/>
              <a:t>Rovinná zrcadla</a:t>
            </a:r>
            <a:endParaRPr lang="cs-CZ" sz="1600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/>
              <a:t>Kulová (sférická) zrcadla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5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/>
              <a:t>Dutá – vydutá (konkávní) zrcadla</a:t>
            </a:r>
            <a:endParaRPr lang="cs-CZ" sz="1600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6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/>
              <a:t>Vypuklá (konvexní) zrcadla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7" action="ppaction://hlinksldjump"/>
              </a:rPr>
              <a:t>►</a:t>
            </a:r>
            <a:r>
              <a:rPr lang="cs-CZ" sz="1600" dirty="0" smtClean="0"/>
              <a:t> Nekulová </a:t>
            </a:r>
            <a:r>
              <a:rPr lang="cs-CZ" sz="1600" dirty="0"/>
              <a:t>(asférická) – </a:t>
            </a:r>
            <a:r>
              <a:rPr lang="cs-CZ" sz="1600" dirty="0" smtClean="0"/>
              <a:t>parabolická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8" action="ppaction://hlinksldjump"/>
              </a:rPr>
              <a:t>►</a:t>
            </a:r>
            <a:r>
              <a:rPr lang="cs-CZ" sz="1600" dirty="0"/>
              <a:t> </a:t>
            </a:r>
            <a:r>
              <a:rPr lang="cs-CZ" sz="1600" dirty="0" smtClean="0"/>
              <a:t>Znaménková </a:t>
            </a:r>
            <a:r>
              <a:rPr lang="cs-CZ" sz="1600" dirty="0"/>
              <a:t>konvence - zrcadla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endParaRPr lang="cs-CZ" sz="1600" dirty="0" smtClean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082390" y="6264315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</a:rPr>
              <a:t>Obr. 1</a:t>
            </a: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6875" y="680481"/>
            <a:ext cx="5501169" cy="53034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55" y="4625770"/>
            <a:ext cx="7953375" cy="21336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ovéPole 25"/>
          <p:cNvSpPr txBox="1"/>
          <p:nvPr/>
        </p:nvSpPr>
        <p:spPr>
          <a:xfrm>
            <a:off x="8470774" y="6551001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Obr. 2</a:t>
            </a:r>
            <a:endParaRPr lang="cs-CZ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457200" y="98630"/>
            <a:ext cx="8229600" cy="1143000"/>
          </a:xfrm>
        </p:spPr>
        <p:txBody>
          <a:bodyPr/>
          <a:lstStyle/>
          <a:p>
            <a:r>
              <a:rPr lang="cs-CZ" dirty="0" smtClean="0"/>
              <a:t>Rozdělení zrcadel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44644" y="1854115"/>
            <a:ext cx="86096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 smtClean="0"/>
              <a:t>Zrcadla jsou běžně používána v </a:t>
            </a:r>
            <a:r>
              <a:rPr lang="cs-CZ" sz="1600" dirty="0"/>
              <a:t>domácnosti, dopravních prostředcích, zdravotnictví, optických zařízeních, osvětlovacích tělesech či v měřicích přístrojích atd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3" name="Obdélník 2"/>
          <p:cNvSpPr/>
          <p:nvPr/>
        </p:nvSpPr>
        <p:spPr>
          <a:xfrm>
            <a:off x="3225514" y="2646418"/>
            <a:ext cx="2594177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dirty="0">
                <a:solidFill>
                  <a:schemeClr val="bg2">
                    <a:lumMod val="20000"/>
                    <a:lumOff val="80000"/>
                  </a:schemeClr>
                </a:solidFill>
              </a:rPr>
              <a:t>Podle tvaru se 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rozlišuje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382462" y="3397301"/>
            <a:ext cx="1864613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cs-CZ" dirty="0">
                <a:solidFill>
                  <a:schemeClr val="bg2">
                    <a:lumMod val="20000"/>
                    <a:lumOff val="80000"/>
                  </a:schemeClr>
                </a:solidFill>
              </a:rPr>
              <a:t>kulová (sférická)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1178750"/>
            <a:ext cx="87926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Kdysi luxusní zboží z Benátek. Dnes běžně dostupný a používaný  </a:t>
            </a:r>
            <a:r>
              <a:rPr lang="cs-CZ" dirty="0" smtClean="0"/>
              <a:t>předmět (konkrétně rozhraní </a:t>
            </a:r>
            <a:r>
              <a:rPr lang="cs-CZ" dirty="0"/>
              <a:t>dvou optických </a:t>
            </a:r>
            <a:r>
              <a:rPr lang="cs-CZ" dirty="0" smtClean="0"/>
              <a:t>prostředí) s hladkým povrchem odrážející světlo.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21550" y="3397301"/>
            <a:ext cx="181331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rovinná zrcadla 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411760" y="4133076"/>
            <a:ext cx="1035115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vypuklá</a:t>
            </a:r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831349" y="4133076"/>
            <a:ext cx="1632978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dutá – vydutá</a:t>
            </a:r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263991" y="3397301"/>
            <a:ext cx="2313454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nekulová </a:t>
            </a:r>
            <a:r>
              <a:rPr lang="cs-CZ" dirty="0">
                <a:solidFill>
                  <a:schemeClr val="bg2">
                    <a:lumMod val="20000"/>
                    <a:lumOff val="80000"/>
                  </a:schemeClr>
                </a:solidFill>
              </a:rPr>
              <a:t>(asférická</a:t>
            </a:r>
            <a:r>
              <a:rPr lang="cs-CZ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) </a:t>
            </a:r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420718" y="4124629"/>
            <a:ext cx="136447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parabolická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5877128" y="4133076"/>
            <a:ext cx="13773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elipsoidická</a:t>
            </a:r>
          </a:p>
        </p:txBody>
      </p:sp>
      <p:cxnSp>
        <p:nvCxnSpPr>
          <p:cNvPr id="15" name="Přímá spojnice 14"/>
          <p:cNvCxnSpPr>
            <a:stCxn id="3" idx="2"/>
            <a:endCxn id="7" idx="0"/>
          </p:cNvCxnSpPr>
          <p:nvPr/>
        </p:nvCxnSpPr>
        <p:spPr>
          <a:xfrm flipH="1">
            <a:off x="1428209" y="3015750"/>
            <a:ext cx="3094394" cy="38155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>
            <a:endCxn id="4" idx="0"/>
          </p:cNvCxnSpPr>
          <p:nvPr/>
        </p:nvCxnSpPr>
        <p:spPr>
          <a:xfrm flipH="1">
            <a:off x="4314769" y="3015750"/>
            <a:ext cx="207834" cy="38155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>
            <a:stCxn id="3" idx="2"/>
            <a:endCxn id="9" idx="0"/>
          </p:cNvCxnSpPr>
          <p:nvPr/>
        </p:nvCxnSpPr>
        <p:spPr>
          <a:xfrm>
            <a:off x="4522603" y="3015750"/>
            <a:ext cx="2898115" cy="38155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stCxn id="4" idx="2"/>
            <a:endCxn id="8" idx="0"/>
          </p:cNvCxnSpPr>
          <p:nvPr/>
        </p:nvCxnSpPr>
        <p:spPr>
          <a:xfrm flipH="1">
            <a:off x="2929318" y="3766633"/>
            <a:ext cx="1385451" cy="36644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>
            <a:stCxn id="4" idx="2"/>
            <a:endCxn id="11" idx="0"/>
          </p:cNvCxnSpPr>
          <p:nvPr/>
        </p:nvCxnSpPr>
        <p:spPr>
          <a:xfrm>
            <a:off x="4314769" y="3766633"/>
            <a:ext cx="333069" cy="36644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>
            <a:stCxn id="9" idx="2"/>
            <a:endCxn id="10" idx="0"/>
          </p:cNvCxnSpPr>
          <p:nvPr/>
        </p:nvCxnSpPr>
        <p:spPr>
          <a:xfrm>
            <a:off x="7420718" y="3766633"/>
            <a:ext cx="682238" cy="35799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>
            <a:stCxn id="9" idx="2"/>
            <a:endCxn id="12" idx="0"/>
          </p:cNvCxnSpPr>
          <p:nvPr/>
        </p:nvCxnSpPr>
        <p:spPr>
          <a:xfrm flipH="1">
            <a:off x="6565778" y="3766633"/>
            <a:ext cx="854940" cy="36644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476545" y="0"/>
            <a:ext cx="8229600" cy="1143000"/>
          </a:xfrm>
        </p:spPr>
        <p:txBody>
          <a:bodyPr/>
          <a:lstStyle/>
          <a:p>
            <a:r>
              <a:rPr lang="cs-CZ" dirty="0" smtClean="0"/>
              <a:t>Rovinná zrcadla</a:t>
            </a:r>
            <a:endParaRPr lang="cs-CZ" dirty="0"/>
          </a:p>
        </p:txBody>
      </p:sp>
      <p:grpSp>
        <p:nvGrpSpPr>
          <p:cNvPr id="5" name="Skupina 4"/>
          <p:cNvGrpSpPr/>
          <p:nvPr/>
        </p:nvGrpSpPr>
        <p:grpSpPr>
          <a:xfrm>
            <a:off x="1376645" y="1140355"/>
            <a:ext cx="6353024" cy="4715044"/>
            <a:chOff x="1376645" y="1140355"/>
            <a:chExt cx="6353024" cy="471504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6645" y="1140355"/>
              <a:ext cx="6353024" cy="4715044"/>
            </a:xfrm>
            <a:prstGeom prst="rect">
              <a:avLst/>
            </a:prstGeom>
            <a:ln/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pic>
        <p:sp>
          <p:nvSpPr>
            <p:cNvPr id="3" name="Oblouk 2"/>
            <p:cNvSpPr/>
            <p:nvPr/>
          </p:nvSpPr>
          <p:spPr>
            <a:xfrm>
              <a:off x="3463575" y="2380779"/>
              <a:ext cx="2873189" cy="2565285"/>
            </a:xfrm>
            <a:prstGeom prst="arc">
              <a:avLst>
                <a:gd name="adj1" fmla="val 10793341"/>
                <a:gd name="adj2" fmla="val 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4" name="Obdélník 3"/>
          <p:cNvSpPr/>
          <p:nvPr/>
        </p:nvSpPr>
        <p:spPr>
          <a:xfrm>
            <a:off x="767407" y="5164120"/>
            <a:ext cx="8080065" cy="14773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 smtClean="0"/>
              <a:t>Vlastnosti obrazu v rovinném zrcadle: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je zdánlivý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je stejně velký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je vzpřímený a stranově převrácený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vzniká ve stejné vzdálenosti za zrcadlem, v jaké je předmět před </a:t>
            </a:r>
            <a:r>
              <a:rPr lang="cs-CZ" dirty="0" smtClean="0"/>
              <a:t>zrcadlem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726640" y="4917899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Obr. 3</a:t>
            </a:r>
            <a:endParaRPr lang="cs-CZ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44885" cy="709714"/>
          </a:xfrm>
        </p:spPr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ulová </a:t>
            </a:r>
            <a:r>
              <a:rPr lang="cs-CZ" dirty="0"/>
              <a:t>(sférická</a:t>
            </a:r>
            <a:r>
              <a:rPr lang="cs-CZ" dirty="0" smtClean="0"/>
              <a:t>) zrcadla</a:t>
            </a:r>
            <a:endParaRPr lang="cs-CZ" dirty="0"/>
          </a:p>
        </p:txBody>
      </p:sp>
      <p:grpSp>
        <p:nvGrpSpPr>
          <p:cNvPr id="18" name="Skupina 17"/>
          <p:cNvGrpSpPr/>
          <p:nvPr/>
        </p:nvGrpSpPr>
        <p:grpSpPr>
          <a:xfrm>
            <a:off x="2052638" y="1629215"/>
            <a:ext cx="5038725" cy="4410075"/>
            <a:chOff x="2052638" y="1629215"/>
            <a:chExt cx="5038725" cy="4410075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2638" y="1629215"/>
              <a:ext cx="5038725" cy="4410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0" name="Přímá spojnice 9"/>
            <p:cNvCxnSpPr/>
            <p:nvPr/>
          </p:nvCxnSpPr>
          <p:spPr>
            <a:xfrm flipV="1">
              <a:off x="5690070" y="3126700"/>
              <a:ext cx="0" cy="1050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V="1">
              <a:off x="4174270" y="3113965"/>
              <a:ext cx="0" cy="1271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 flipV="1">
              <a:off x="5689810" y="3128595"/>
              <a:ext cx="0" cy="1050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ovéPole 11"/>
            <p:cNvSpPr txBox="1"/>
            <p:nvPr/>
          </p:nvSpPr>
          <p:spPr>
            <a:xfrm>
              <a:off x="4087917" y="3257866"/>
              <a:ext cx="172705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cs-CZ" sz="1200" dirty="0" smtClean="0"/>
                <a:t>F</a:t>
              </a:r>
              <a:endParaRPr lang="cs-CZ" sz="1200" dirty="0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5603457" y="3257866"/>
              <a:ext cx="172705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cs-CZ" sz="1200" dirty="0" smtClean="0"/>
                <a:t>F</a:t>
              </a:r>
              <a:endParaRPr lang="cs-CZ" sz="1200" dirty="0"/>
            </a:p>
          </p:txBody>
        </p:sp>
        <p:sp>
          <p:nvSpPr>
            <p:cNvPr id="15" name="Ovál 14"/>
            <p:cNvSpPr/>
            <p:nvPr/>
          </p:nvSpPr>
          <p:spPr>
            <a:xfrm>
              <a:off x="4912917" y="3155902"/>
              <a:ext cx="45720" cy="45720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Zaoblený obdélníkový popisek 16"/>
            <p:cNvSpPr/>
            <p:nvPr/>
          </p:nvSpPr>
          <p:spPr>
            <a:xfrm>
              <a:off x="4174269" y="3474005"/>
              <a:ext cx="698015" cy="285488"/>
            </a:xfrm>
            <a:prstGeom prst="wedgeRoundRectCallout">
              <a:avLst>
                <a:gd name="adj1" fmla="val -38473"/>
                <a:gd name="adj2" fmla="val -121653"/>
                <a:gd name="adj3" fmla="val 16667"/>
              </a:avLst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cs-CZ" sz="1200" dirty="0" smtClean="0">
                  <a:solidFill>
                    <a:schemeClr val="tx1"/>
                  </a:solidFill>
                </a:rPr>
                <a:t>ohnisko</a:t>
              </a:r>
              <a:endParaRPr lang="cs-CZ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TextovéPole 19"/>
          <p:cNvSpPr txBox="1"/>
          <p:nvPr/>
        </p:nvSpPr>
        <p:spPr>
          <a:xfrm>
            <a:off x="7091363" y="5793069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Obr. </a:t>
            </a:r>
            <a:r>
              <a:rPr lang="cs-CZ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679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363" y="8824"/>
            <a:ext cx="8229600" cy="1011707"/>
          </a:xfrm>
        </p:spPr>
        <p:txBody>
          <a:bodyPr/>
          <a:lstStyle/>
          <a:p>
            <a:r>
              <a:rPr lang="cs-CZ" dirty="0" smtClean="0"/>
              <a:t>Jednotlivé význačné paprsky </a:t>
            </a:r>
            <a:endParaRPr lang="cs-CZ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730" y="989012"/>
            <a:ext cx="4705350" cy="586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6847080" y="6489340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Obr. </a:t>
            </a:r>
            <a:r>
              <a:rPr lang="cs-CZ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</a:p>
        </p:txBody>
      </p:sp>
      <p:sp>
        <p:nvSpPr>
          <p:cNvPr id="4" name="Zaoblený obdélníkový popisek 3"/>
          <p:cNvSpPr/>
          <p:nvPr/>
        </p:nvSpPr>
        <p:spPr>
          <a:xfrm>
            <a:off x="296525" y="2426060"/>
            <a:ext cx="1755193" cy="900100"/>
          </a:xfrm>
          <a:prstGeom prst="wedgeRoundRectCallout">
            <a:avLst>
              <a:gd name="adj1" fmla="val 57202"/>
              <a:gd name="adj2" fmla="val 8021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Doplňte obdobné paprsky</a:t>
            </a:r>
          </a:p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u jednotlivých zrcadel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10" name="Zaoblený obdélníkový popisek 9"/>
          <p:cNvSpPr/>
          <p:nvPr/>
        </p:nvSpPr>
        <p:spPr>
          <a:xfrm>
            <a:off x="7002270" y="2483895"/>
            <a:ext cx="1755193" cy="900100"/>
          </a:xfrm>
          <a:prstGeom prst="wedgeRoundRectCallout">
            <a:avLst>
              <a:gd name="adj1" fmla="val -64559"/>
              <a:gd name="adj2" fmla="val 8021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Charakterizujte chod jednotlivých paprsků.</a:t>
            </a:r>
            <a:endParaRPr lang="cs-CZ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686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3883130" y="807437"/>
            <a:ext cx="5116988" cy="4106728"/>
            <a:chOff x="3883130" y="807437"/>
            <a:chExt cx="5116988" cy="4106728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3130" y="807437"/>
              <a:ext cx="5116988" cy="4106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Pravá složená závorka 11"/>
            <p:cNvSpPr/>
            <p:nvPr/>
          </p:nvSpPr>
          <p:spPr>
            <a:xfrm rot="16200000">
              <a:off x="8115505" y="2220314"/>
              <a:ext cx="300744" cy="937704"/>
            </a:xfrm>
            <a:prstGeom prst="rightBrace">
              <a:avLst>
                <a:gd name="adj1" fmla="val 8622"/>
                <a:gd name="adj2" fmla="val 51063"/>
              </a:avLst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8147408" y="2248709"/>
              <a:ext cx="2700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 smtClean="0"/>
                <a:t>f</a:t>
              </a:r>
              <a:endParaRPr lang="cs-CZ" sz="1400" dirty="0"/>
            </a:p>
          </p:txBody>
        </p:sp>
      </p:grp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75" y="4332328"/>
            <a:ext cx="7173913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5288"/>
            <a:ext cx="9144000" cy="633412"/>
          </a:xfrm>
        </p:spPr>
        <p:txBody>
          <a:bodyPr/>
          <a:lstStyle/>
          <a:p>
            <a:pPr eaLnBrk="1" hangingPunct="1"/>
            <a:r>
              <a:rPr lang="cs-CZ" dirty="0" smtClean="0"/>
              <a:t>Dutá – vydutá (konkávní</a:t>
            </a:r>
            <a:r>
              <a:rPr lang="cs-CZ" dirty="0"/>
              <a:t>) </a:t>
            </a:r>
            <a:r>
              <a:rPr lang="cs-CZ" dirty="0" smtClean="0"/>
              <a:t>zrcadla</a:t>
            </a:r>
          </a:p>
        </p:txBody>
      </p:sp>
      <p:sp>
        <p:nvSpPr>
          <p:cNvPr id="2" name="Obdélník 1"/>
          <p:cNvSpPr/>
          <p:nvPr/>
        </p:nvSpPr>
        <p:spPr>
          <a:xfrm>
            <a:off x="296525" y="863715"/>
            <a:ext cx="36004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 smtClean="0"/>
              <a:t>Význačné paprsky</a:t>
            </a:r>
          </a:p>
          <a:p>
            <a:endParaRPr lang="cs-CZ" sz="16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pro paprsky platí </a:t>
            </a:r>
            <a:r>
              <a:rPr lang="cs-CZ" sz="1400" dirty="0"/>
              <a:t>zákon </a:t>
            </a:r>
            <a:r>
              <a:rPr lang="cs-CZ" sz="1400" dirty="0" smtClean="0"/>
              <a:t>odrazu</a:t>
            </a:r>
            <a:br>
              <a:rPr lang="cs-CZ" sz="1400" dirty="0" smtClean="0"/>
            </a:br>
            <a:r>
              <a:rPr lang="cs-CZ" sz="1400" dirty="0" smtClean="0"/>
              <a:t>a </a:t>
            </a:r>
            <a:r>
              <a:rPr lang="cs-CZ" sz="1400" dirty="0">
                <a:solidFill>
                  <a:schemeClr val="accent4"/>
                </a:solidFill>
              </a:rPr>
              <a:t>zaměnitelnost chodu paprsků</a:t>
            </a:r>
            <a:endParaRPr lang="cs-CZ" sz="1400" dirty="0"/>
          </a:p>
          <a:p>
            <a:pPr marL="342900" indent="-342900">
              <a:buFont typeface="+mj-lt"/>
              <a:buAutoNum type="arabicPeriod"/>
            </a:pPr>
            <a:r>
              <a:rPr lang="cs-CZ" sz="1400" dirty="0" smtClean="0"/>
              <a:t>paprsek rovnoběžný s </a:t>
            </a:r>
            <a:r>
              <a:rPr lang="cs-CZ" sz="1400" dirty="0"/>
              <a:t>optickou osou </a:t>
            </a:r>
            <a:r>
              <a:rPr lang="cs-CZ" sz="1400" dirty="0" smtClean="0"/>
              <a:t>se po </a:t>
            </a:r>
            <a:r>
              <a:rPr lang="cs-CZ" sz="1400" dirty="0"/>
              <a:t>odrazu </a:t>
            </a:r>
            <a:r>
              <a:rPr lang="cs-CZ" sz="1400" dirty="0" smtClean="0"/>
              <a:t>odráží </a:t>
            </a:r>
            <a:r>
              <a:rPr lang="cs-CZ" sz="1400" dirty="0"/>
              <a:t>do ohniska F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400" dirty="0" smtClean="0"/>
              <a:t>paprsek procházející </a:t>
            </a:r>
            <a:r>
              <a:rPr lang="cs-CZ" sz="1400" dirty="0"/>
              <a:t>ohniskem </a:t>
            </a:r>
            <a:r>
              <a:rPr lang="cs-CZ" sz="1400" dirty="0" smtClean="0"/>
              <a:t>F,</a:t>
            </a:r>
            <a:br>
              <a:rPr lang="cs-CZ" sz="1400" dirty="0" smtClean="0"/>
            </a:br>
            <a:r>
              <a:rPr lang="cs-CZ" sz="1400" dirty="0" smtClean="0"/>
              <a:t>se </a:t>
            </a:r>
            <a:r>
              <a:rPr lang="cs-CZ" sz="1400" dirty="0"/>
              <a:t>po odrazu odráží </a:t>
            </a:r>
            <a:r>
              <a:rPr lang="cs-CZ" sz="1400" dirty="0" smtClean="0"/>
              <a:t>rovnoběžně</a:t>
            </a:r>
            <a:br>
              <a:rPr lang="cs-CZ" sz="1400" dirty="0" smtClean="0"/>
            </a:br>
            <a:r>
              <a:rPr lang="cs-CZ" sz="1400" dirty="0" smtClean="0"/>
              <a:t>s </a:t>
            </a:r>
            <a:r>
              <a:rPr lang="cs-CZ" sz="1400" dirty="0"/>
              <a:t>optickou </a:t>
            </a:r>
            <a:r>
              <a:rPr lang="cs-CZ" sz="1400" dirty="0" smtClean="0"/>
              <a:t>osou</a:t>
            </a:r>
            <a:endParaRPr lang="cs-CZ" sz="1400" dirty="0"/>
          </a:p>
          <a:p>
            <a:pPr marL="342900" indent="-342900">
              <a:buFont typeface="+mj-lt"/>
              <a:buAutoNum type="arabicPeriod"/>
            </a:pPr>
            <a:r>
              <a:rPr lang="cs-CZ" sz="1400" dirty="0" smtClean="0"/>
              <a:t>paprsek procházející </a:t>
            </a:r>
            <a:r>
              <a:rPr lang="cs-CZ" sz="1400" dirty="0"/>
              <a:t>středem </a:t>
            </a:r>
            <a:r>
              <a:rPr lang="cs-CZ" sz="1400" dirty="0" smtClean="0"/>
              <a:t>křivosti, (dopadající </a:t>
            </a:r>
            <a:r>
              <a:rPr lang="cs-CZ" sz="1400" dirty="0"/>
              <a:t>kolmo na plochu </a:t>
            </a:r>
            <a:r>
              <a:rPr lang="cs-CZ" sz="1400" dirty="0" smtClean="0"/>
              <a:t>zrcadla)</a:t>
            </a:r>
            <a:br>
              <a:rPr lang="cs-CZ" sz="1400" dirty="0" smtClean="0"/>
            </a:br>
            <a:r>
              <a:rPr lang="cs-CZ" sz="1400" dirty="0" smtClean="0"/>
              <a:t>se </a:t>
            </a:r>
            <a:r>
              <a:rPr lang="cs-CZ" sz="1400" dirty="0"/>
              <a:t>odráží </a:t>
            </a:r>
            <a:r>
              <a:rPr lang="cs-CZ" sz="1400" dirty="0" smtClean="0"/>
              <a:t>zpět </a:t>
            </a:r>
            <a:r>
              <a:rPr lang="cs-CZ" sz="1400" dirty="0"/>
              <a:t>do středu </a:t>
            </a:r>
            <a:r>
              <a:rPr lang="cs-CZ" sz="1400" dirty="0" smtClean="0"/>
              <a:t>křivosti</a:t>
            </a:r>
          </a:p>
          <a:p>
            <a:pPr marL="342900" indent="-34290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1400" i="1" dirty="0" smtClean="0"/>
              <a:t>vlastnosti význačných paprsků platí pouze pro paprsky blízko optické osy</a:t>
            </a:r>
          </a:p>
          <a:p>
            <a:endParaRPr lang="cs-CZ" sz="1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86735" y="4292785"/>
            <a:ext cx="2520279" cy="276999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accent4"/>
                </a:solidFill>
              </a:rPr>
              <a:t>poloměr křivosti zrcadel r = 4 cm</a:t>
            </a:r>
            <a:endParaRPr lang="cs-CZ" sz="1200" dirty="0">
              <a:solidFill>
                <a:schemeClr val="accent4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7452320" y="2888940"/>
            <a:ext cx="315035" cy="315035"/>
          </a:xfrm>
          <a:prstGeom prst="ellipse">
            <a:avLst/>
          </a:prstGeom>
          <a:noFill/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5201234" y="998730"/>
                <a:ext cx="811761" cy="564898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𝑓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234" y="998730"/>
                <a:ext cx="811761" cy="5648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/>
          <p:cNvSpPr txBox="1"/>
          <p:nvPr/>
        </p:nvSpPr>
        <p:spPr>
          <a:xfrm>
            <a:off x="7824043" y="6570594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7Obr. </a:t>
            </a:r>
            <a:r>
              <a:rPr lang="cs-CZ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6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299808" y="4869160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Obr. </a:t>
            </a:r>
            <a:r>
              <a:rPr lang="cs-CZ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6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022050" y="3609020"/>
            <a:ext cx="1170130" cy="276999"/>
          </a:xfrm>
          <a:prstGeom prst="rect">
            <a:avLst/>
          </a:prstGeom>
          <a:ln w="31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/>
              <a:t>sférická vada</a:t>
            </a:r>
            <a:endParaRPr lang="cs-CZ" sz="12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926596" y="6449610"/>
            <a:ext cx="900099" cy="30777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zvětšeno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Skupina 11"/>
          <p:cNvGrpSpPr/>
          <p:nvPr/>
        </p:nvGrpSpPr>
        <p:grpSpPr>
          <a:xfrm>
            <a:off x="4070432" y="728700"/>
            <a:ext cx="5029200" cy="5048250"/>
            <a:chOff x="4070432" y="728700"/>
            <a:chExt cx="5029200" cy="5048250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0432" y="728700"/>
              <a:ext cx="5029200" cy="5048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Pravá složená závorka 5"/>
            <p:cNvSpPr/>
            <p:nvPr/>
          </p:nvSpPr>
          <p:spPr>
            <a:xfrm rot="5400000">
              <a:off x="7072152" y="2973721"/>
              <a:ext cx="306789" cy="975779"/>
            </a:xfrm>
            <a:prstGeom prst="rightBrace">
              <a:avLst>
                <a:gd name="adj1" fmla="val 8622"/>
                <a:gd name="adj2" fmla="val 51063"/>
              </a:avLst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7092280" y="3609020"/>
              <a:ext cx="2700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 smtClean="0"/>
                <a:t>f</a:t>
              </a:r>
              <a:endParaRPr lang="cs-CZ" sz="140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53625"/>
            <a:ext cx="9252520" cy="709714"/>
          </a:xfrm>
        </p:spPr>
        <p:txBody>
          <a:bodyPr/>
          <a:lstStyle/>
          <a:p>
            <a:pPr marL="285750" lvl="1" indent="-28575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/>
              <a:t>Vypuklá </a:t>
            </a:r>
            <a:r>
              <a:rPr lang="cs-CZ" dirty="0"/>
              <a:t>(konvexní) </a:t>
            </a:r>
            <a:r>
              <a:rPr lang="cs-CZ" dirty="0" smtClean="0"/>
              <a:t>zrcadla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06516" y="908720"/>
            <a:ext cx="378042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 smtClean="0"/>
              <a:t>Význačné paprsky</a:t>
            </a:r>
          </a:p>
          <a:p>
            <a:endParaRPr lang="cs-CZ" sz="1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/>
              <a:t>pro paprsky platí zákon odrazu</a:t>
            </a:r>
            <a:br>
              <a:rPr lang="cs-CZ" sz="1400" dirty="0"/>
            </a:br>
            <a:r>
              <a:rPr lang="cs-CZ" sz="1400" dirty="0"/>
              <a:t>a </a:t>
            </a:r>
            <a:r>
              <a:rPr lang="cs-CZ" sz="1400" dirty="0">
                <a:solidFill>
                  <a:schemeClr val="accent4"/>
                </a:solidFill>
              </a:rPr>
              <a:t>zaměnitelnost chodu </a:t>
            </a:r>
            <a:r>
              <a:rPr lang="cs-CZ" sz="1400" dirty="0" smtClean="0">
                <a:solidFill>
                  <a:schemeClr val="accent4"/>
                </a:solidFill>
              </a:rPr>
              <a:t>paprsků</a:t>
            </a:r>
            <a:endParaRPr lang="cs-CZ" sz="1400" dirty="0"/>
          </a:p>
          <a:p>
            <a:pPr marL="342900" indent="-342900">
              <a:buFont typeface="+mj-lt"/>
              <a:buAutoNum type="arabicPeriod"/>
            </a:pPr>
            <a:r>
              <a:rPr lang="cs-CZ" sz="1400" dirty="0" smtClean="0"/>
              <a:t>paprsek rovnoběžný </a:t>
            </a:r>
            <a:r>
              <a:rPr lang="cs-CZ" sz="1400" dirty="0"/>
              <a:t>s optickou osou po odrazu </a:t>
            </a:r>
            <a:r>
              <a:rPr lang="cs-CZ" sz="1400" dirty="0" smtClean="0"/>
              <a:t>pokračuje </a:t>
            </a:r>
            <a:r>
              <a:rPr lang="cs-CZ" sz="1400" dirty="0"/>
              <a:t>po přímce </a:t>
            </a:r>
            <a:r>
              <a:rPr lang="cs-CZ" sz="1400" dirty="0" smtClean="0"/>
              <a:t>vycházející z ohniska F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400" dirty="0" smtClean="0"/>
              <a:t>paprsek směřující do ohniska F, se po odrazu odráží rovnoběžně s optickou osou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400" dirty="0" smtClean="0"/>
              <a:t>paprsek jdoucí </a:t>
            </a:r>
            <a:r>
              <a:rPr lang="cs-CZ" sz="1400" dirty="0"/>
              <a:t>po přímce </a:t>
            </a:r>
            <a:r>
              <a:rPr lang="cs-CZ" sz="1400" dirty="0" smtClean="0"/>
              <a:t>směřující do středu křivosti (dopadá </a:t>
            </a:r>
            <a:r>
              <a:rPr lang="cs-CZ" sz="1400" dirty="0"/>
              <a:t>kolmo na plochu </a:t>
            </a:r>
            <a:r>
              <a:rPr lang="cs-CZ" sz="1400" dirty="0" smtClean="0"/>
              <a:t>zrcadla) se odráží zpět </a:t>
            </a:r>
            <a:r>
              <a:rPr lang="cs-CZ" sz="1400" dirty="0"/>
              <a:t>po téže </a:t>
            </a:r>
            <a:r>
              <a:rPr lang="cs-CZ" sz="1400" dirty="0" smtClean="0"/>
              <a:t>přímce</a:t>
            </a:r>
          </a:p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1400" i="1" dirty="0"/>
              <a:t>vlastnosti význačných paprsků platí pouze pro paprsky blízko optické </a:t>
            </a:r>
            <a:r>
              <a:rPr lang="cs-CZ" sz="1400" i="1" dirty="0" smtClean="0"/>
              <a:t>osy</a:t>
            </a:r>
            <a:endParaRPr lang="cs-CZ" sz="1400" i="1" dirty="0"/>
          </a:p>
        </p:txBody>
      </p:sp>
      <p:sp>
        <p:nvSpPr>
          <p:cNvPr id="4" name="Ovál 3"/>
          <p:cNvSpPr/>
          <p:nvPr/>
        </p:nvSpPr>
        <p:spPr>
          <a:xfrm>
            <a:off x="7497325" y="2663915"/>
            <a:ext cx="270030" cy="315035"/>
          </a:xfrm>
          <a:prstGeom prst="ellipse">
            <a:avLst/>
          </a:prstGeom>
          <a:noFill/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0" y="4475386"/>
            <a:ext cx="8829067" cy="2418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8253836" y="4185063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Obr. </a:t>
            </a:r>
            <a:r>
              <a:rPr lang="cs-CZ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8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476866" y="4258862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Obr. </a:t>
            </a:r>
            <a:r>
              <a:rPr lang="cs-CZ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186735" y="4292785"/>
            <a:ext cx="2520279" cy="276999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accent4"/>
                </a:solidFill>
              </a:rPr>
              <a:t>poloměr křivosti zrcadel r = 4 cm</a:t>
            </a:r>
            <a:endParaRPr lang="cs-CZ" sz="1200" dirty="0">
              <a:solidFill>
                <a:schemeClr val="accent4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5607114" y="907990"/>
                <a:ext cx="811761" cy="564898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𝑓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7114" y="907990"/>
                <a:ext cx="811761" cy="5648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ovéPole 12"/>
          <p:cNvSpPr txBox="1"/>
          <p:nvPr/>
        </p:nvSpPr>
        <p:spPr>
          <a:xfrm>
            <a:off x="206516" y="6449610"/>
            <a:ext cx="900099" cy="30777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zvětšeno</a:t>
            </a:r>
            <a:endParaRPr lang="cs-CZ" sz="1400" dirty="0"/>
          </a:p>
        </p:txBody>
      </p:sp>
      <p:sp>
        <p:nvSpPr>
          <p:cNvPr id="14" name="Ovál 13"/>
          <p:cNvSpPr/>
          <p:nvPr/>
        </p:nvSpPr>
        <p:spPr>
          <a:xfrm>
            <a:off x="206516" y="5229200"/>
            <a:ext cx="450049" cy="3600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4565865" y="5558809"/>
            <a:ext cx="450049" cy="3600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4661558" y="1518437"/>
            <a:ext cx="450049" cy="3600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4661557" y="3609020"/>
            <a:ext cx="1620633" cy="49505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dirty="0">
                <a:solidFill>
                  <a:schemeClr val="tx1"/>
                </a:solidFill>
              </a:rPr>
              <a:t>sférická vada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8082390" y="6511166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Obr. 9</a:t>
            </a:r>
            <a:endParaRPr lang="cs-CZ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5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975"/>
            <a:ext cx="9144000" cy="114300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/>
              <a:t>Nekulová </a:t>
            </a:r>
            <a:r>
              <a:rPr lang="cs-CZ" dirty="0"/>
              <a:t>(asférická) – </a:t>
            </a:r>
            <a:r>
              <a:rPr lang="cs-CZ" dirty="0" smtClean="0"/>
              <a:t>parabolická,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98359" y="1358769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elipsoidická …se v </a:t>
            </a:r>
            <a:r>
              <a:rPr lang="cs-CZ" dirty="0"/>
              <a:t>praxi </a:t>
            </a:r>
            <a:r>
              <a:rPr lang="cs-CZ" dirty="0" smtClean="0"/>
              <a:t>využívají </a:t>
            </a:r>
            <a:r>
              <a:rPr lang="cs-CZ" dirty="0"/>
              <a:t>místo kulových zrcadel </a:t>
            </a:r>
            <a:r>
              <a:rPr lang="cs-CZ" dirty="0" smtClean="0"/>
              <a:t>(</a:t>
            </a:r>
            <a:r>
              <a:rPr lang="cs-CZ" b="1" dirty="0" smtClean="0"/>
              <a:t>nemají</a:t>
            </a:r>
            <a:r>
              <a:rPr lang="cs-CZ" dirty="0" smtClean="0"/>
              <a:t> tzv</a:t>
            </a:r>
            <a:r>
              <a:rPr lang="cs-CZ" dirty="0"/>
              <a:t>. kulovou </a:t>
            </a:r>
            <a:r>
              <a:rPr lang="cs-CZ" dirty="0" smtClean="0"/>
              <a:t>– sférickou vadu) a paprsky i vzdálenější od osy, se odrážejí </a:t>
            </a:r>
            <a:r>
              <a:rPr lang="cs-CZ" dirty="0"/>
              <a:t>přesně do </a:t>
            </a:r>
            <a:r>
              <a:rPr lang="cs-CZ" dirty="0" smtClean="0"/>
              <a:t>ohniska.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50" y="2438890"/>
            <a:ext cx="3866895" cy="3330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51519" y="6150786"/>
            <a:ext cx="87393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/>
              <a:t>Zrcadla (obecně) nemají barevnou vadu na rozdíl od čoček.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179" y="2722215"/>
            <a:ext cx="3981450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7806439" y="5579953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Obr. 11</a:t>
            </a:r>
            <a:endParaRPr lang="cs-CZ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430214" y="5755493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Obr. 10</a:t>
            </a:r>
            <a:endParaRPr lang="cs-CZ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Zaoblený obdélníkový popisek 2"/>
          <p:cNvSpPr/>
          <p:nvPr/>
        </p:nvSpPr>
        <p:spPr>
          <a:xfrm>
            <a:off x="4621178" y="5755493"/>
            <a:ext cx="1345977" cy="246221"/>
          </a:xfrm>
          <a:prstGeom prst="wedgeRoundRectCallout">
            <a:avLst>
              <a:gd name="adj1" fmla="val -50061"/>
              <a:gd name="adj2" fmla="val 1575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zdůvodněte</a:t>
            </a:r>
            <a:endParaRPr lang="cs-CZ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10217</TotalTime>
  <Words>416</Words>
  <Application>Microsoft Office PowerPoint</Application>
  <PresentationFormat>Předvádění na obrazovce (4:3)</PresentationFormat>
  <Paragraphs>122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Výchozí návrh</vt:lpstr>
      <vt:lpstr>Prezentace aplikace PowerPoint</vt:lpstr>
      <vt:lpstr>Zrcadla</vt:lpstr>
      <vt:lpstr>Rozdělení zrcadel</vt:lpstr>
      <vt:lpstr>Rovinná zrcadla</vt:lpstr>
      <vt:lpstr>Kulová (sférická) zrcadla</vt:lpstr>
      <vt:lpstr>Jednotlivé význačné paprsky </vt:lpstr>
      <vt:lpstr>Dutá – vydutá (konkávní) zrcadla</vt:lpstr>
      <vt:lpstr>Vypuklá (konvexní) zrcadla</vt:lpstr>
      <vt:lpstr>Nekulová (asférická) – parabolická,</vt:lpstr>
      <vt:lpstr>Prezentace aplikace PowerPoint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358</cp:revision>
  <dcterms:created xsi:type="dcterms:W3CDTF">2013-03-27T07:54:35Z</dcterms:created>
  <dcterms:modified xsi:type="dcterms:W3CDTF">2013-08-22T15:41:12Z</dcterms:modified>
</cp:coreProperties>
</file>