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6" r:id="rId3"/>
    <p:sldId id="275" r:id="rId4"/>
    <p:sldId id="268" r:id="rId5"/>
    <p:sldId id="257" r:id="rId6"/>
    <p:sldId id="262" r:id="rId7"/>
    <p:sldId id="261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2606" autoAdjust="0"/>
    <p:restoredTop sz="94660" autoAdjust="0"/>
  </p:normalViewPr>
  <p:slideViewPr>
    <p:cSldViewPr>
      <p:cViewPr varScale="1">
        <p:scale>
          <a:sx n="90" d="100"/>
          <a:sy n="90" d="100"/>
        </p:scale>
        <p:origin x="-12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20.8.2013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5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52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11.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VY_32_INOVACE_08_FY_B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Mechanika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V</a:t>
            </a:r>
            <a:r>
              <a:rPr lang="cs-CZ" sz="1200" b="1" dirty="0" smtClean="0"/>
              <a:t>ektory, cvičení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/>
              <a:t>Grafické znázornění vektorů sil, zrychlení, </a:t>
            </a:r>
            <a:r>
              <a:rPr lang="cs-CZ" sz="1200" i="1" dirty="0" smtClean="0"/>
              <a:t>rychlostí, praktická cvičení.</a:t>
            </a:r>
            <a:endParaRPr lang="cs-CZ" sz="1200" i="1" dirty="0" smtClean="0"/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Šipka nahoru 30"/>
          <p:cNvSpPr/>
          <p:nvPr/>
        </p:nvSpPr>
        <p:spPr>
          <a:xfrm rot="13500000">
            <a:off x="4672778" y="4812052"/>
            <a:ext cx="450050" cy="1675205"/>
          </a:xfrm>
          <a:prstGeom prst="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nahoru 29"/>
          <p:cNvSpPr/>
          <p:nvPr/>
        </p:nvSpPr>
        <p:spPr>
          <a:xfrm rot="5400000">
            <a:off x="6534409" y="4016246"/>
            <a:ext cx="450050" cy="1745810"/>
          </a:xfrm>
          <a:prstGeom prst="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025990" y="1538790"/>
            <a:ext cx="6551960" cy="1665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2" action="ppaction://hlinksldjump"/>
              </a:rPr>
              <a:t>►</a:t>
            </a:r>
            <a:r>
              <a:rPr lang="cs-CZ" sz="1600" dirty="0" smtClean="0"/>
              <a:t> Volba měřítka</a:t>
            </a:r>
            <a:endParaRPr lang="cs-CZ" sz="1600" dirty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3" action="ppaction://hlinksldjump"/>
              </a:rPr>
              <a:t>►</a:t>
            </a:r>
            <a:r>
              <a:rPr lang="cs-CZ" sz="1600" dirty="0"/>
              <a:t> </a:t>
            </a:r>
            <a:r>
              <a:rPr lang="cs-CZ" sz="1600" dirty="0" smtClean="0"/>
              <a:t>Měřítko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" action="ppaction://noaction"/>
              </a:rPr>
              <a:t>►</a:t>
            </a:r>
            <a:r>
              <a:rPr lang="cs-CZ" sz="1600" dirty="0"/>
              <a:t> 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Vyjádření číselné hodnoty vektoru síly orientovanou úsečkou</a:t>
            </a:r>
            <a:endParaRPr lang="cs-CZ" sz="1600" dirty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" action="ppaction://noaction"/>
              </a:rPr>
              <a:t>►</a:t>
            </a:r>
            <a:r>
              <a:rPr lang="cs-CZ" sz="1600" dirty="0"/>
              <a:t> Odečítání hodnoty </a:t>
            </a:r>
            <a:r>
              <a:rPr lang="cs-CZ" sz="1600" dirty="0" smtClean="0"/>
              <a:t>vektorů</a:t>
            </a:r>
          </a:p>
        </p:txBody>
      </p:sp>
      <p:sp>
        <p:nvSpPr>
          <p:cNvPr id="7" name="Nadpis 19"/>
          <p:cNvSpPr txBox="1">
            <a:spLocks/>
          </p:cNvSpPr>
          <p:nvPr/>
        </p:nvSpPr>
        <p:spPr bwMode="auto">
          <a:xfrm>
            <a:off x="413441" y="170765"/>
            <a:ext cx="802898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kern="0" dirty="0" smtClean="0"/>
              <a:t>Vektory, měřítka a  cvičení</a:t>
            </a:r>
            <a:endParaRPr lang="cs-CZ" kern="0" dirty="0"/>
          </a:p>
        </p:txBody>
      </p:sp>
      <p:cxnSp>
        <p:nvCxnSpPr>
          <p:cNvPr id="17" name="Přímá spojnice se šipkou 16"/>
          <p:cNvCxnSpPr/>
          <p:nvPr/>
        </p:nvCxnSpPr>
        <p:spPr>
          <a:xfrm>
            <a:off x="5661505" y="4885175"/>
            <a:ext cx="206084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5661505" y="2800646"/>
            <a:ext cx="0" cy="20845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H="1">
            <a:off x="4146411" y="4885175"/>
            <a:ext cx="1515094" cy="15158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Šipka nahoru 27"/>
          <p:cNvSpPr/>
          <p:nvPr/>
        </p:nvSpPr>
        <p:spPr>
          <a:xfrm>
            <a:off x="5436480" y="3188074"/>
            <a:ext cx="450050" cy="1508326"/>
          </a:xfrm>
          <a:prstGeom prst="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53625"/>
            <a:ext cx="9252520" cy="709714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Volba měřítka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141730" y="908720"/>
            <a:ext cx="5070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Při volbě měřítka  musíme brát v úvahu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01570" y="1403775"/>
            <a:ext cx="2133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velikost </a:t>
            </a:r>
            <a:r>
              <a:rPr lang="cs-CZ" dirty="0" smtClean="0"/>
              <a:t> a směr sil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176845" y="1403775"/>
            <a:ext cx="2569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</a:t>
            </a:r>
            <a:r>
              <a:rPr lang="cs-CZ" dirty="0" smtClean="0"/>
              <a:t>působ  jejich skládání 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192180" y="1403775"/>
            <a:ext cx="2480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v</a:t>
            </a:r>
            <a:r>
              <a:rPr lang="cs-CZ" dirty="0" smtClean="0"/>
              <a:t>elikost kreslící plochy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141730" y="2024553"/>
            <a:ext cx="5070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 správnému rozhodnutí pomůže náčrtek řešení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90476" y="3412739"/>
            <a:ext cx="2800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dirty="0" smtClean="0"/>
              <a:t>A. součet sil  na společné</a:t>
            </a:r>
          </a:p>
          <a:p>
            <a:pPr algn="ctr"/>
            <a:r>
              <a:rPr lang="cs-CZ" dirty="0" smtClean="0"/>
              <a:t>vektorové přímce 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366544" y="3412739"/>
            <a:ext cx="26212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dirty="0" smtClean="0"/>
              <a:t>B. rozdíl sil na společné</a:t>
            </a:r>
          </a:p>
          <a:p>
            <a:pPr algn="ctr"/>
            <a:r>
              <a:rPr lang="cs-CZ" dirty="0" smtClean="0"/>
              <a:t>vektorové přímce 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6314735" y="3412739"/>
            <a:ext cx="26597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dirty="0" smtClean="0"/>
              <a:t>C. součet různoběžných</a:t>
            </a:r>
          </a:p>
          <a:p>
            <a:pPr algn="ctr"/>
            <a:r>
              <a:rPr lang="cs-CZ" dirty="0" smtClean="0"/>
              <a:t>sil v rovině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1466655" y="2753925"/>
                <a:ext cx="6177929" cy="402931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Porovnejte 3 situace pro 2 stejné síly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cs-CZ" b="0" i="1" smtClean="0">
                        <a:latin typeface="Cambria Math"/>
                      </a:rPr>
                      <m:t>=5</m:t>
                    </m:r>
                    <m:r>
                      <a:rPr lang="cs-CZ" b="0" i="1" smtClean="0">
                        <a:latin typeface="Cambria Math"/>
                      </a:rPr>
                      <m:t>𝑁</m:t>
                    </m:r>
                  </m:oMath>
                </a14:m>
                <a:r>
                  <a:rPr lang="cs-CZ" dirty="0" smtClean="0"/>
                  <a:t> a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cs-CZ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cs-CZ" b="0" i="1" smtClean="0">
                        <a:latin typeface="Cambria Math"/>
                      </a:rPr>
                      <m:t>=10</m:t>
                    </m:r>
                    <m:r>
                      <a:rPr lang="cs-CZ" b="0" i="1" smtClean="0">
                        <a:latin typeface="Cambria Math"/>
                      </a:rPr>
                      <m:t>𝑁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655" y="2753925"/>
                <a:ext cx="6177929" cy="4029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ovéPole 11"/>
          <p:cNvSpPr txBox="1"/>
          <p:nvPr/>
        </p:nvSpPr>
        <p:spPr>
          <a:xfrm>
            <a:off x="0" y="630932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Otočením obrázku získáte představu jaké místo budete potřebovat při jiné orientaci sil.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60" y="4239090"/>
            <a:ext cx="4836963" cy="916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529" y="5193661"/>
            <a:ext cx="3550094" cy="91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105" y="4214369"/>
            <a:ext cx="3381891" cy="2049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481659" y="5094185"/>
            <a:ext cx="7149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 smtClean="0"/>
              <a:t>Add</a:t>
            </a:r>
            <a:r>
              <a:rPr lang="cs-CZ" sz="1000" dirty="0" smtClean="0"/>
              <a:t>. A.</a:t>
            </a:r>
            <a:endParaRPr lang="cs-CZ" sz="10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201739" y="5858808"/>
            <a:ext cx="7149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 smtClean="0"/>
              <a:t>Add</a:t>
            </a:r>
            <a:r>
              <a:rPr lang="cs-CZ" sz="1000" dirty="0" smtClean="0"/>
              <a:t>. B.</a:t>
            </a:r>
            <a:endParaRPr lang="cs-CZ" sz="10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8312529" y="4037874"/>
            <a:ext cx="7149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 smtClean="0"/>
              <a:t>Add</a:t>
            </a:r>
            <a:r>
              <a:rPr lang="cs-CZ" sz="1000" dirty="0" smtClean="0"/>
              <a:t>. C.</a:t>
            </a:r>
            <a:endParaRPr lang="cs-CZ" sz="10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79037" y="4037873"/>
            <a:ext cx="582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1</a:t>
            </a:r>
            <a:endParaRPr lang="cs-CZ" sz="10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175368" y="5239342"/>
            <a:ext cx="582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2</a:t>
            </a:r>
            <a:endParaRPr lang="cs-CZ" sz="10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8312529" y="6198114"/>
            <a:ext cx="582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3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9005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3417" y="323655"/>
            <a:ext cx="8640960" cy="776833"/>
          </a:xfrm>
        </p:spPr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ěřítko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2033845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Různým </a:t>
            </a:r>
            <a:r>
              <a:rPr lang="cs-CZ" dirty="0"/>
              <a:t>měřítkem lze </a:t>
            </a:r>
            <a:r>
              <a:rPr lang="cs-CZ" dirty="0" smtClean="0"/>
              <a:t>jednu a tutéž hodnotu vektoru zobrazit různě velkou orientovanou úsečkou.</a:t>
            </a:r>
          </a:p>
        </p:txBody>
      </p:sp>
      <p:sp>
        <p:nvSpPr>
          <p:cNvPr id="4" name="Obdélník 3"/>
          <p:cNvSpPr/>
          <p:nvPr/>
        </p:nvSpPr>
        <p:spPr>
          <a:xfrm>
            <a:off x="341530" y="1268760"/>
            <a:ext cx="85509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Měřítko je poměr mezi </a:t>
            </a:r>
            <a:r>
              <a:rPr lang="cs-CZ" dirty="0" smtClean="0"/>
              <a:t>rozměrem </a:t>
            </a:r>
            <a:r>
              <a:rPr lang="cs-CZ" dirty="0"/>
              <a:t>obrazu na výkresu a </a:t>
            </a:r>
            <a:r>
              <a:rPr lang="cs-CZ" dirty="0" smtClean="0"/>
              <a:t>rozměrem skutečného předmětu, v našem případě hodnotou vektoru.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29612" y="2843935"/>
            <a:ext cx="8137843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Velké hodnoty vektorů lze přiměřeně zmenšit a malé hodnoty naopak zvětšit.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51520" y="3393222"/>
            <a:ext cx="45905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U měřítek zmenšujících se snižuje rozlišovací schopnost a tedy i přesnost grafického vyjádření a následného odečítání hodnot délky vektoru.</a:t>
            </a:r>
            <a:endParaRPr lang="cs-CZ" sz="1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157064" y="3519300"/>
            <a:ext cx="3735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U měřítek zvětšujících dosáhneme naopak přesnějších odečtů.</a:t>
            </a:r>
            <a:endParaRPr lang="cs-CZ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30" y="4351471"/>
            <a:ext cx="8550950" cy="1462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529612" y="6118935"/>
            <a:ext cx="3592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Chyba 1 mm odpovídá 25 N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932040" y="6136496"/>
            <a:ext cx="3817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Chyba 1 mm odpovídá 0,000025 N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8166829" y="5814265"/>
            <a:ext cx="582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4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553825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457200" y="98630"/>
            <a:ext cx="8229600" cy="1143000"/>
          </a:xfrm>
        </p:spPr>
        <p:txBody>
          <a:bodyPr/>
          <a:lstStyle/>
          <a:p>
            <a:pPr lvl="0"/>
            <a:r>
              <a:rPr lang="cs-CZ" sz="3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Vyjádření číselné hodnoty vektoru </a:t>
            </a:r>
            <a:r>
              <a:rPr lang="cs-CZ" sz="3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síly </a:t>
            </a:r>
            <a:r>
              <a:rPr lang="cs-CZ" sz="3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orientovanou </a:t>
            </a:r>
            <a:r>
              <a:rPr lang="cs-CZ" sz="3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úsečkou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utoShape 2" descr="https://docs.google.com/drawings/d/sIr-wns9exi3mkWeGhvxS5Q/image?w=246&amp;h=129&amp;rev=266&amp;ac=1"/>
          <p:cNvSpPr>
            <a:spLocks noChangeAspect="1" noChangeArrowheads="1"/>
          </p:cNvSpPr>
          <p:nvPr/>
        </p:nvSpPr>
        <p:spPr bwMode="auto">
          <a:xfrm>
            <a:off x="155575" y="10747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137877" y="1223755"/>
                <a:ext cx="8988426" cy="7056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eaLnBrk="0" hangingPunct="0"/>
                <a:r>
                  <a:rPr lang="cs-CZ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Zadání</a:t>
                </a:r>
                <a:endParaRPr lang="cs-CZ" sz="800" dirty="0">
                  <a:latin typeface="Arial" pitchFamily="34" charset="0"/>
                  <a:cs typeface="Arial" pitchFamily="34" charset="0"/>
                </a:endParaRPr>
              </a:p>
              <a:p>
                <a:pPr lvl="0" eaLnBrk="0" hangingPunct="0"/>
                <a:r>
                  <a:rPr lang="cs-CZ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Znázorněte tahovou sílu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solidFill>
                              <a:srgbClr val="000000"/>
                            </a:solidFill>
                            <a:latin typeface="Cambria Math"/>
                            <a:cs typeface="Arial" pitchFamily="34" charset="0"/>
                          </a:rPr>
                          <m:t>𝐹</m:t>
                        </m:r>
                      </m:e>
                    </m:acc>
                    <m:r>
                      <a:rPr lang="cs-CZ" b="0" i="1" smtClean="0">
                        <a:solidFill>
                          <a:srgbClr val="000000"/>
                        </a:solidFill>
                        <a:latin typeface="Cambria Math"/>
                        <a:cs typeface="Arial" pitchFamily="34" charset="0"/>
                      </a:rPr>
                      <m:t>=500</m:t>
                    </m:r>
                    <m:r>
                      <a:rPr lang="cs-CZ" b="0" i="1" smtClean="0">
                        <a:solidFill>
                          <a:srgbClr val="000000"/>
                        </a:solidFill>
                        <a:latin typeface="Cambria Math"/>
                        <a:cs typeface="Arial" pitchFamily="34" charset="0"/>
                      </a:rPr>
                      <m:t>𝑁</m:t>
                    </m:r>
                  </m:oMath>
                </a14:m>
                <a:r>
                  <a:rPr lang="cs-CZ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, působící vodorovně </a:t>
                </a:r>
                <a:r>
                  <a:rPr lang="cs-CZ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a zleva </a:t>
                </a:r>
                <a:r>
                  <a:rPr lang="cs-CZ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doprava.</a:t>
                </a:r>
                <a:endParaRPr lang="cs-CZ" sz="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77" y="1223755"/>
                <a:ext cx="8988426" cy="705642"/>
              </a:xfrm>
              <a:prstGeom prst="rect">
                <a:avLst/>
              </a:prstGeom>
              <a:blipFill rotWithShape="1">
                <a:blip r:embed="rId3"/>
                <a:stretch>
                  <a:fillRect l="-611" t="-4310" b="-948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bdélník 4"/>
          <p:cNvSpPr/>
          <p:nvPr/>
        </p:nvSpPr>
        <p:spPr>
          <a:xfrm>
            <a:off x="118002" y="4814863"/>
            <a:ext cx="87195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buFont typeface="+mj-lt"/>
              <a:buAutoNum type="arabicPeriod" startAt="5"/>
            </a:pPr>
            <a:r>
              <a:rPr lang="cs-CZ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vektor </a:t>
            </a:r>
            <a:r>
              <a:rPr lang="cs-CZ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ukončíme šipkou, šipka je součástí čáry </a:t>
            </a:r>
            <a:r>
              <a:rPr lang="cs-CZ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délky </a:t>
            </a:r>
            <a:r>
              <a:rPr lang="cs-CZ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 cm</a:t>
            </a:r>
            <a:endParaRPr lang="cs-CZ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37877" y="189883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Řešení</a:t>
            </a:r>
            <a:r>
              <a:rPr lang="cs-CZ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18002" y="2359438"/>
            <a:ext cx="87018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buFont typeface="+mj-lt"/>
              <a:buAutoNum type="arabicPeriod"/>
            </a:pPr>
            <a:r>
              <a:rPr lang="cs-CZ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zvolíme měřítko tak, aby se délka čáry vešla volné místo, např.: 1 cm </a:t>
            </a:r>
            <a:r>
              <a:rPr lang="cs-CZ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≙ </a:t>
            </a:r>
            <a:r>
              <a:rPr lang="cs-CZ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100 N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6765" y="2680248"/>
            <a:ext cx="8314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cs-CZ" dirty="0" smtClean="0"/>
              <a:t>vypočítáme délku orientované úsečky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964743" y="3368928"/>
            <a:ext cx="3877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síla </a:t>
            </a:r>
            <a:r>
              <a:rPr lang="en-US" dirty="0" smtClean="0"/>
              <a:t>v N </a:t>
            </a:r>
            <a:r>
              <a:rPr lang="cs-CZ" dirty="0" smtClean="0"/>
              <a:t>: hodnotou</a:t>
            </a:r>
            <a:r>
              <a:rPr lang="en-US" dirty="0" smtClean="0"/>
              <a:t> m</a:t>
            </a:r>
            <a:r>
              <a:rPr lang="cs-CZ" dirty="0" err="1" smtClean="0"/>
              <a:t>ěřítka</a:t>
            </a:r>
            <a:r>
              <a:rPr lang="cs-CZ" dirty="0" smtClean="0"/>
              <a:t> v </a:t>
            </a:r>
            <a:r>
              <a:rPr lang="en-US" dirty="0" smtClean="0"/>
              <a:t>N/</a:t>
            </a:r>
            <a:r>
              <a:rPr lang="cs-CZ" dirty="0" smtClean="0"/>
              <a:t>cm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459517" y="3689738"/>
            <a:ext cx="2887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500</a:t>
            </a:r>
            <a:r>
              <a:rPr lang="en-US" dirty="0" smtClean="0"/>
              <a:t> N </a:t>
            </a:r>
            <a:r>
              <a:rPr lang="cs-CZ" dirty="0" smtClean="0"/>
              <a:t>: 100 </a:t>
            </a:r>
            <a:r>
              <a:rPr lang="en-US" dirty="0" smtClean="0"/>
              <a:t>N/cm </a:t>
            </a:r>
            <a:r>
              <a:rPr lang="cs-CZ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≙</a:t>
            </a:r>
            <a:r>
              <a:rPr lang="en-US" dirty="0" smtClean="0"/>
              <a:t> 5 cm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18002" y="4173241"/>
            <a:ext cx="88164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cs-CZ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narýsujeme vodorovnou čáru o potřebné délce, minimálně 5 cm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18002" y="4494051"/>
            <a:ext cx="85688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buFont typeface="+mj-lt"/>
              <a:buAutoNum type="arabicPeriod" startAt="4"/>
            </a:pPr>
            <a:r>
              <a:rPr lang="cs-CZ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 levé straně označíme působiště vektoru a doprava naměříme 5 cm</a:t>
            </a:r>
          </a:p>
        </p:txBody>
      </p:sp>
      <p:cxnSp>
        <p:nvCxnSpPr>
          <p:cNvPr id="13" name="Přímá spojnice 12"/>
          <p:cNvCxnSpPr/>
          <p:nvPr/>
        </p:nvCxnSpPr>
        <p:spPr>
          <a:xfrm>
            <a:off x="206515" y="6354325"/>
            <a:ext cx="52205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1466655" y="6354325"/>
            <a:ext cx="2520280" cy="0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1938919" y="5859270"/>
                <a:ext cx="1258934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solidFill>
                                <a:srgbClr val="000000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accPr>
                        <m:e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/>
                              <a:cs typeface="Arial" pitchFamily="34" charset="0"/>
                            </a:rPr>
                            <m:t>𝐹</m:t>
                          </m:r>
                        </m:e>
                      </m:acc>
                      <m:r>
                        <a:rPr lang="cs-CZ" i="1">
                          <a:solidFill>
                            <a:srgbClr val="000000"/>
                          </a:solidFill>
                          <a:latin typeface="Cambria Math"/>
                          <a:cs typeface="Arial" pitchFamily="34" charset="0"/>
                        </a:rPr>
                        <m:t>=500</m:t>
                      </m:r>
                      <m:r>
                        <a:rPr lang="cs-CZ" i="1">
                          <a:solidFill>
                            <a:srgbClr val="000000"/>
                          </a:solidFill>
                          <a:latin typeface="Cambria Math"/>
                          <a:cs typeface="Arial" pitchFamily="34" charset="0"/>
                        </a:rPr>
                        <m:t>𝑁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919" y="5859270"/>
                <a:ext cx="1258934" cy="402931"/>
              </a:xfrm>
              <a:prstGeom prst="rect">
                <a:avLst/>
              </a:prstGeom>
              <a:blipFill rotWithShape="1">
                <a:blip r:embed="rId4"/>
                <a:stretch>
                  <a:fillRect t="-2121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ovéPole 17"/>
          <p:cNvSpPr txBox="1"/>
          <p:nvPr/>
        </p:nvSpPr>
        <p:spPr>
          <a:xfrm>
            <a:off x="4301970" y="6445004"/>
            <a:ext cx="1350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 : 100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85670" y="5139190"/>
            <a:ext cx="87195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buFont typeface="+mj-lt"/>
              <a:buAutoNum type="arabicPeriod" startAt="6"/>
            </a:pPr>
            <a:r>
              <a:rPr lang="cs-CZ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doplníme popis, hodnotu síly a měřítko</a:t>
            </a:r>
            <a:endParaRPr lang="cs-CZ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Zaoblený obdélníkový popisek 21"/>
          <p:cNvSpPr/>
          <p:nvPr/>
        </p:nvSpPr>
        <p:spPr>
          <a:xfrm>
            <a:off x="5538476" y="3248980"/>
            <a:ext cx="2048860" cy="990110"/>
          </a:xfrm>
          <a:prstGeom prst="wedgeRoundRectCallout">
            <a:avLst>
              <a:gd name="adj1" fmla="val -89070"/>
              <a:gd name="adj2" fmla="val -616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Měřítko pro zvětšení, např.: 1cm </a:t>
            </a:r>
            <a:r>
              <a:rPr lang="cs-CZ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≙</a:t>
            </a:r>
            <a:r>
              <a:rPr lang="cs-CZ" sz="1400" dirty="0" smtClean="0">
                <a:solidFill>
                  <a:schemeClr val="tx1"/>
                </a:solidFill>
              </a:rPr>
              <a:t> 0,5N</a:t>
            </a:r>
          </a:p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=&gt; dělení číslem menším než 1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6" name="Zaoblený obdélníkový popisek 15"/>
          <p:cNvSpPr/>
          <p:nvPr/>
        </p:nvSpPr>
        <p:spPr>
          <a:xfrm>
            <a:off x="4792902" y="2798930"/>
            <a:ext cx="1264264" cy="546567"/>
          </a:xfrm>
          <a:prstGeom prst="wedgeRoundRectCallout">
            <a:avLst>
              <a:gd name="adj1" fmla="val -84493"/>
              <a:gd name="adj2" fmla="val 4731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N lze přiřadit také 1 mm.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9" name="AutoShape 2" descr="https://docs.google.com/drawings/d/sIr-wns9exi3mkWeGhvxS5Q/image?w=246&amp;h=129&amp;rev=266&amp;ac=1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23" y="5171561"/>
            <a:ext cx="25908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ovéPole 24"/>
          <p:cNvSpPr txBox="1"/>
          <p:nvPr/>
        </p:nvSpPr>
        <p:spPr>
          <a:xfrm>
            <a:off x="8399917" y="6534345"/>
            <a:ext cx="582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5</a:t>
            </a: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457200" y="53625"/>
            <a:ext cx="8229600" cy="1143000"/>
          </a:xfrm>
        </p:spPr>
        <p:txBody>
          <a:bodyPr/>
          <a:lstStyle/>
          <a:p>
            <a:r>
              <a:rPr lang="cs-CZ" dirty="0" smtClean="0"/>
              <a:t>Odečítání hodnoty vektorů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86534" y="1178750"/>
            <a:ext cx="8415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Vyjádřete hodnotu vektorů sil pro měřítko 1cm </a:t>
            </a:r>
            <a:r>
              <a:rPr lang="cs-CZ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≙</a:t>
            </a:r>
            <a:r>
              <a:rPr lang="cs-CZ" dirty="0" smtClean="0"/>
              <a:t> 10 N. Délku orientovaných úseček odečtěte z obrázku. Hodnotu výslednice ověřte výpočtem.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5585241" y="2180266"/>
                <a:ext cx="466602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5241" y="2180266"/>
                <a:ext cx="466602" cy="402931"/>
              </a:xfrm>
              <a:prstGeom prst="rect">
                <a:avLst/>
              </a:prstGeom>
              <a:blipFill rotWithShape="1">
                <a:blip r:embed="rId2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5585241" y="2713710"/>
                <a:ext cx="471924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5241" y="2713710"/>
                <a:ext cx="471924" cy="402931"/>
              </a:xfrm>
              <a:prstGeom prst="rect">
                <a:avLst/>
              </a:prstGeom>
              <a:blipFill rotWithShape="1">
                <a:blip r:embed="rId3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5585241" y="3260386"/>
                <a:ext cx="398892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5241" y="3260386"/>
                <a:ext cx="398892" cy="402931"/>
              </a:xfrm>
              <a:prstGeom prst="rect">
                <a:avLst/>
              </a:prstGeom>
              <a:blipFill rotWithShape="1">
                <a:blip r:embed="rId4"/>
                <a:stretch>
                  <a:fillRect t="-21212" r="-3030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73" y="1922557"/>
            <a:ext cx="4581525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21550" y="4554125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Výpočet délky vektoru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787136" y="4139788"/>
            <a:ext cx="2700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Výpočet hodnoty vektoru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3560989" y="4341304"/>
                <a:ext cx="1873718" cy="65601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r>
                            <a:rPr lang="cs-CZ" i="1" smtClean="0"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0989" y="4341304"/>
                <a:ext cx="1873718" cy="65601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5818542" y="4644135"/>
                <a:ext cx="2668893" cy="4699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20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40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542" y="4644135"/>
                <a:ext cx="2668893" cy="469937"/>
              </a:xfrm>
              <a:prstGeom prst="rect">
                <a:avLst/>
              </a:prstGeom>
              <a:blipFill rotWithShape="1">
                <a:blip r:embed="rId7"/>
                <a:stretch>
                  <a:fillRect t="-116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396681" y="5029254"/>
                <a:ext cx="1764650" cy="4444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b/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r>
                            <a:rPr lang="cs-CZ" i="1" smtClean="0"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sub/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681" y="5029254"/>
                <a:ext cx="1764650" cy="444417"/>
              </a:xfrm>
              <a:prstGeom prst="rect">
                <a:avLst/>
              </a:prstGeom>
              <a:blipFill rotWithShape="1">
                <a:blip r:embed="rId8"/>
                <a:stretch>
                  <a:fillRect t="-1506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386534" y="5565167"/>
                <a:ext cx="3077829" cy="4251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  <m:r>
                            <a:rPr lang="cs-CZ" i="1" smtClean="0">
                              <a:latin typeface="Cambria Math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16</m:t>
                          </m:r>
                        </m:e>
                      </m:rad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𝑐𝑚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b="0" i="1" smtClean="0">
                              <a:latin typeface="Cambria Math"/>
                            </a:rPr>
                            <m:t>20 </m:t>
                          </m:r>
                        </m:e>
                      </m:rad>
                      <m:r>
                        <a:rPr lang="cs-CZ" b="0" i="1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534" y="5565167"/>
                <a:ext cx="3077829" cy="425181"/>
              </a:xfrm>
              <a:prstGeom prst="rect">
                <a:avLst/>
              </a:prstGeom>
              <a:blipFill rotWithShape="1">
                <a:blip r:embed="rId9"/>
                <a:stretch>
                  <a:fillRect t="-2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386533" y="6129300"/>
                <a:ext cx="2518253" cy="4251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=4,47</m:t>
                      </m:r>
                      <m:r>
                        <a:rPr lang="cs-CZ" b="0" i="1" smtClean="0">
                          <a:latin typeface="Cambria Math"/>
                        </a:rPr>
                        <m:t>𝑐𝑚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⇒44,7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533" y="6129300"/>
                <a:ext cx="2518253" cy="425181"/>
              </a:xfrm>
              <a:prstGeom prst="rect">
                <a:avLst/>
              </a:prstGeom>
              <a:blipFill rotWithShape="1">
                <a:blip r:embed="rId10"/>
                <a:stretch>
                  <a:fillRect t="-2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5652120" y="5368052"/>
                <a:ext cx="2700299" cy="472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b="0" i="1" smtClean="0">
                              <a:latin typeface="Cambria Math"/>
                            </a:rPr>
                            <m:t>20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m:rPr>
                          <m:sty m:val="p"/>
                        </m:rPr>
                        <a:rPr lang="cs-CZ" b="0" i="0" smtClean="0">
                          <a:latin typeface="Cambria Math"/>
                        </a:rPr>
                        <m:t>N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5368052"/>
                <a:ext cx="2700299" cy="472245"/>
              </a:xfrm>
              <a:prstGeom prst="rect">
                <a:avLst/>
              </a:prstGeom>
              <a:blipFill rotWithShape="1">
                <a:blip r:embed="rId11"/>
                <a:stretch>
                  <a:fillRect t="-103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5697125" y="5728092"/>
                <a:ext cx="2700299" cy="4251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0" smtClean="0">
                          <a:latin typeface="Cambria Math"/>
                        </a:rPr>
                        <m:t>4,47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cs-CZ" b="0" i="0" smtClean="0">
                          <a:latin typeface="Cambria Math"/>
                        </a:rPr>
                        <m:t>N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7125" y="5728092"/>
                <a:ext cx="2700299" cy="425181"/>
              </a:xfrm>
              <a:prstGeom prst="rect">
                <a:avLst/>
              </a:prstGeom>
              <a:blipFill rotWithShape="1">
                <a:blip r:embed="rId12"/>
                <a:stretch>
                  <a:fillRect t="-202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5697125" y="6153273"/>
                <a:ext cx="2700299" cy="4251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</m:e>
                      </m:d>
                      <m:r>
                        <a:rPr lang="cs-CZ" i="1">
                          <a:latin typeface="Cambria Math"/>
                          <a:ea typeface="Cambria Math"/>
                        </a:rPr>
                        <m:t>≐</m:t>
                      </m:r>
                      <m:r>
                        <a:rPr lang="cs-CZ" b="0" i="0" smtClean="0">
                          <a:latin typeface="Cambria Math"/>
                        </a:rPr>
                        <m:t>44,7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/>
                        </a:rPr>
                        <m:t>N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7125" y="6153273"/>
                <a:ext cx="2700299" cy="425181"/>
              </a:xfrm>
              <a:prstGeom prst="rect">
                <a:avLst/>
              </a:prstGeom>
              <a:blipFill rotWithShape="1">
                <a:blip r:embed="rId13"/>
                <a:stretch>
                  <a:fillRect t="-2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6130805" y="2208374"/>
                <a:ext cx="9164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=20</m:t>
                      </m:r>
                      <m:r>
                        <a:rPr lang="cs-CZ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0805" y="2208374"/>
                <a:ext cx="916469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6143464" y="2759945"/>
                <a:ext cx="9164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=40</m:t>
                      </m:r>
                      <m:r>
                        <a:rPr lang="cs-CZ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464" y="2759945"/>
                <a:ext cx="916469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6130805" y="3293985"/>
                <a:ext cx="10928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≐</m:t>
                      </m:r>
                      <m:r>
                        <a:rPr lang="cs-CZ" b="0" i="1" smtClean="0">
                          <a:latin typeface="Cambria Math"/>
                        </a:rPr>
                        <m:t>44,7</m:t>
                      </m:r>
                      <m:r>
                        <a:rPr lang="cs-CZ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0805" y="3293985"/>
                <a:ext cx="1092800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ovéPole 25"/>
          <p:cNvSpPr txBox="1"/>
          <p:nvPr/>
        </p:nvSpPr>
        <p:spPr>
          <a:xfrm>
            <a:off x="458716" y="4267437"/>
            <a:ext cx="582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6</a:t>
            </a: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9"/>
            <a:ext cx="8229600" cy="38864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1- 6 </a:t>
            </a:r>
            <a:r>
              <a:rPr lang="cs-CZ" sz="1400" dirty="0" smtClean="0"/>
              <a:t>Archiv autora </a:t>
            </a:r>
          </a:p>
        </p:txBody>
      </p:sp>
      <p:sp>
        <p:nvSpPr>
          <p:cNvPr id="5" name="Obdélník 4"/>
          <p:cNvSpPr/>
          <p:nvPr/>
        </p:nvSpPr>
        <p:spPr>
          <a:xfrm>
            <a:off x="431539" y="5409799"/>
            <a:ext cx="82359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Wikipedia</a:t>
            </a:r>
            <a:r>
              <a:rPr lang="en-US" sz="1400" dirty="0"/>
              <a:t>: the free encyclopedia [online]. San Francisco (CA): Wikimedia Foundation, </a:t>
            </a:r>
            <a:r>
              <a:rPr lang="en-US" sz="1400" dirty="0" smtClean="0"/>
              <a:t>2001-201</a:t>
            </a:r>
            <a:r>
              <a:rPr lang="cs-CZ" sz="1400" dirty="0" smtClean="0"/>
              <a:t>2</a:t>
            </a:r>
            <a:r>
              <a:rPr lang="en-US" sz="1400" dirty="0"/>
              <a:t> [cit. </a:t>
            </a:r>
            <a:r>
              <a:rPr lang="cs-CZ" sz="1400" dirty="0" smtClean="0"/>
              <a:t>07.11.2012</a:t>
            </a:r>
            <a:r>
              <a:rPr lang="en-US" sz="1400" dirty="0" smtClean="0"/>
              <a:t>].</a:t>
            </a:r>
            <a:r>
              <a:rPr lang="en-US" sz="1400" dirty="0"/>
              <a:t>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2"/>
              </a:rPr>
              <a:t>http://en.wikipedia.org/wiki/Main_Page</a:t>
            </a:r>
            <a:endParaRPr lang="cs-CZ" sz="14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24121" y="4329100"/>
            <a:ext cx="8229600" cy="855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kern="0" dirty="0" smtClean="0"/>
              <a:t>Literatura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8917</TotalTime>
  <Words>499</Words>
  <Application>Microsoft Office PowerPoint</Application>
  <PresentationFormat>Předvádění na obrazovce (4:3)</PresentationFormat>
  <Paragraphs>88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Výchozí návrh</vt:lpstr>
      <vt:lpstr>Prezentace aplikace PowerPoint</vt:lpstr>
      <vt:lpstr>Prezentace aplikace PowerPoint</vt:lpstr>
      <vt:lpstr>Volba měřítka</vt:lpstr>
      <vt:lpstr>Měřítko</vt:lpstr>
      <vt:lpstr>Vyjádření číselné hodnoty vektoru síly orientovanou úsečkou</vt:lpstr>
      <vt:lpstr>Odečítání hodnoty vektorů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342</cp:revision>
  <dcterms:created xsi:type="dcterms:W3CDTF">2013-03-27T07:54:35Z</dcterms:created>
  <dcterms:modified xsi:type="dcterms:W3CDTF">2013-08-20T16:14:43Z</dcterms:modified>
</cp:coreProperties>
</file>