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1"/>
  </p:notesMasterIdLst>
  <p:sldIdLst>
    <p:sldId id="281" r:id="rId7"/>
    <p:sldId id="256" r:id="rId8"/>
    <p:sldId id="278" r:id="rId9"/>
    <p:sldId id="279" r:id="rId10"/>
    <p:sldId id="261" r:id="rId11"/>
    <p:sldId id="262" r:id="rId12"/>
    <p:sldId id="265" r:id="rId13"/>
    <p:sldId id="264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58" r:id="rId27"/>
    <p:sldId id="259" r:id="rId28"/>
    <p:sldId id="260" r:id="rId29"/>
    <p:sldId id="28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E7"/>
    <a:srgbClr val="FFCCCC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3939-F60F-412A-BBDD-68A61EC31A54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5FCDE-0E3F-4688-BA3B-142DC00DF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7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– přehled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FCDE-0E3F-4688-BA3B-142DC00DF25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33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– přehled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FCDE-0E3F-4688-BA3B-142DC00DF25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33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3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9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0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03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05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31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0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0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68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85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1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16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84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22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5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58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9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4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42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22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52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8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82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6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93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1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6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85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623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38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314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88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7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770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425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037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cs.wikipedia.org/wiki/Soubor:GHS-pictogram-flamme.svg" TargetMode="External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11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18" Type="http://schemas.openxmlformats.org/officeDocument/2006/relationships/slide" Target="slide3.xml"/><Relationship Id="rId3" Type="http://schemas.openxmlformats.org/officeDocument/2006/relationships/image" Target="../media/image29.jpeg"/><Relationship Id="rId7" Type="http://schemas.openxmlformats.org/officeDocument/2006/relationships/hyperlink" Target="http://cs.wikipedia.org/wiki/Soubor:GHS-pictogram-flamme.svg" TargetMode="External"/><Relationship Id="rId12" Type="http://schemas.openxmlformats.org/officeDocument/2006/relationships/image" Target="../media/image33.png"/><Relationship Id="rId17" Type="http://schemas.microsoft.com/office/2007/relationships/hdphoto" Target="../media/hdphoto6.wdp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eg"/><Relationship Id="rId11" Type="http://schemas.openxmlformats.org/officeDocument/2006/relationships/image" Target="../media/image32.png"/><Relationship Id="rId5" Type="http://schemas.openxmlformats.org/officeDocument/2006/relationships/image" Target="../media/image31.png"/><Relationship Id="rId15" Type="http://schemas.microsoft.com/office/2007/relationships/hdphoto" Target="../media/hdphoto5.wdp"/><Relationship Id="rId10" Type="http://schemas.openxmlformats.org/officeDocument/2006/relationships/image" Target="../media/image18.png"/><Relationship Id="rId4" Type="http://schemas.openxmlformats.org/officeDocument/2006/relationships/image" Target="../media/image30.jpeg"/><Relationship Id="rId9" Type="http://schemas.openxmlformats.org/officeDocument/2006/relationships/image" Target="../media/image12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3.xml"/><Relationship Id="rId3" Type="http://schemas.openxmlformats.org/officeDocument/2006/relationships/image" Target="../media/image37.png"/><Relationship Id="rId7" Type="http://schemas.openxmlformats.org/officeDocument/2006/relationships/hyperlink" Target="http://cs.wikipedia.org/wiki/Soubor:GHS-pictogram-flamme.svg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eg"/><Relationship Id="rId11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32.png"/><Relationship Id="rId4" Type="http://schemas.openxmlformats.org/officeDocument/2006/relationships/image" Target="../media/image38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GHS-pictogram-flamme.svg" TargetMode="External"/><Relationship Id="rId13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11.jpeg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5.jpeg"/><Relationship Id="rId11" Type="http://schemas.openxmlformats.org/officeDocument/2006/relationships/image" Target="../media/image12.png"/><Relationship Id="rId5" Type="http://schemas.openxmlformats.org/officeDocument/2006/relationships/image" Target="../media/image44.png"/><Relationship Id="rId15" Type="http://schemas.openxmlformats.org/officeDocument/2006/relationships/slide" Target="slide3.xml"/><Relationship Id="rId10" Type="http://schemas.openxmlformats.org/officeDocument/2006/relationships/image" Target="../media/image32.png"/><Relationship Id="rId4" Type="http://schemas.openxmlformats.org/officeDocument/2006/relationships/image" Target="../media/image43.jpeg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6" Type="http://schemas.openxmlformats.org/officeDocument/2006/relationships/slide" Target="slide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slide" Target="slide3.xml"/><Relationship Id="rId4" Type="http://schemas.openxmlformats.org/officeDocument/2006/relationships/image" Target="../media/image53.jpe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9.xml"/><Relationship Id="rId11" Type="http://schemas.openxmlformats.org/officeDocument/2006/relationships/slide" Target="slide5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microsoft.com/office/2007/relationships/hdphoto" Target="../media/hdphoto1.wdp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16.xml"/><Relationship Id="rId11" Type="http://schemas.openxmlformats.org/officeDocument/2006/relationships/slide" Target="slide14.xml"/><Relationship Id="rId5" Type="http://schemas.openxmlformats.org/officeDocument/2006/relationships/slide" Target="slide15.xml"/><Relationship Id="rId10" Type="http://schemas.openxmlformats.org/officeDocument/2006/relationships/slide" Target="slide20.xml"/><Relationship Id="rId4" Type="http://schemas.microsoft.com/office/2007/relationships/hdphoto" Target="../media/hdphoto1.wdp"/><Relationship Id="rId9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08.05.2013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VY_32_INOVACE_08_Ch_OCH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Halogenderiváty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Halogenderiváty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1800" dirty="0" smtClean="0">
                <a:solidFill>
                  <a:prstClr val="black"/>
                </a:solidFill>
              </a:rPr>
              <a:t>v </a:t>
            </a:r>
            <a:r>
              <a:rPr lang="cs-CZ" sz="1800" dirty="0">
                <a:solidFill>
                  <a:prstClr val="black"/>
                </a:solidFill>
              </a:rPr>
              <a:t>rozsahu </a:t>
            </a:r>
            <a:r>
              <a:rPr lang="cs-CZ" sz="1800" dirty="0" smtClean="0">
                <a:solidFill>
                  <a:prstClr val="black"/>
                </a:solidFill>
              </a:rPr>
              <a:t>SŠ.</a:t>
            </a:r>
            <a:r>
              <a:rPr lang="cs-CZ" sz="1800" dirty="0">
                <a:solidFill>
                  <a:prstClr val="black"/>
                </a:solidFill>
              </a:rPr>
              <a:t/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 smtClean="0">
                <a:solidFill>
                  <a:prstClr val="black"/>
                </a:solidFill>
              </a:rPr>
              <a:t>Základních </a:t>
            </a:r>
            <a:r>
              <a:rPr lang="cs-CZ" sz="1800" dirty="0">
                <a:solidFill>
                  <a:prstClr val="black"/>
                </a:solidFill>
              </a:rPr>
              <a:t>dělení derivátů  podle počtu a typu funkční skupiny, klasifikace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7616860" y="4221088"/>
            <a:ext cx="1348234" cy="2109995"/>
            <a:chOff x="7616860" y="4221088"/>
            <a:chExt cx="1348234" cy="2109995"/>
          </a:xfrm>
        </p:grpSpPr>
        <p:pic>
          <p:nvPicPr>
            <p:cNvPr id="2052" name="Picture 4" descr="Soubor: Frigorifero Ignis componenti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4221088"/>
              <a:ext cx="1296750" cy="207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7616860" y="605408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Obr.4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031495" y="4386881"/>
            <a:ext cx="1526474" cy="1869176"/>
            <a:chOff x="6031495" y="4386881"/>
            <a:chExt cx="1526474" cy="186917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495" y="4386881"/>
              <a:ext cx="1526474" cy="181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6031495" y="597905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Obr.5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58695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b="0" dirty="0"/>
              <a:t> </a:t>
            </a:r>
            <a:r>
              <a:rPr lang="cs-CZ" dirty="0" err="1"/>
              <a:t>methylchlorid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7" y="1138532"/>
            <a:ext cx="460851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bezbarvý </a:t>
            </a:r>
            <a:r>
              <a:rPr lang="cs-CZ" dirty="0"/>
              <a:t>velmi hořlavý plyn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7" y="1675758"/>
            <a:ext cx="36003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mírně nasládlá vůně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788024" y="1060650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4" tooltip="&quot;GHS02&quot;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404635" y="4221088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2768167"/>
            <a:ext cx="847119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ospalost</a:t>
            </a:r>
            <a:r>
              <a:rPr lang="cs-CZ" dirty="0"/>
              <a:t>, </a:t>
            </a:r>
            <a:r>
              <a:rPr lang="cs-CZ" dirty="0" smtClean="0"/>
              <a:t>závratě, zmatenost </a:t>
            </a:r>
            <a:r>
              <a:rPr lang="cs-CZ" dirty="0"/>
              <a:t>a dýchací </a:t>
            </a:r>
            <a:r>
              <a:rPr lang="cs-CZ" dirty="0" smtClean="0"/>
              <a:t>potíže, poruchy řeči.</a:t>
            </a:r>
            <a:r>
              <a:rPr lang="cs-CZ" dirty="0"/>
              <a:t> Při vyšších koncentracích, </a:t>
            </a:r>
            <a:r>
              <a:rPr lang="cs-CZ" dirty="0" smtClean="0"/>
              <a:t>ochrnutí,</a:t>
            </a:r>
            <a:r>
              <a:rPr lang="cs-CZ" dirty="0"/>
              <a:t> křeče a </a:t>
            </a:r>
            <a:r>
              <a:rPr lang="cs-CZ" dirty="0" smtClean="0"/>
              <a:t>kóma.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99592" y="44624"/>
            <a:ext cx="222978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Chlormethan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2212779"/>
            <a:ext cx="69847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poruchy</a:t>
            </a:r>
            <a:r>
              <a:rPr lang="cs-CZ" dirty="0"/>
              <a:t> </a:t>
            </a:r>
            <a:r>
              <a:rPr lang="cs-CZ" dirty="0" smtClean="0"/>
              <a:t>CNS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/>
              <a:t>poškození jater , ledvin a srdce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3687415"/>
            <a:ext cx="775233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Při vyšších koncentracích</a:t>
            </a:r>
            <a:r>
              <a:rPr lang="cs-CZ" dirty="0"/>
              <a:t>, ochrnutí, křeče a </a:t>
            </a:r>
            <a:r>
              <a:rPr lang="cs-CZ" dirty="0" smtClean="0"/>
              <a:t>kóma.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4595" y="4725144"/>
            <a:ext cx="495945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silikonových</a:t>
            </a:r>
            <a:r>
              <a:rPr lang="cs-CZ" dirty="0"/>
              <a:t> polymerů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597" y="5270765"/>
            <a:ext cx="45994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náplň do chladících zařízení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0" name="Picture 2" descr="Soubor: Chlormethan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32" y="137606"/>
            <a:ext cx="1260904" cy="10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5184" y="440341"/>
            <a:ext cx="1000650" cy="43088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/>
              <a:t>CH</a:t>
            </a:r>
            <a:r>
              <a:rPr lang="cs-CZ" sz="2200" b="1" baseline="-25000" dirty="0"/>
              <a:t>3</a:t>
            </a:r>
            <a:r>
              <a:rPr lang="cs-CZ" sz="2200" b="1" dirty="0"/>
              <a:t>Cl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4597" y="6351711"/>
            <a:ext cx="82958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 </a:t>
            </a:r>
            <a:r>
              <a:rPr lang="cs-CZ" dirty="0"/>
              <a:t>při výrobě butylové pryže a rafinaci ropy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164288" y="2173736"/>
            <a:ext cx="922662" cy="607192"/>
            <a:chOff x="7502031" y="2173736"/>
            <a:chExt cx="922662" cy="607192"/>
          </a:xfrm>
        </p:grpSpPr>
        <p:pic>
          <p:nvPicPr>
            <p:cNvPr id="36" name="Obrázek 35" descr="Soubor:GHS-pictogram-silhouete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44597" y="5801166"/>
            <a:ext cx="58990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lokální </a:t>
            </a:r>
            <a:r>
              <a:rPr lang="cs-CZ" dirty="0"/>
              <a:t>anestetikum, při </a:t>
            </a:r>
            <a:r>
              <a:rPr lang="cs-CZ" dirty="0" smtClean="0"/>
              <a:t>výroba</a:t>
            </a:r>
            <a:r>
              <a:rPr lang="cs-CZ" dirty="0"/>
              <a:t> léčiv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Šipka doprava se zářezem 33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54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32" grpId="0" animBg="1"/>
      <p:bldP spid="33" grpId="0" animBg="1"/>
      <p:bldP spid="18" grpId="0" animBg="1"/>
      <p:bldP spid="22" grpId="0" animBg="1"/>
      <p:bldP spid="27" grpId="0" animBg="1"/>
      <p:bldP spid="29" grpId="0" animBg="1"/>
      <p:bldP spid="30" grpId="0" animBg="1"/>
      <p:bldP spid="5" grpId="0" animBg="1"/>
      <p:bldP spid="3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6132858" y="4883968"/>
            <a:ext cx="2975646" cy="1929325"/>
            <a:chOff x="6132858" y="4883968"/>
            <a:chExt cx="2975646" cy="192932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858" y="4883968"/>
              <a:ext cx="2875040" cy="18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8471638" y="653629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210372" y="3827454"/>
            <a:ext cx="1551678" cy="1960862"/>
            <a:chOff x="4210372" y="3827454"/>
            <a:chExt cx="1551678" cy="1960862"/>
          </a:xfrm>
        </p:grpSpPr>
        <p:pic>
          <p:nvPicPr>
            <p:cNvPr id="6149" name="Picture 5" descr="Soubor: PTFE Ba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372" y="3827454"/>
              <a:ext cx="1488584" cy="190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5125184" y="551131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Obr.9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79612" y="52967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chloroform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7" y="1138532"/>
            <a:ext cx="59046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bezbarvá, </a:t>
            </a:r>
            <a:r>
              <a:rPr lang="cs-CZ" dirty="0"/>
              <a:t>těkavá, </a:t>
            </a:r>
            <a:r>
              <a:rPr lang="cs-CZ" dirty="0" smtClean="0"/>
              <a:t>nehořlavá </a:t>
            </a:r>
            <a:r>
              <a:rPr lang="cs-CZ" dirty="0"/>
              <a:t>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7" y="1675758"/>
            <a:ext cx="52565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charakteristický nasládlý </a:t>
            </a:r>
            <a:r>
              <a:rPr lang="cs-CZ" dirty="0"/>
              <a:t>zápach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04635" y="407707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2810272"/>
            <a:ext cx="508968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závratě</a:t>
            </a:r>
            <a:r>
              <a:rPr lang="cs-CZ" dirty="0"/>
              <a:t>, ospalost a bolesti hlavy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99592" y="44624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Trichlormethan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8" y="2212779"/>
            <a:ext cx="54081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i</a:t>
            </a:r>
            <a:r>
              <a:rPr lang="pt-BR" dirty="0" smtClean="0"/>
              <a:t>nhalace</a:t>
            </a:r>
            <a:r>
              <a:rPr lang="pt-BR" dirty="0"/>
              <a:t> par </a:t>
            </a:r>
            <a:r>
              <a:rPr lang="pt-BR" dirty="0" smtClean="0"/>
              <a:t>vede </a:t>
            </a:r>
            <a:r>
              <a:rPr lang="pt-BR" dirty="0"/>
              <a:t>ke tlumení </a:t>
            </a:r>
            <a:r>
              <a:rPr lang="cs-CZ" dirty="0" smtClean="0"/>
              <a:t>CNS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4597" y="3327375"/>
            <a:ext cx="774323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Při vyšších koncentracích</a:t>
            </a:r>
            <a:r>
              <a:rPr lang="cs-CZ" dirty="0"/>
              <a:t>, ochrnutí, křeče a </a:t>
            </a:r>
            <a:r>
              <a:rPr lang="cs-CZ" dirty="0" smtClean="0"/>
              <a:t>kóma.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4595" y="5806090"/>
            <a:ext cx="50805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byl </a:t>
            </a:r>
            <a:r>
              <a:rPr lang="cs-CZ" dirty="0"/>
              <a:t>používán </a:t>
            </a:r>
            <a:r>
              <a:rPr lang="cs-CZ" dirty="0" smtClean="0"/>
              <a:t> jako anestetikum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597" y="4725144"/>
            <a:ext cx="269496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</a:t>
            </a:r>
            <a:r>
              <a:rPr lang="cs-CZ" dirty="0" smtClean="0"/>
              <a:t>teflonu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25184" y="440341"/>
            <a:ext cx="1000650" cy="4308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CHCl</a:t>
            </a:r>
            <a:r>
              <a:rPr lang="cs-CZ" sz="2200" b="1" baseline="-25000" dirty="0" smtClean="0"/>
              <a:t>3</a:t>
            </a:r>
            <a:endParaRPr lang="cs-CZ" sz="22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4597" y="6351711"/>
            <a:ext cx="57174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 tuků, olejů a pryskyřic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580112" y="2173736"/>
            <a:ext cx="922662" cy="607192"/>
            <a:chOff x="7502031" y="2173736"/>
            <a:chExt cx="922662" cy="607192"/>
          </a:xfrm>
        </p:grpSpPr>
        <p:pic>
          <p:nvPicPr>
            <p:cNvPr id="36" name="Obrázek 35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44597" y="5255545"/>
            <a:ext cx="287602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lepení</a:t>
            </a:r>
            <a:r>
              <a:rPr lang="cs-CZ" dirty="0"/>
              <a:t> plexiskla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://upload.wikimedia.org/wikipedia/commons/2/25/Chloroform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12" y="-39074"/>
            <a:ext cx="1961713" cy="19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Šipka doprava se zářezem 27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82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32" grpId="0" animBg="1"/>
      <p:bldP spid="33" grpId="0" animBg="1"/>
      <p:bldP spid="18" grpId="0" animBg="1"/>
      <p:bldP spid="22" grpId="0" animBg="1"/>
      <p:bldP spid="27" grpId="0" animBg="1"/>
      <p:bldP spid="29" grpId="0" animBg="1"/>
      <p:bldP spid="30" grpId="0" animBg="1"/>
      <p:bldP spid="5" grpId="0" animBg="1"/>
      <p:bldP spid="35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7618196" y="3674369"/>
            <a:ext cx="1634324" cy="2648806"/>
            <a:chOff x="7550511" y="3674369"/>
            <a:chExt cx="1634324" cy="2648806"/>
          </a:xfrm>
        </p:grpSpPr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511" y="3674369"/>
              <a:ext cx="1357962" cy="263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8387014" y="6046176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35497" y="1138532"/>
            <a:ext cx="74665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</a:t>
            </a:r>
            <a:r>
              <a:rPr lang="cs-CZ" dirty="0"/>
              <a:t> kapalina sladkého éterického </a:t>
            </a:r>
            <a:r>
              <a:rPr lang="cs-CZ" dirty="0" smtClean="0"/>
              <a:t>zápachu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7" y="1675758"/>
            <a:ext cx="15841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nehoří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04635" y="584765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9" y="2768167"/>
            <a:ext cx="856895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z</a:t>
            </a:r>
            <a:r>
              <a:rPr lang="cs-CZ" dirty="0" smtClean="0"/>
              <a:t>a </a:t>
            </a:r>
            <a:r>
              <a:rPr lang="cs-CZ" dirty="0"/>
              <a:t>vysokých </a:t>
            </a:r>
            <a:r>
              <a:rPr lang="cs-CZ" dirty="0" smtClean="0"/>
              <a:t>teplot reaguje s kyslíkem </a:t>
            </a:r>
            <a:r>
              <a:rPr lang="cs-CZ" dirty="0"/>
              <a:t>za vzniku </a:t>
            </a:r>
            <a:r>
              <a:rPr lang="cs-CZ" dirty="0" smtClean="0"/>
              <a:t>fosgenu</a:t>
            </a:r>
            <a:br>
              <a:rPr lang="cs-CZ" dirty="0" smtClean="0"/>
            </a:br>
            <a:r>
              <a:rPr lang="cs-CZ" dirty="0" smtClean="0"/>
              <a:t>a chloru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2212779"/>
            <a:ext cx="381642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nerozpustná ve</a:t>
            </a:r>
            <a:r>
              <a:rPr lang="cs-CZ" dirty="0"/>
              <a:t> 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899592" y="3687414"/>
            <a:ext cx="40324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fosgen je vysoce toxický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4594" y="4221088"/>
            <a:ext cx="7457438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ovlivňuje </a:t>
            </a:r>
            <a:r>
              <a:rPr lang="cs-CZ" dirty="0" smtClean="0"/>
              <a:t>CNS</a:t>
            </a:r>
            <a:r>
              <a:rPr lang="cs-CZ" dirty="0"/>
              <a:t> člověka. Způsobuje bolesti hlavy, halucinace, ospalost, žaludeční </a:t>
            </a:r>
            <a:r>
              <a:rPr lang="cs-CZ" dirty="0" smtClean="0"/>
              <a:t>nevolnost</a:t>
            </a:r>
            <a:br>
              <a:rPr lang="cs-CZ" dirty="0" smtClean="0"/>
            </a:br>
            <a:r>
              <a:rPr lang="cs-CZ" dirty="0" smtClean="0"/>
              <a:t>a zvracení</a:t>
            </a:r>
            <a:r>
              <a:rPr lang="cs-CZ" dirty="0"/>
              <a:t>. Při vysokých koncentracích může způsobit i </a:t>
            </a:r>
            <a:r>
              <a:rPr lang="cs-CZ" dirty="0" smtClean="0"/>
              <a:t>smrt.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4596" y="6351711"/>
            <a:ext cx="88638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náplň</a:t>
            </a:r>
            <a:r>
              <a:rPr lang="cs-CZ" dirty="0"/>
              <a:t> hasicích </a:t>
            </a:r>
            <a:r>
              <a:rPr lang="cs-CZ" dirty="0" smtClean="0"/>
              <a:t>přístrojů - nehasit v uzavřených prostorech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809578" y="3645024"/>
            <a:ext cx="922662" cy="607192"/>
            <a:chOff x="7502031" y="2173736"/>
            <a:chExt cx="922662" cy="607192"/>
          </a:xfrm>
        </p:grpSpPr>
        <p:pic>
          <p:nvPicPr>
            <p:cNvPr id="36" name="Obrázek 35" descr="Soubor:GHS-pictogram-silhouete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267745" y="312824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2CCl</a:t>
            </a:r>
            <a:r>
              <a:rPr lang="pt-BR" sz="2400" b="1" baseline="-25000" dirty="0"/>
              <a:t>4</a:t>
            </a:r>
            <a:r>
              <a:rPr lang="pt-BR" sz="2400" b="1" dirty="0"/>
              <a:t> + O</a:t>
            </a:r>
            <a:r>
              <a:rPr lang="pt-BR" sz="2400" b="1" baseline="-25000" dirty="0"/>
              <a:t>2</a:t>
            </a:r>
            <a:r>
              <a:rPr lang="pt-BR" sz="2400" b="1" dirty="0"/>
              <a:t> → 2COCl</a:t>
            </a:r>
            <a:r>
              <a:rPr lang="pt-BR" sz="2400" b="1" baseline="-25000" dirty="0"/>
              <a:t>2</a:t>
            </a:r>
            <a:r>
              <a:rPr lang="pt-BR" sz="2400" b="1" dirty="0"/>
              <a:t> + 2Cl</a:t>
            </a:r>
            <a:r>
              <a:rPr lang="pt-BR" sz="2400" b="1" baseline="-25000" dirty="0"/>
              <a:t>2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18" y="44624"/>
            <a:ext cx="1586478" cy="155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1106481" y="604716"/>
            <a:ext cx="277230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chlorid uhličitý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899592" y="44624"/>
            <a:ext cx="314597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Tetrachlormethan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125184" y="440341"/>
            <a:ext cx="742960" cy="4308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CCl</a:t>
            </a:r>
            <a:r>
              <a:rPr lang="cs-CZ" sz="2200" b="1" baseline="-25000" dirty="0" smtClean="0"/>
              <a:t>4</a:t>
            </a:r>
            <a:endParaRPr lang="cs-CZ" sz="2200" b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5089498" y="3645024"/>
            <a:ext cx="946738" cy="642554"/>
            <a:chOff x="5369958" y="3645024"/>
            <a:chExt cx="946738" cy="642554"/>
          </a:xfrm>
        </p:grpSpPr>
        <p:pic>
          <p:nvPicPr>
            <p:cNvPr id="43" name="Obrázek 42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958" y="3645024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TextovéPole 43"/>
            <p:cNvSpPr txBox="1"/>
            <p:nvPr/>
          </p:nvSpPr>
          <p:spPr>
            <a:xfrm>
              <a:off x="5679830" y="401057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Šipka doprava se zářezem 38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69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2" grpId="0" animBg="1"/>
      <p:bldP spid="33" grpId="0" animBg="1"/>
      <p:bldP spid="22" grpId="0" animBg="1"/>
      <p:bldP spid="27" grpId="0" animBg="1"/>
      <p:bldP spid="29" grpId="0" animBg="1"/>
      <p:bldP spid="35" grpId="0" animBg="1"/>
      <p:bldP spid="2" grpId="0"/>
      <p:bldP spid="34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6818498" y="3387094"/>
            <a:ext cx="2506030" cy="2376397"/>
            <a:chOff x="6818498" y="3387094"/>
            <a:chExt cx="2506030" cy="237639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498" y="3427967"/>
              <a:ext cx="2284972" cy="233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8507907" y="3387094"/>
              <a:ext cx="816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283968" y="3565844"/>
            <a:ext cx="2502776" cy="1794844"/>
            <a:chOff x="4283968" y="3565844"/>
            <a:chExt cx="2502776" cy="179484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966" y="3565844"/>
              <a:ext cx="2457778" cy="17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4283968" y="5083689"/>
              <a:ext cx="816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Obr.13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7158689" y="981322"/>
            <a:ext cx="2165839" cy="1870663"/>
            <a:chOff x="7158689" y="981322"/>
            <a:chExt cx="2165839" cy="18706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689" y="981322"/>
              <a:ext cx="1941797" cy="179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8507907" y="2574986"/>
              <a:ext cx="816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79612" y="52967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jodoform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9" y="1138532"/>
            <a:ext cx="57580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světle </a:t>
            </a:r>
            <a:r>
              <a:rPr lang="cs-CZ" dirty="0"/>
              <a:t>žlutá krystalická těkavá látka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6" y="1675758"/>
            <a:ext cx="61206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pronikavý zápach, antiseptické účinky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04635" y="4931876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2768167"/>
            <a:ext cx="763284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závratě</a:t>
            </a:r>
            <a:r>
              <a:rPr lang="cs-CZ" dirty="0">
                <a:solidFill>
                  <a:prstClr val="black"/>
                </a:solidFill>
              </a:rPr>
              <a:t>, ospalost a bolesti </a:t>
            </a:r>
            <a:r>
              <a:rPr lang="cs-CZ" dirty="0" smtClean="0">
                <a:solidFill>
                  <a:prstClr val="black"/>
                </a:solidFill>
              </a:rPr>
              <a:t>hlavy, poruchy dýchání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99592" y="44624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Trijodmethan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8" y="2212779"/>
            <a:ext cx="49685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i</a:t>
            </a:r>
            <a:r>
              <a:rPr lang="pt-BR" dirty="0" smtClean="0">
                <a:solidFill>
                  <a:prstClr val="black"/>
                </a:solidFill>
              </a:rPr>
              <a:t>nhalace</a:t>
            </a:r>
            <a:r>
              <a:rPr lang="pt-BR" dirty="0">
                <a:solidFill>
                  <a:prstClr val="black"/>
                </a:solidFill>
              </a:rPr>
              <a:t> 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pt-BR" dirty="0" smtClean="0">
                <a:solidFill>
                  <a:prstClr val="black"/>
                </a:solidFill>
              </a:rPr>
              <a:t>vede </a:t>
            </a:r>
            <a:r>
              <a:rPr lang="pt-BR" dirty="0">
                <a:solidFill>
                  <a:prstClr val="black"/>
                </a:solidFill>
              </a:rPr>
              <a:t>ke tlumení </a:t>
            </a:r>
            <a:r>
              <a:rPr lang="cs-CZ" dirty="0" smtClean="0">
                <a:solidFill>
                  <a:prstClr val="black"/>
                </a:solidFill>
              </a:rPr>
              <a:t>CNS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597" y="5435932"/>
            <a:ext cx="66156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i="1" dirty="0" err="1" smtClean="0"/>
              <a:t>Mycena</a:t>
            </a:r>
            <a:r>
              <a:rPr lang="cs-CZ" i="1" dirty="0" smtClean="0"/>
              <a:t> </a:t>
            </a:r>
            <a:r>
              <a:rPr lang="cs-CZ" i="1" dirty="0" err="1" smtClean="0"/>
              <a:t>arcangeliana</a:t>
            </a:r>
            <a:r>
              <a:rPr lang="cs-CZ" i="1" dirty="0" smtClean="0"/>
              <a:t> - </a:t>
            </a:r>
            <a:r>
              <a:rPr lang="cs-CZ" dirty="0"/>
              <a:t>helmovka </a:t>
            </a:r>
            <a:r>
              <a:rPr lang="cs-CZ" dirty="0" err="1" smtClean="0"/>
              <a:t>Oortova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25184" y="440341"/>
            <a:ext cx="922671" cy="4308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prstClr val="black"/>
                </a:solidFill>
              </a:rPr>
              <a:t>CHI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4597" y="3962673"/>
            <a:ext cx="423937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dezinfekční prostředek suší ránu </a:t>
            </a:r>
            <a:r>
              <a:rPr lang="cs-CZ" dirty="0"/>
              <a:t>a </a:t>
            </a:r>
            <a:r>
              <a:rPr lang="cs-CZ" dirty="0" smtClean="0"/>
              <a:t>snižuje bolest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 Jodoform-GED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0"/>
            <a:ext cx="1811153" cy="15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5253804" y="2173736"/>
            <a:ext cx="1118396" cy="607192"/>
            <a:chOff x="6848658" y="2173736"/>
            <a:chExt cx="1118396" cy="607192"/>
          </a:xfrm>
        </p:grpSpPr>
        <p:sp>
          <p:nvSpPr>
            <p:cNvPr id="37" name="TextovéPole 36"/>
            <p:cNvSpPr txBox="1"/>
            <p:nvPr/>
          </p:nvSpPr>
          <p:spPr>
            <a:xfrm>
              <a:off x="7150433" y="2503929"/>
              <a:ext cx="816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26" name="Obrázek 25" descr="Soubor:GHS-pictogram-exclam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658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TextovéPole 40"/>
          <p:cNvSpPr txBox="1"/>
          <p:nvPr/>
        </p:nvSpPr>
        <p:spPr>
          <a:xfrm>
            <a:off x="404635" y="3429000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6" y="5982379"/>
            <a:ext cx="79928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silná vůně po</a:t>
            </a:r>
            <a:r>
              <a:rPr lang="cs-CZ" dirty="0"/>
              <a:t> j</a:t>
            </a:r>
            <a:r>
              <a:rPr lang="cs-CZ" dirty="0" smtClean="0"/>
              <a:t>odoformu</a:t>
            </a:r>
            <a:r>
              <a:rPr lang="cs-CZ" dirty="0"/>
              <a:t> , </a:t>
            </a:r>
            <a:r>
              <a:rPr lang="cs-CZ" dirty="0" smtClean="0"/>
              <a:t>nejsou jedlé</a:t>
            </a:r>
            <a:r>
              <a:rPr lang="cs-CZ" dirty="0"/>
              <a:t> . </a:t>
            </a:r>
            <a:r>
              <a:rPr lang="cs-CZ" dirty="0" smtClean="0"/>
              <a:t>Roste </a:t>
            </a:r>
            <a:r>
              <a:rPr lang="cs-CZ" dirty="0"/>
              <a:t>na mrtvém dřevě v podzimních </a:t>
            </a:r>
            <a:r>
              <a:rPr lang="cs-CZ" dirty="0" smtClean="0"/>
              <a:t>měsících </a:t>
            </a:r>
            <a:r>
              <a:rPr lang="cs-CZ" dirty="0"/>
              <a:t>v celé Evropě.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Šipka doprava se zářezem 28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55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32" grpId="0" animBg="1"/>
      <p:bldP spid="33" grpId="0" animBg="1"/>
      <p:bldP spid="18" grpId="0" animBg="1"/>
      <p:bldP spid="22" grpId="0" animBg="1"/>
      <p:bldP spid="30" grpId="0" animBg="1"/>
      <p:bldP spid="5" grpId="0" animBg="1"/>
      <p:bldP spid="35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9612" y="52967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bromoform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1138532"/>
            <a:ext cx="460851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bledě </a:t>
            </a:r>
            <a:r>
              <a:rPr lang="cs-CZ" dirty="0"/>
              <a:t>žlutá </a:t>
            </a:r>
            <a:r>
              <a:rPr lang="cs-CZ" dirty="0" smtClean="0"/>
              <a:t>kapalina, nehoří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7" y="1675758"/>
            <a:ext cx="575805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sladká vůně </a:t>
            </a:r>
            <a:r>
              <a:rPr lang="cs-CZ" dirty="0"/>
              <a:t>podobnou chloroformu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2768167"/>
            <a:ext cx="65664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snadno </a:t>
            </a:r>
            <a:r>
              <a:rPr lang="cs-CZ" dirty="0"/>
              <a:t>přechází do plynného skupenství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99592" y="44624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Tribrommethan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8" y="2212779"/>
            <a:ext cx="41044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mírně</a:t>
            </a:r>
            <a:r>
              <a:rPr lang="cs-CZ" dirty="0"/>
              <a:t> rozpustná ve 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596" y="3356992"/>
            <a:ext cx="579487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jedovatá</a:t>
            </a:r>
            <a:r>
              <a:rPr lang="cs-CZ" dirty="0"/>
              <a:t> a přírodě nebezpečná látka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95936" y="320185"/>
            <a:ext cx="1115815" cy="430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prstClr val="black"/>
                </a:solidFill>
              </a:rPr>
              <a:t>CHBr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4597" y="5651956"/>
            <a:ext cx="732263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</a:t>
            </a:r>
            <a:r>
              <a:rPr lang="pt-BR" dirty="0" smtClean="0"/>
              <a:t>říve </a:t>
            </a:r>
            <a:r>
              <a:rPr lang="pt-BR" dirty="0"/>
              <a:t>se bromoform používal jako rozpouštědlo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4635" y="5013176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7" y="3933056"/>
            <a:ext cx="720079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podráždění </a:t>
            </a:r>
            <a:r>
              <a:rPr lang="cs-CZ" dirty="0"/>
              <a:t>očí, kůže, dýchacích cest, </a:t>
            </a:r>
            <a:r>
              <a:rPr lang="cs-CZ" dirty="0" smtClean="0"/>
              <a:t>deprese, ovlivnění CNS, </a:t>
            </a:r>
            <a:r>
              <a:rPr lang="cs-CZ" dirty="0"/>
              <a:t>jater, poškození ledvin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e-chembook.eu/databaze_molekul/bromoform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97" y="57263"/>
            <a:ext cx="1524952" cy="13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7036322" y="239434"/>
            <a:ext cx="2296409" cy="2783499"/>
            <a:chOff x="7036322" y="239434"/>
            <a:chExt cx="2296409" cy="278349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322" y="239434"/>
              <a:ext cx="2085158" cy="2759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8516110" y="2745934"/>
              <a:ext cx="816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Obr.14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44597" y="6237312"/>
            <a:ext cx="847151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dnes </a:t>
            </a:r>
            <a:r>
              <a:rPr lang="cs-CZ" dirty="0"/>
              <a:t>se však již nanejvýš užívá jako laboratorní činidlo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4" name="Skupina 33"/>
          <p:cNvGrpSpPr/>
          <p:nvPr/>
        </p:nvGrpSpPr>
        <p:grpSpPr>
          <a:xfrm>
            <a:off x="5940152" y="3266547"/>
            <a:ext cx="946738" cy="642554"/>
            <a:chOff x="5369958" y="3645024"/>
            <a:chExt cx="946738" cy="642554"/>
          </a:xfrm>
        </p:grpSpPr>
        <p:pic>
          <p:nvPicPr>
            <p:cNvPr id="36" name="Obrázek 35" descr="Soubor:GHS-pictogram-skull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958" y="3645024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37"/>
            <p:cNvSpPr txBox="1"/>
            <p:nvPr/>
          </p:nvSpPr>
          <p:spPr>
            <a:xfrm>
              <a:off x="5679830" y="401057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705788" y="3266547"/>
            <a:ext cx="946738" cy="642554"/>
            <a:chOff x="7057358" y="3266547"/>
            <a:chExt cx="946738" cy="642554"/>
          </a:xfrm>
        </p:grpSpPr>
        <p:sp>
          <p:nvSpPr>
            <p:cNvPr id="46" name="TextovéPole 45"/>
            <p:cNvSpPr txBox="1"/>
            <p:nvPr/>
          </p:nvSpPr>
          <p:spPr>
            <a:xfrm>
              <a:off x="7367230" y="3632102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47" name="Obrázek 46" descr="Soubor:GHS-pictogram-pollu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358" y="326654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Šipka doprava se zářezem 24">
            <a:hlinkClick r:id="rId8" action="ppaction://hlinksldjump"/>
          </p:cNvPr>
          <p:cNvSpPr/>
          <p:nvPr/>
        </p:nvSpPr>
        <p:spPr>
          <a:xfrm rot="16200000">
            <a:off x="8676504" y="6381376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39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33" grpId="0" animBg="1"/>
      <p:bldP spid="18" grpId="0" animBg="1"/>
      <p:bldP spid="22" grpId="0" animBg="1"/>
      <p:bldP spid="30" grpId="0" animBg="1"/>
      <p:bldP spid="5" grpId="0" animBg="1"/>
      <p:bldP spid="35" grpId="0" animBg="1"/>
      <p:bldP spid="41" grpId="0" animBg="1"/>
      <p:bldP spid="42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9612" y="59791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ethylchlorid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7" y="1138532"/>
            <a:ext cx="727280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bezbarvý</a:t>
            </a:r>
            <a:r>
              <a:rPr lang="cs-CZ" dirty="0"/>
              <a:t> </a:t>
            </a:r>
            <a:r>
              <a:rPr lang="cs-CZ" dirty="0" smtClean="0"/>
              <a:t>plyn, </a:t>
            </a:r>
            <a:r>
              <a:rPr lang="cs-CZ" dirty="0"/>
              <a:t>nasládlá </a:t>
            </a:r>
            <a:r>
              <a:rPr lang="cs-CZ" dirty="0" smtClean="0"/>
              <a:t>vůně, těžší než vzduch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8" y="1675758"/>
            <a:ext cx="640871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hořlavý,</a:t>
            </a:r>
            <a:r>
              <a:rPr lang="cs-CZ" dirty="0"/>
              <a:t> </a:t>
            </a:r>
            <a:r>
              <a:rPr lang="cs-CZ" dirty="0" smtClean="0"/>
              <a:t>velmi </a:t>
            </a:r>
            <a:r>
              <a:rPr lang="pt-BR" dirty="0" smtClean="0"/>
              <a:t>reaktivní</a:t>
            </a:r>
            <a:r>
              <a:rPr lang="cs-CZ" dirty="0" smtClean="0"/>
              <a:t>,</a:t>
            </a:r>
            <a:r>
              <a:rPr lang="pt-BR" dirty="0" smtClean="0"/>
              <a:t> </a:t>
            </a:r>
            <a:r>
              <a:rPr lang="pt-BR" dirty="0"/>
              <a:t>citliv</a:t>
            </a:r>
            <a:r>
              <a:rPr lang="cs-CZ" dirty="0"/>
              <a:t>ý</a:t>
            </a:r>
            <a:r>
              <a:rPr lang="pt-BR" dirty="0"/>
              <a:t> na </a:t>
            </a:r>
            <a:r>
              <a:rPr lang="pt-BR" dirty="0" smtClean="0"/>
              <a:t>světlo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99592" y="44624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Chlorethan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95107" y="506289"/>
            <a:ext cx="1843533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prstClr val="black"/>
                </a:solidFill>
              </a:rPr>
              <a:t>CH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200" b="1" dirty="0" smtClean="0">
                <a:solidFill>
                  <a:prstClr val="black"/>
                </a:solidFill>
              </a:rPr>
              <a:t> – CH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200" b="1" dirty="0" smtClean="0">
                <a:solidFill>
                  <a:prstClr val="black"/>
                </a:solidFill>
              </a:rPr>
              <a:t>Cl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4597" y="4725144"/>
            <a:ext cx="884788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výroba tetraethylolova, antidetonační přísady </a:t>
            </a:r>
            <a:r>
              <a:rPr lang="cs-CZ" dirty="0" smtClean="0"/>
              <a:t>do benzinu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4635" y="4149080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6" y="2242526"/>
            <a:ext cx="885698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poruchy </a:t>
            </a:r>
            <a:r>
              <a:rPr lang="cs-CZ" dirty="0"/>
              <a:t>koordinace, opojení, křeče v břiše, poruchy srdečního rytmu, srdeční zástava, jater, poškození ledvin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4596" y="5271591"/>
            <a:ext cx="79696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chladivo, hnací plyn do sprejů, </a:t>
            </a:r>
            <a:r>
              <a:rPr lang="cs-CZ" dirty="0" smtClean="0"/>
              <a:t>anestetikum - </a:t>
            </a:r>
            <a:r>
              <a:rPr lang="cs-CZ" dirty="0" err="1" smtClean="0"/>
              <a:t>Kelen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upload.wikimedia.org/wikipedia/commons/thumb/c/c0/Chloroethane-3D-balls.png/120px-Chloroethane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70" y="476672"/>
            <a:ext cx="1924419" cy="15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Skupina 24"/>
          <p:cNvGrpSpPr/>
          <p:nvPr/>
        </p:nvGrpSpPr>
        <p:grpSpPr>
          <a:xfrm>
            <a:off x="6516216" y="1634735"/>
            <a:ext cx="936104" cy="617428"/>
            <a:chOff x="4932040" y="3072308"/>
            <a:chExt cx="936104" cy="617428"/>
          </a:xfrm>
        </p:grpSpPr>
        <p:pic>
          <p:nvPicPr>
            <p:cNvPr id="26" name="Obrázek 25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26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8014199" y="2050832"/>
            <a:ext cx="922662" cy="607192"/>
            <a:chOff x="7502031" y="2173736"/>
            <a:chExt cx="922662" cy="607192"/>
          </a:xfrm>
        </p:grpSpPr>
        <p:pic>
          <p:nvPicPr>
            <p:cNvPr id="32" name="Obrázek 31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35498" y="3187922"/>
            <a:ext cx="880584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</a:t>
            </a:r>
            <a:r>
              <a:rPr lang="cs-CZ" dirty="0" smtClean="0"/>
              <a:t>a vzduchu pomalu reaguje s kyslíkem </a:t>
            </a:r>
            <a:r>
              <a:rPr lang="cs-CZ" dirty="0"/>
              <a:t>za vzniku </a:t>
            </a:r>
            <a:r>
              <a:rPr lang="cs-CZ" dirty="0" smtClean="0"/>
              <a:t>fosgenu</a:t>
            </a:r>
            <a:br>
              <a:rPr lang="cs-CZ" dirty="0" smtClean="0"/>
            </a:br>
            <a:r>
              <a:rPr lang="cs-CZ" dirty="0" smtClean="0"/>
              <a:t>a chloru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213583" y="351486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2CCl</a:t>
            </a:r>
            <a:r>
              <a:rPr lang="pt-BR" sz="2400" b="1" baseline="-25000" dirty="0"/>
              <a:t>4</a:t>
            </a:r>
            <a:r>
              <a:rPr lang="pt-BR" sz="2400" b="1" dirty="0"/>
              <a:t> + O</a:t>
            </a:r>
            <a:r>
              <a:rPr lang="pt-BR" sz="2400" b="1" baseline="-25000" dirty="0"/>
              <a:t>2</a:t>
            </a:r>
            <a:r>
              <a:rPr lang="pt-BR" sz="2400" b="1" dirty="0"/>
              <a:t> → 2COCl</a:t>
            </a:r>
            <a:r>
              <a:rPr lang="pt-BR" sz="2400" b="1" baseline="-25000" dirty="0"/>
              <a:t>2</a:t>
            </a:r>
            <a:r>
              <a:rPr lang="pt-BR" sz="2400" b="1" dirty="0"/>
              <a:t> + 2Cl</a:t>
            </a:r>
            <a:r>
              <a:rPr lang="pt-BR" sz="2400" b="1" baseline="-25000" dirty="0"/>
              <a:t>2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4596" y="5838363"/>
            <a:ext cx="889158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přeměna celulózy na </a:t>
            </a:r>
            <a:r>
              <a:rPr lang="cs-CZ" dirty="0" err="1"/>
              <a:t>ethylcelulózu</a:t>
            </a:r>
            <a:r>
              <a:rPr lang="cs-CZ" dirty="0"/>
              <a:t>, zahušťovadlo a plnivo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nátěrových </a:t>
            </a:r>
            <a:r>
              <a:rPr lang="cs-CZ" dirty="0"/>
              <a:t>hmotách, kosmetice a podobných výrobcích.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Šipka doprava se zářezem 22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74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8" grpId="0" animBg="1"/>
      <p:bldP spid="5" grpId="0" animBg="1"/>
      <p:bldP spid="35" grpId="0" animBg="1"/>
      <p:bldP spid="41" grpId="0" animBg="1"/>
      <p:bldP spid="42" grpId="0" animBg="1"/>
      <p:bldP spid="31" grpId="0" animBg="1"/>
      <p:bldP spid="39" grpId="0" animBg="1"/>
      <p:bldP spid="40" grpId="0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6879919" y="4077072"/>
            <a:ext cx="2072046" cy="2263312"/>
            <a:chOff x="1475656" y="4581128"/>
            <a:chExt cx="2072046" cy="2263312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320" y="4581128"/>
              <a:ext cx="2001382" cy="222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1475656" y="6567441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Obr.20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148064" y="4152959"/>
            <a:ext cx="1808282" cy="2162710"/>
            <a:chOff x="5652642" y="4664521"/>
            <a:chExt cx="1808282" cy="2162710"/>
          </a:xfrm>
        </p:grpSpPr>
        <p:pic>
          <p:nvPicPr>
            <p:cNvPr id="44" name="Picture 8" descr="File:Men's black PVC pants 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642" y="4664521"/>
              <a:ext cx="1583654" cy="211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6663103" y="6550232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699792" y="4581128"/>
            <a:ext cx="2406665" cy="1722674"/>
            <a:chOff x="4829631" y="4581128"/>
            <a:chExt cx="2406665" cy="1722674"/>
          </a:xfrm>
        </p:grpSpPr>
        <p:pic>
          <p:nvPicPr>
            <p:cNvPr id="4101" name="Picture 5" descr="File:Robinetterie-PV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631" y="4581128"/>
              <a:ext cx="2221199" cy="166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37"/>
            <p:cNvSpPr txBox="1"/>
            <p:nvPr/>
          </p:nvSpPr>
          <p:spPr>
            <a:xfrm>
              <a:off x="6466635" y="6026803"/>
              <a:ext cx="769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187624" y="4645288"/>
            <a:ext cx="1276430" cy="1122409"/>
            <a:chOff x="756018" y="4682855"/>
            <a:chExt cx="1276430" cy="112240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99" y="4682855"/>
              <a:ext cx="1226849" cy="108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756018" y="5528265"/>
              <a:ext cx="769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79612" y="52967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vinylchlorid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1138532"/>
            <a:ext cx="39939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bezbarvý, </a:t>
            </a:r>
            <a:r>
              <a:rPr lang="cs-CZ" dirty="0"/>
              <a:t> </a:t>
            </a:r>
            <a:r>
              <a:rPr lang="cs-CZ" dirty="0" smtClean="0"/>
              <a:t>jedovatý plyn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8" y="1675758"/>
            <a:ext cx="68407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nasládlé vůně s mírně narkotickými účinky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99592" y="44624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Chlorethylen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39952" y="506289"/>
            <a:ext cx="216664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C = </a:t>
            </a:r>
            <a:r>
              <a:rPr lang="cs-CZ" sz="2400" b="1" dirty="0" err="1" smtClean="0"/>
              <a:t>CHCl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4598" y="6279703"/>
            <a:ext cx="487639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polyvinylchloridu PVC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4635" y="5775647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6" y="2242526"/>
            <a:ext cx="68407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/>
              <a:t> 3,8 až 31 procent ve </a:t>
            </a:r>
            <a:r>
              <a:rPr lang="pl-PL" dirty="0" smtClean="0"/>
              <a:t>vzduchu - výbušná směs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4860032" y="1090266"/>
            <a:ext cx="936104" cy="617428"/>
            <a:chOff x="4932040" y="3072308"/>
            <a:chExt cx="936104" cy="617428"/>
          </a:xfrm>
        </p:grpSpPr>
        <p:pic>
          <p:nvPicPr>
            <p:cNvPr id="26" name="Obrázek 25" descr="GHS02">
              <a:hlinkClick r:id="rId7" tooltip="&quot;GHS02&quot;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26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8316416" y="3110595"/>
            <a:ext cx="922662" cy="607192"/>
            <a:chOff x="7502031" y="2173736"/>
            <a:chExt cx="922662" cy="607192"/>
          </a:xfrm>
        </p:grpSpPr>
        <p:pic>
          <p:nvPicPr>
            <p:cNvPr id="32" name="Obrázek 31" descr="Soubor:GHS-pictogram-silhouete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35497" y="2814027"/>
            <a:ext cx="8280919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malátnost (slabost, vyčerpání), bolesti břicha, krvácení do zažívacího traktu, zvětšená játra, bledost nebo cyanóza končetin, </a:t>
            </a:r>
            <a:r>
              <a:rPr lang="cs-CZ" dirty="0" smtClean="0"/>
              <a:t>kapalina - </a:t>
            </a:r>
            <a:r>
              <a:rPr lang="cs-CZ" dirty="0"/>
              <a:t>omrzliny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4139952" y="1090266"/>
            <a:ext cx="946738" cy="642554"/>
            <a:chOff x="5369958" y="3645024"/>
            <a:chExt cx="946738" cy="642554"/>
          </a:xfrm>
        </p:grpSpPr>
        <p:pic>
          <p:nvPicPr>
            <p:cNvPr id="23" name="Obrázek 22" descr="Soubor:GHS-pictogram-skull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958" y="3645024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ovéPole 23"/>
            <p:cNvSpPr txBox="1"/>
            <p:nvPr/>
          </p:nvSpPr>
          <p:spPr>
            <a:xfrm>
              <a:off x="5679830" y="401057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7087252" y="2203483"/>
            <a:ext cx="1073596" cy="624399"/>
            <a:chOff x="7087252" y="2203483"/>
            <a:chExt cx="1073596" cy="624399"/>
          </a:xfrm>
        </p:grpSpPr>
        <p:pic>
          <p:nvPicPr>
            <p:cNvPr id="29" name="Obrázek 28" descr="Soubor:GHS-pictogram-explos.sv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252" y="2203483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29"/>
            <p:cNvSpPr txBox="1"/>
            <p:nvPr/>
          </p:nvSpPr>
          <p:spPr>
            <a:xfrm>
              <a:off x="7391187" y="2550883"/>
              <a:ext cx="769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44598" y="4119463"/>
            <a:ext cx="37657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mutagen</a:t>
            </a:r>
            <a:r>
              <a:rPr lang="cs-CZ" dirty="0"/>
              <a:t> </a:t>
            </a:r>
            <a:r>
              <a:rPr lang="cs-CZ" dirty="0" smtClean="0"/>
              <a:t>a</a:t>
            </a:r>
            <a:r>
              <a:rPr lang="cs-CZ" dirty="0"/>
              <a:t> karcinogen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103" name="Picture 7" descr="Soubor: PVC-3D-vd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6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50" y="6203766"/>
            <a:ext cx="1688225" cy="67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Skupina 45"/>
          <p:cNvGrpSpPr/>
          <p:nvPr/>
        </p:nvGrpSpPr>
        <p:grpSpPr>
          <a:xfrm>
            <a:off x="6557435" y="44624"/>
            <a:ext cx="1902997" cy="1663070"/>
            <a:chOff x="536819" y="294089"/>
            <a:chExt cx="6856289" cy="5990254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167" b="42167" l="50943" r="836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99" r="16209" b="57636"/>
            <a:stretch/>
          </p:blipFill>
          <p:spPr bwMode="auto">
            <a:xfrm rot="19538850">
              <a:off x="4717386" y="294089"/>
              <a:ext cx="2675722" cy="2216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667" b="97667" l="2123" r="81958">
                          <a14:backgroundMark x1="45519" y1="49500" x2="45519" y2="49500"/>
                          <a14:backgroundMark x1="44104" y1="49500" x2="44104" y2="49500"/>
                          <a14:backgroundMark x1="41981" y1="49500" x2="41981" y2="49500"/>
                          <a14:backgroundMark x1="39269" y1="49333" x2="39269" y2="49333"/>
                          <a14:backgroundMark x1="36557" y1="49333" x2="36557" y2="49333"/>
                          <a14:backgroundMark x1="34906" y1="49333" x2="34906" y2="49333"/>
                          <a14:backgroundMark x1="34198" y1="49167" x2="34198" y2="49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582"/>
            <a:stretch/>
          </p:blipFill>
          <p:spPr bwMode="auto">
            <a:xfrm>
              <a:off x="536819" y="569343"/>
              <a:ext cx="6657109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Šipka doprava se zářezem 50">
            <a:hlinkClick r:id="rId1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97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8" grpId="0" animBg="1"/>
      <p:bldP spid="5" grpId="0" animBg="1"/>
      <p:bldP spid="35" grpId="0" animBg="1"/>
      <p:bldP spid="41" grpId="0" animBg="1"/>
      <p:bldP spid="42" grpId="0" animBg="1"/>
      <p:bldP spid="39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6010579" y="3759423"/>
            <a:ext cx="3157326" cy="2970773"/>
            <a:chOff x="6010579" y="3759423"/>
            <a:chExt cx="3157326" cy="2970773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579" y="3759423"/>
              <a:ext cx="3097925" cy="292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8508281" y="6453197"/>
              <a:ext cx="659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176072" y="5701324"/>
            <a:ext cx="2099784" cy="1142967"/>
            <a:chOff x="1176072" y="5701324"/>
            <a:chExt cx="2099784" cy="1142967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789" y="5721927"/>
              <a:ext cx="2019067" cy="112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1176072" y="5701324"/>
              <a:ext cx="659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Obr.24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283968" y="4941168"/>
            <a:ext cx="1742047" cy="1844498"/>
            <a:chOff x="4283968" y="4941168"/>
            <a:chExt cx="1742047" cy="1844498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941168"/>
              <a:ext cx="1669714" cy="179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5366391" y="6508667"/>
              <a:ext cx="659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431515" y="3689393"/>
            <a:ext cx="1580645" cy="1202142"/>
            <a:chOff x="1187625" y="5628149"/>
            <a:chExt cx="1580645" cy="1202142"/>
          </a:xfrm>
        </p:grpSpPr>
        <p:pic>
          <p:nvPicPr>
            <p:cNvPr id="5125" name="Picture 5" descr="Soubor: Neopreno3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5" y="5697525"/>
              <a:ext cx="1268802" cy="113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2108646" y="5628149"/>
              <a:ext cx="659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683567" y="529672"/>
            <a:ext cx="312682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2-chlorbut-1,3-dien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1138532"/>
            <a:ext cx="32403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bezbarvá 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8" y="1675758"/>
            <a:ext cx="16561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hořlavá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99592" y="44624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Chloropren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23928" y="506289"/>
            <a:ext cx="2750456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CH</a:t>
            </a:r>
            <a:r>
              <a:rPr lang="cs-CZ" sz="2400" b="1" baseline="-25000" dirty="0"/>
              <a:t>2</a:t>
            </a:r>
            <a:r>
              <a:rPr lang="cs-CZ" sz="2400" b="1" dirty="0"/>
              <a:t>=</a:t>
            </a:r>
            <a:r>
              <a:rPr lang="cs-CZ" sz="2400" b="1" dirty="0" err="1"/>
              <a:t>CCl</a:t>
            </a:r>
            <a:r>
              <a:rPr lang="cs-CZ" sz="2400" b="1" dirty="0"/>
              <a:t>-CH=CH</a:t>
            </a:r>
            <a:r>
              <a:rPr lang="cs-CZ" sz="2400" b="1" baseline="-25000" dirty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4599" y="4797152"/>
            <a:ext cx="421789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chloroprenového </a:t>
            </a:r>
            <a:r>
              <a:rPr lang="cs-CZ" dirty="0" smtClean="0"/>
              <a:t>kaučuku - Neopren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4635" y="4293096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6" y="2242526"/>
            <a:ext cx="61926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páry tvoří se vzduchem výbušnou směs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859100" y="1630016"/>
            <a:ext cx="936104" cy="617428"/>
            <a:chOff x="4932040" y="3072308"/>
            <a:chExt cx="936104" cy="617428"/>
          </a:xfrm>
        </p:grpSpPr>
        <p:pic>
          <p:nvPicPr>
            <p:cNvPr id="26" name="Obrázek 25" descr="GHS02">
              <a:hlinkClick r:id="rId7" tooltip="&quot;GHS02&quot;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26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35497" y="2814027"/>
            <a:ext cx="910850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podráždění očí, kůže, dýchacích cest, úzkost, podrážděnost, zánět kůže, alopecie, účinky na reprodukci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3315755" y="1048152"/>
            <a:ext cx="946738" cy="642554"/>
            <a:chOff x="5369958" y="3645024"/>
            <a:chExt cx="946738" cy="642554"/>
          </a:xfrm>
        </p:grpSpPr>
        <p:pic>
          <p:nvPicPr>
            <p:cNvPr id="23" name="Obrázek 22" descr="Soubor:GHS-pictogram-skull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958" y="3645024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ovéPole 23"/>
            <p:cNvSpPr txBox="1"/>
            <p:nvPr/>
          </p:nvSpPr>
          <p:spPr>
            <a:xfrm>
              <a:off x="5679830" y="401057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6372200" y="2203483"/>
            <a:ext cx="1073596" cy="624399"/>
            <a:chOff x="7087252" y="2203483"/>
            <a:chExt cx="1073596" cy="624399"/>
          </a:xfrm>
        </p:grpSpPr>
        <p:pic>
          <p:nvPicPr>
            <p:cNvPr id="29" name="Obrázek 28" descr="Soubor:GHS-pictogram-explos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252" y="2203483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29"/>
            <p:cNvSpPr txBox="1"/>
            <p:nvPr/>
          </p:nvSpPr>
          <p:spPr>
            <a:xfrm>
              <a:off x="7391187" y="2550883"/>
              <a:ext cx="769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44599" y="3759423"/>
            <a:ext cx="389946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potenciální</a:t>
            </a:r>
            <a:r>
              <a:rPr lang="cs-CZ" dirty="0"/>
              <a:t> karcinogen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2" name="Picture 2" descr="Plik:Chloroprene-3D-ball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3228">
            <a:off x="6792215" y="273539"/>
            <a:ext cx="2229456" cy="21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6892273" y="3152231"/>
            <a:ext cx="922662" cy="607192"/>
            <a:chOff x="7502031" y="2173736"/>
            <a:chExt cx="922662" cy="607192"/>
          </a:xfrm>
        </p:grpSpPr>
        <p:pic>
          <p:nvPicPr>
            <p:cNvPr id="32" name="Obrázek 31" descr="Soubor:GHS-pictogram-silhouete.sv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Šipka doprava se zářezem 37">
            <a:hlinkClick r:id="rId1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581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8" grpId="0" animBg="1"/>
      <p:bldP spid="5" grpId="0" animBg="1"/>
      <p:bldP spid="35" grpId="0" animBg="1"/>
      <p:bldP spid="41" grpId="0" animBg="1"/>
      <p:bldP spid="42" grpId="0" animBg="1"/>
      <p:bldP spid="39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4826070" y="4713196"/>
            <a:ext cx="4066410" cy="2059664"/>
            <a:chOff x="4826070" y="4713196"/>
            <a:chExt cx="4066410" cy="2059664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70" y="4754761"/>
              <a:ext cx="3985268" cy="201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8201701" y="4713196"/>
              <a:ext cx="690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7429953" y="3284984"/>
            <a:ext cx="1608354" cy="1343615"/>
            <a:chOff x="7429953" y="3284984"/>
            <a:chExt cx="1608354" cy="1343615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473" y="3284984"/>
              <a:ext cx="1530834" cy="1267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ovéPole 56"/>
            <p:cNvSpPr txBox="1"/>
            <p:nvPr/>
          </p:nvSpPr>
          <p:spPr>
            <a:xfrm>
              <a:off x="7429953" y="4351600"/>
              <a:ext cx="690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Obr.25                             </a:t>
              </a:r>
              <a:endParaRPr lang="cs-CZ" sz="1200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420830" y="3327375"/>
            <a:ext cx="2003420" cy="1301225"/>
            <a:chOff x="7105084" y="5512068"/>
            <a:chExt cx="2003420" cy="1301225"/>
          </a:xfrm>
        </p:grpSpPr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084" y="5512068"/>
              <a:ext cx="1902814" cy="12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ovéPole 54"/>
            <p:cNvSpPr txBox="1"/>
            <p:nvPr/>
          </p:nvSpPr>
          <p:spPr>
            <a:xfrm>
              <a:off x="8471638" y="653629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395627" y="1124744"/>
            <a:ext cx="1568861" cy="2100095"/>
            <a:chOff x="7395627" y="1124744"/>
            <a:chExt cx="1568861" cy="2100095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133" y="1124744"/>
              <a:ext cx="1499355" cy="207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ovéPole 55"/>
            <p:cNvSpPr txBox="1"/>
            <p:nvPr/>
          </p:nvSpPr>
          <p:spPr>
            <a:xfrm>
              <a:off x="7395627" y="2947840"/>
              <a:ext cx="690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283968" y="3327375"/>
            <a:ext cx="1018518" cy="1277000"/>
            <a:chOff x="4743532" y="4511316"/>
            <a:chExt cx="1018518" cy="1277000"/>
          </a:xfrm>
        </p:grpSpPr>
        <p:pic>
          <p:nvPicPr>
            <p:cNvPr id="51" name="Picture 5" descr="Soubor: PTFE Ban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532" y="4511316"/>
              <a:ext cx="955423" cy="122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ovéPole 51"/>
            <p:cNvSpPr txBox="1"/>
            <p:nvPr/>
          </p:nvSpPr>
          <p:spPr>
            <a:xfrm>
              <a:off x="5125184" y="551131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Obr.9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7504" y="879103"/>
            <a:ext cx="319883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Chlortrifluorethylen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1659180"/>
            <a:ext cx="45125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bezbarvý </a:t>
            </a:r>
            <a:r>
              <a:rPr lang="cs-CZ" dirty="0"/>
              <a:t>plyn bez zápachu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8" y="2196406"/>
            <a:ext cx="16561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hořlavý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95535" y="332656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Tetrafluorethylen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63888" y="356039"/>
            <a:ext cx="1440160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CF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= CF</a:t>
            </a:r>
            <a:r>
              <a:rPr lang="cs-CZ" sz="2400" b="1" baseline="-25000" dirty="0" smtClean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4598" y="4797152"/>
            <a:ext cx="469893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</a:t>
            </a:r>
            <a:r>
              <a:rPr lang="cs-CZ" dirty="0" err="1"/>
              <a:t>polytetrafluorethylenu</a:t>
            </a:r>
            <a:r>
              <a:rPr lang="cs-CZ" dirty="0"/>
              <a:t> </a:t>
            </a:r>
            <a:r>
              <a:rPr lang="cs-CZ" dirty="0" smtClean="0"/>
              <a:t>PTFE – teflon, </a:t>
            </a:r>
            <a:r>
              <a:rPr lang="cs-CZ" dirty="0" err="1" smtClean="0"/>
              <a:t>teflex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4635" y="4149080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6" y="2763174"/>
            <a:ext cx="610091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páry tvoří se vzduchem výbušnou směs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859100" y="2150664"/>
            <a:ext cx="936104" cy="617428"/>
            <a:chOff x="4932040" y="3072308"/>
            <a:chExt cx="936104" cy="617428"/>
          </a:xfrm>
        </p:grpSpPr>
        <p:pic>
          <p:nvPicPr>
            <p:cNvPr id="26" name="Obrázek 25" descr="GHS02">
              <a:hlinkClick r:id="rId8" tooltip="&quot;GHS02&quot;"/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26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6228184" y="2660585"/>
            <a:ext cx="1073596" cy="624399"/>
            <a:chOff x="7087252" y="2203483"/>
            <a:chExt cx="1073596" cy="624399"/>
          </a:xfrm>
        </p:grpSpPr>
        <p:pic>
          <p:nvPicPr>
            <p:cNvPr id="29" name="Obrázek 28" descr="Soubor:GHS-pictogram-explos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252" y="2203483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29"/>
            <p:cNvSpPr txBox="1"/>
            <p:nvPr/>
          </p:nvSpPr>
          <p:spPr>
            <a:xfrm>
              <a:off x="7391187" y="2550883"/>
              <a:ext cx="769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44598" y="3327375"/>
            <a:ext cx="40233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potenciální</a:t>
            </a:r>
            <a:r>
              <a:rPr lang="cs-CZ" dirty="0"/>
              <a:t> karcinogen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4743534" y="1605766"/>
            <a:ext cx="922662" cy="607192"/>
            <a:chOff x="7502031" y="2173736"/>
            <a:chExt cx="922662" cy="607192"/>
          </a:xfrm>
        </p:grpSpPr>
        <p:pic>
          <p:nvPicPr>
            <p:cNvPr id="32" name="Obrázek 31" descr="Soubor:GHS-pictogram-silhouete.sv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6146" name="Picture 2" descr="Plik:Tetrafluoroethylene-3D-ball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661">
            <a:off x="5669390" y="33988"/>
            <a:ext cx="1399590" cy="11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ovéPole 37"/>
          <p:cNvSpPr txBox="1"/>
          <p:nvPr/>
        </p:nvSpPr>
        <p:spPr>
          <a:xfrm>
            <a:off x="3589660" y="879103"/>
            <a:ext cx="1916862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CF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= </a:t>
            </a:r>
            <a:r>
              <a:rPr lang="cs-CZ" sz="2400" b="1" dirty="0" err="1" smtClean="0"/>
              <a:t>CClF</a:t>
            </a:r>
            <a:endParaRPr lang="cs-CZ" sz="2200" b="1" dirty="0">
              <a:solidFill>
                <a:prstClr val="black"/>
              </a:solidFill>
            </a:endParaRPr>
          </a:p>
        </p:txBody>
      </p:sp>
      <p:pic>
        <p:nvPicPr>
          <p:cNvPr id="6148" name="Picture 4" descr="Soubor: chlortrifluorethylen-3D-ball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45" y="-7625"/>
            <a:ext cx="1204206" cy="11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Skupina 43"/>
          <p:cNvGrpSpPr/>
          <p:nvPr/>
        </p:nvGrpSpPr>
        <p:grpSpPr>
          <a:xfrm>
            <a:off x="5508104" y="1605766"/>
            <a:ext cx="946738" cy="600989"/>
            <a:chOff x="5369958" y="3645024"/>
            <a:chExt cx="946738" cy="600989"/>
          </a:xfrm>
        </p:grpSpPr>
        <p:pic>
          <p:nvPicPr>
            <p:cNvPr id="45" name="Obrázek 44" descr="Soubor:GHS-pictogram-skull.sv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958" y="3645024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TextovéPole 45"/>
            <p:cNvSpPr txBox="1"/>
            <p:nvPr/>
          </p:nvSpPr>
          <p:spPr>
            <a:xfrm>
              <a:off x="5679830" y="396901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TextovéPole 46"/>
          <p:cNvSpPr txBox="1"/>
          <p:nvPr/>
        </p:nvSpPr>
        <p:spPr>
          <a:xfrm>
            <a:off x="44598" y="5694347"/>
            <a:ext cx="469893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</a:t>
            </a:r>
            <a:r>
              <a:rPr lang="cs-CZ" dirty="0" err="1"/>
              <a:t>poly</a:t>
            </a:r>
            <a:r>
              <a:rPr lang="cs-CZ" dirty="0"/>
              <a:t> (</a:t>
            </a:r>
            <a:r>
              <a:rPr lang="cs-CZ" dirty="0" err="1" smtClean="0"/>
              <a:t>ethylen</a:t>
            </a:r>
            <a:r>
              <a:rPr lang="cs-CZ" dirty="0" smtClean="0"/>
              <a:t>-co-</a:t>
            </a:r>
            <a:r>
              <a:rPr lang="cs-CZ" dirty="0" err="1" smtClean="0"/>
              <a:t>tetrafluorethylenu</a:t>
            </a:r>
            <a:r>
              <a:rPr lang="cs-CZ" dirty="0" smtClean="0"/>
              <a:t>)</a:t>
            </a:r>
            <a:r>
              <a:rPr lang="cs-CZ" b="0" dirty="0"/>
              <a:t> </a:t>
            </a:r>
            <a:r>
              <a:rPr lang="cs-CZ" dirty="0"/>
              <a:t>, ETFE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Šipka doprava se zářezem 42">
            <a:hlinkClick r:id="rId1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25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8" grpId="0" animBg="1"/>
      <p:bldP spid="5" grpId="0" animBg="1"/>
      <p:bldP spid="35" grpId="0" animBg="1"/>
      <p:bldP spid="41" grpId="0" animBg="1"/>
      <p:bldP spid="42" grpId="0" animBg="1"/>
      <p:bldP spid="33" grpId="0" animBg="1"/>
      <p:bldP spid="38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504" y="879103"/>
            <a:ext cx="345638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Chlortrifluormethan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2751311"/>
            <a:ext cx="62458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bezbarvé plyny bez zápachu,</a:t>
            </a:r>
            <a:r>
              <a:rPr lang="cs-CZ" dirty="0"/>
              <a:t> </a:t>
            </a:r>
            <a:r>
              <a:rPr lang="cs-CZ" dirty="0" smtClean="0"/>
              <a:t>nehořlavé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332656"/>
            <a:ext cx="345638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Trichlorfluormethan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22010" y="356039"/>
            <a:ext cx="102586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CCl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F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4598" y="4551511"/>
            <a:ext cx="546350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dříve náplň do chladících zařízení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4635" y="3933056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6" y="3312694"/>
            <a:ext cx="29523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nejsou jedovaté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4598" y="1455100"/>
            <a:ext cx="5103466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Freony – fluor deriváty alkanů, obsahují vždy fluor a ještě další halogen.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820072" y="879103"/>
            <a:ext cx="101225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CClF</a:t>
            </a:r>
            <a:r>
              <a:rPr lang="cs-CZ" sz="2400" b="1" baseline="-25000" dirty="0" smtClean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4599" y="5169966"/>
            <a:ext cx="402334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dříve hnací látka sprejů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173" name="Picture 5" descr="Plik:Trichlorofluoromethane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56"/>
            <a:ext cx="1685244" cy="15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Plik:Chlorotrifluorometha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15" y="39759"/>
            <a:ext cx="1456154" cy="16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489915" y="1679301"/>
            <a:ext cx="1114533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800" dirty="0"/>
              <a:t>Freon 13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724128" y="1659180"/>
            <a:ext cx="1114533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800" dirty="0"/>
              <a:t>Freon </a:t>
            </a:r>
            <a:r>
              <a:rPr lang="cs-CZ" sz="1800" dirty="0" smtClean="0"/>
              <a:t>11</a:t>
            </a:r>
            <a:endParaRPr lang="cs-CZ" sz="18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44598" y="5775647"/>
            <a:ext cx="739851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Vídeňská </a:t>
            </a:r>
            <a:r>
              <a:rPr lang="cs-CZ" dirty="0"/>
              <a:t>úmluva o ochraně ozonové vrstvy</a:t>
            </a:r>
            <a:r>
              <a:rPr lang="cs-CZ" b="0" dirty="0"/>
              <a:t> </a:t>
            </a:r>
            <a:r>
              <a:rPr lang="cs-CZ" dirty="0" smtClean="0"/>
              <a:t>1985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68883" y="6351711"/>
            <a:ext cx="58712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Montrealský protokol </a:t>
            </a:r>
            <a:r>
              <a:rPr lang="cs-CZ" dirty="0"/>
              <a:t> k 1. lednu 1989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940151" y="2204864"/>
            <a:ext cx="3203849" cy="3517359"/>
            <a:chOff x="5940151" y="2204864"/>
            <a:chExt cx="3203849" cy="3517359"/>
          </a:xfrm>
        </p:grpSpPr>
        <p:grpSp>
          <p:nvGrpSpPr>
            <p:cNvPr id="10" name="Skupina 9"/>
            <p:cNvGrpSpPr/>
            <p:nvPr/>
          </p:nvGrpSpPr>
          <p:grpSpPr>
            <a:xfrm>
              <a:off x="5940151" y="2708920"/>
              <a:ext cx="3005917" cy="3013303"/>
              <a:chOff x="5940151" y="2708920"/>
              <a:chExt cx="3005917" cy="3013303"/>
            </a:xfrm>
          </p:grpSpPr>
          <p:pic>
            <p:nvPicPr>
              <p:cNvPr id="7177" name="Picture 9" descr="Soubor: 160658main2 OZON velké 350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1" y="2708920"/>
                <a:ext cx="3005917" cy="3005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ovéPole 52"/>
              <p:cNvSpPr txBox="1"/>
              <p:nvPr/>
            </p:nvSpPr>
            <p:spPr>
              <a:xfrm>
                <a:off x="8100392" y="5445224"/>
                <a:ext cx="6907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>
                    <a:solidFill>
                      <a:prstClr val="black"/>
                    </a:solidFill>
                  </a:rPr>
                  <a:t>Obr.28                             </a:t>
                </a:r>
                <a:endParaRPr lang="cs-CZ" sz="12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6444208" y="2204864"/>
              <a:ext cx="26997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b="1" dirty="0"/>
                <a:t>24.září </a:t>
              </a:r>
              <a:r>
                <a:rPr lang="cs-CZ" sz="1500" b="1" dirty="0" smtClean="0"/>
                <a:t>2006 ozonová </a:t>
              </a:r>
              <a:r>
                <a:rPr lang="cs-CZ" sz="1500" b="1" dirty="0"/>
                <a:t>díra Antarktida </a:t>
              </a:r>
              <a:r>
                <a:rPr lang="cs-CZ" sz="1500" b="1" dirty="0" smtClean="0"/>
                <a:t>  29.500.000 </a:t>
              </a:r>
              <a:r>
                <a:rPr lang="cs-CZ" sz="1500" b="1" dirty="0"/>
                <a:t>km</a:t>
              </a:r>
              <a:r>
                <a:rPr lang="cs-CZ" sz="1500" b="1" baseline="30000" dirty="0"/>
                <a:t>2</a:t>
              </a:r>
            </a:p>
          </p:txBody>
        </p:sp>
      </p:grpSp>
      <p:sp>
        <p:nvSpPr>
          <p:cNvPr id="24" name="Šipka doprava se zářezem 23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640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5" grpId="0" animBg="1"/>
      <p:bldP spid="35" grpId="0" animBg="1"/>
      <p:bldP spid="41" grpId="0" animBg="1"/>
      <p:bldP spid="42" grpId="0" animBg="1"/>
      <p:bldP spid="33" grpId="0" animBg="1"/>
      <p:bldP spid="38" grpId="0" animBg="1"/>
      <p:bldP spid="47" grpId="0" animBg="1"/>
      <p:bldP spid="7" grpId="0" animBg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1719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32000" y="4653336"/>
            <a:ext cx="4680000" cy="180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HALOGEN</a:t>
            </a:r>
            <a:b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</a:br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DERIVÁTY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6741304" y="4149080"/>
            <a:ext cx="2439208" cy="2736304"/>
            <a:chOff x="6741304" y="4149080"/>
            <a:chExt cx="2439208" cy="2736304"/>
          </a:xfrm>
        </p:grpSpPr>
        <p:pic>
          <p:nvPicPr>
            <p:cNvPr id="8202" name="Picture 10" descr="Soubor: Rachel-Cars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62" y="4869160"/>
              <a:ext cx="1535248" cy="1944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7193379" y="6608385"/>
              <a:ext cx="694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741304" y="4149080"/>
              <a:ext cx="24392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 smtClean="0"/>
                <a:t>autorka knihy „Mlčící jaro“</a:t>
              </a:r>
              <a:br>
                <a:rPr lang="cs-CZ" sz="1400" b="1" dirty="0" smtClean="0"/>
              </a:br>
              <a:r>
                <a:rPr lang="pt-BR" sz="1400" b="1" dirty="0" smtClean="0"/>
                <a:t>negativní </a:t>
              </a:r>
              <a:r>
                <a:rPr lang="pt-BR" sz="1400" b="1" dirty="0"/>
                <a:t>vliv </a:t>
              </a:r>
              <a:r>
                <a:rPr lang="pt-BR" sz="1400" b="1" dirty="0" smtClean="0"/>
                <a:t>DDT</a:t>
              </a:r>
              <a:r>
                <a:rPr lang="cs-CZ" sz="1400" b="1" dirty="0" smtClean="0"/>
                <a:t/>
              </a:r>
              <a:br>
                <a:rPr lang="cs-CZ" sz="1400" b="1" dirty="0" smtClean="0"/>
              </a:br>
              <a:r>
                <a:rPr lang="pt-BR" sz="1400" b="1" dirty="0" smtClean="0"/>
                <a:t>na </a:t>
              </a:r>
              <a:r>
                <a:rPr lang="pt-BR" sz="1400" b="1" dirty="0"/>
                <a:t>životní prostředí</a:t>
              </a:r>
              <a:endParaRPr lang="cs-CZ" sz="1400" b="1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5148064" y="4155486"/>
            <a:ext cx="1261746" cy="2178673"/>
            <a:chOff x="5148064" y="4155486"/>
            <a:chExt cx="1261746" cy="2178673"/>
          </a:xfrm>
        </p:grpSpPr>
        <p:pic>
          <p:nvPicPr>
            <p:cNvPr id="8199" name="Picture 7" descr="File:DDT Powd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051" y="4155486"/>
              <a:ext cx="1199759" cy="2132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5148064" y="6057160"/>
              <a:ext cx="694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Obr.29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074803" y="2447605"/>
            <a:ext cx="1717526" cy="1765049"/>
            <a:chOff x="7246962" y="2872376"/>
            <a:chExt cx="1717526" cy="1765049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62" y="2872376"/>
              <a:ext cx="1653854" cy="1728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8269992" y="4360426"/>
              <a:ext cx="694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244028" y="4184944"/>
            <a:ext cx="2871406" cy="1516877"/>
            <a:chOff x="2244028" y="4184944"/>
            <a:chExt cx="2871406" cy="1516877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862" y="4212654"/>
              <a:ext cx="2826572" cy="148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2244028" y="4184944"/>
              <a:ext cx="694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7503" y="879103"/>
            <a:ext cx="617389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pPr algn="l"/>
            <a:r>
              <a:rPr lang="cs-CZ" dirty="0" smtClean="0"/>
              <a:t>1,1,1-trichlor-2,2-bis-</a:t>
            </a:r>
            <a:r>
              <a:rPr lang="cs-CZ" dirty="0"/>
              <a:t>(</a:t>
            </a:r>
            <a:r>
              <a:rPr lang="cs-CZ" dirty="0" smtClean="0"/>
              <a:t>4-chlorofenyl)</a:t>
            </a:r>
            <a:r>
              <a:rPr lang="cs-CZ" dirty="0" err="1" smtClean="0"/>
              <a:t>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2002695"/>
            <a:ext cx="60486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bezbarvý </a:t>
            </a:r>
            <a:r>
              <a:rPr lang="cs-CZ" dirty="0"/>
              <a:t>nebo bílý krystalický prášek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332656"/>
            <a:ext cx="496855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Dichlordifenyltrichloretan</a:t>
            </a:r>
            <a:r>
              <a:rPr lang="cs-CZ" dirty="0" smtClean="0"/>
              <a:t> - DDT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07504" y="440749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6" y="2564078"/>
            <a:ext cx="47525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velmi </a:t>
            </a:r>
            <a:r>
              <a:rPr lang="cs-CZ" dirty="0"/>
              <a:t>slabé aromatické vůně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4599" y="5169966"/>
            <a:ext cx="21511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insekticid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4599" y="5775647"/>
            <a:ext cx="488744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1972 zákaz USA, </a:t>
            </a:r>
            <a:r>
              <a:rPr lang="cs-CZ" dirty="0"/>
              <a:t>1974 zákaz </a:t>
            </a:r>
            <a:r>
              <a:rPr lang="cs-CZ" dirty="0" smtClean="0"/>
              <a:t>ČR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8882" y="6351711"/>
            <a:ext cx="64664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1984 </a:t>
            </a:r>
            <a:r>
              <a:rPr lang="cs-CZ" dirty="0"/>
              <a:t>definitivní zákaz používání a výroby</a:t>
            </a:r>
          </a:p>
        </p:txBody>
      </p:sp>
      <p:pic>
        <p:nvPicPr>
          <p:cNvPr id="8194" name="Picture 2" descr="Plik:DDT-from-xtal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74" y="1150822"/>
            <a:ext cx="2081921" cy="13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DDT chemical structure highr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22" y="61584"/>
            <a:ext cx="1930618" cy="1165611"/>
          </a:xfrm>
          <a:prstGeom prst="rect">
            <a:avLst/>
          </a:prstGeom>
          <a:solidFill>
            <a:srgbClr val="FFE7E7"/>
          </a:solidFill>
        </p:spPr>
      </p:pic>
      <p:sp>
        <p:nvSpPr>
          <p:cNvPr id="24" name="TextovéPole 23"/>
          <p:cNvSpPr txBox="1"/>
          <p:nvPr/>
        </p:nvSpPr>
        <p:spPr>
          <a:xfrm>
            <a:off x="68884" y="1455167"/>
            <a:ext cx="601528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pPr algn="l"/>
            <a:r>
              <a:rPr lang="cs-CZ" i="1" dirty="0" err="1" smtClean="0"/>
              <a:t>p,p</a:t>
            </a:r>
            <a:r>
              <a:rPr lang="cs-CZ" dirty="0" err="1" smtClean="0"/>
              <a:t>-dichlordifenyltrichlormethylmethan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601" y="3132438"/>
            <a:ext cx="18631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jedovatý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4599" y="3693821"/>
            <a:ext cx="624589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nerozpustný ve vodě, rozpustný v tucích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2056272" y="3092832"/>
            <a:ext cx="946738" cy="600989"/>
            <a:chOff x="5369958" y="3645024"/>
            <a:chExt cx="946738" cy="600989"/>
          </a:xfrm>
        </p:grpSpPr>
        <p:pic>
          <p:nvPicPr>
            <p:cNvPr id="28" name="Obrázek 27" descr="Soubor:GHS-pictogram-skull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958" y="3645024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ovéPole 28"/>
            <p:cNvSpPr txBox="1"/>
            <p:nvPr/>
          </p:nvSpPr>
          <p:spPr>
            <a:xfrm>
              <a:off x="5679830" y="396901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2944204" y="3069703"/>
            <a:ext cx="946738" cy="642554"/>
            <a:chOff x="7057358" y="3266547"/>
            <a:chExt cx="946738" cy="642554"/>
          </a:xfrm>
        </p:grpSpPr>
        <p:sp>
          <p:nvSpPr>
            <p:cNvPr id="31" name="TextovéPole 30"/>
            <p:cNvSpPr txBox="1"/>
            <p:nvPr/>
          </p:nvSpPr>
          <p:spPr>
            <a:xfrm>
              <a:off x="7367230" y="3632102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2" name="Obrázek 31" descr="Soubor:GHS-pictogram-pollu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358" y="326654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Šipka doprava se zářezem 34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943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41" grpId="0" animBg="1"/>
      <p:bldP spid="42" grpId="0" animBg="1"/>
      <p:bldP spid="47" grpId="0" animBg="1"/>
      <p:bldP spid="49" grpId="0" animBg="1"/>
      <p:bldP spid="50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cs.wikipedia.org/wiki/Soubor:GHS-pictogram-silhouete.svg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</a:t>
            </a:r>
            <a:r>
              <a:rPr lang="cs-CZ" sz="1200" dirty="0" smtClean="0"/>
              <a:t>CALIPPER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Frigorifero</a:t>
            </a:r>
            <a:r>
              <a:rPr lang="cs-CZ" sz="1200" i="1" dirty="0"/>
              <a:t> </a:t>
            </a:r>
            <a:r>
              <a:rPr lang="cs-CZ" sz="1200" i="1" dirty="0" err="1"/>
              <a:t>Ignis</a:t>
            </a:r>
            <a:r>
              <a:rPr lang="cs-CZ" sz="1200" i="1" dirty="0"/>
              <a:t> componenti.JPG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http://commons.wikimedia.org/wiki/File:Frigorifero_Ignis_componenti.JPG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GMHOFMANN</a:t>
            </a:r>
            <a:r>
              <a:rPr lang="cs-CZ" sz="1200" dirty="0"/>
              <a:t>. </a:t>
            </a:r>
            <a:r>
              <a:rPr lang="cs-CZ" sz="1200" i="1" dirty="0"/>
              <a:t>Soubor: Eiswuerfelform-silikon.jpg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http://commons.wikimedia.org/wiki/File:Eiswuerfelform-silikon.jpg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</a:t>
            </a:r>
            <a:r>
              <a:rPr lang="cs-CZ" sz="1200" dirty="0" smtClean="0"/>
              <a:t> </a:t>
            </a:r>
            <a:r>
              <a:rPr lang="cs-CZ" sz="1200" dirty="0"/>
              <a:t>HENNING,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http://cs.wikipedia.org/wiki/Soubor:GHS-pictogram-flamme.svg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cs.wikipedia.org/wiki/Soubor:GHS-pictogram-skull.svg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/>
              <a:t>WOLFGANG, S.. </a:t>
            </a:r>
            <a:r>
              <a:rPr lang="cs-CZ" sz="1200" i="1" dirty="0"/>
              <a:t>Soubor :070707-092045. </a:t>
            </a:r>
            <a:r>
              <a:rPr lang="cs-CZ" sz="1200" i="1" dirty="0" err="1"/>
              <a:t>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23.2.2013]. Dostupný na WWW: http://</a:t>
            </a:r>
            <a:r>
              <a:rPr lang="cs-CZ" sz="1200" dirty="0" smtClean="0"/>
              <a:t>commons.wikimedia.org/wiki/File:070707-092045.jpg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en-US" sz="1200" dirty="0" smtClean="0"/>
              <a:t>ANDREVAN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100 0783.JPG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18.4.2013].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http://commons.wikimedia.org/wiki/File:100_0783.JPG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REDPIRANHA</a:t>
            </a:r>
            <a:r>
              <a:rPr lang="cs-CZ" sz="1200" dirty="0"/>
              <a:t>. </a:t>
            </a:r>
            <a:r>
              <a:rPr lang="cs-CZ" sz="1200" i="1" dirty="0"/>
              <a:t>Soubor: PTFE Band.jpg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http://commons.wikimedia.org/wiki/File:PTFE-Band.jpg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cs.wikipedia.org/wiki/Soubor:GHS-pictogram-exclam.svg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781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MILBURN</a:t>
            </a:r>
            <a:r>
              <a:rPr lang="cs-CZ" sz="1200" dirty="0"/>
              <a:t>, </a:t>
            </a:r>
            <a:r>
              <a:rPr lang="cs-CZ" sz="1200" dirty="0" err="1"/>
              <a:t>Josh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Mycena</a:t>
            </a:r>
            <a:r>
              <a:rPr lang="cs-CZ" sz="1200" i="1" dirty="0"/>
              <a:t> </a:t>
            </a:r>
            <a:r>
              <a:rPr lang="cs-CZ" sz="1200" i="1" dirty="0" err="1"/>
              <a:t>arcangeliana</a:t>
            </a:r>
            <a:r>
              <a:rPr lang="cs-CZ" sz="1200" i="1" dirty="0"/>
              <a:t> 107930.jpg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http://commons.wikimedia.org/wiki/File:Mycena_arcangeliana_107930.jpg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2" y="5688919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OPOTAN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Triiodomethane</a:t>
            </a:r>
            <a:r>
              <a:rPr lang="cs-CZ" sz="1200" i="1" dirty="0"/>
              <a:t> (jodoform) </a:t>
            </a:r>
            <a:r>
              <a:rPr lang="cs-CZ" sz="1200" i="1" dirty="0" err="1"/>
              <a:t>jpg</a:t>
            </a:r>
            <a:r>
              <a:rPr lang="cs-CZ" sz="1200" i="1" dirty="0"/>
              <a:t>.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http://commons.wikimedia.org/wiki/File:Triiodomethane_(iodoform).jpg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Soubor:GHS-pictogram-explos.svg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cs.wikipedia.org/wiki/Soubor:GHS-pictogram-explos.svg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WERNEUCHEN</a:t>
            </a:r>
            <a:r>
              <a:rPr lang="cs-CZ" sz="1200" dirty="0"/>
              <a:t>. </a:t>
            </a:r>
            <a:r>
              <a:rPr lang="cs-CZ" sz="1200" i="1" dirty="0"/>
              <a:t>Soubor: Vinyl Einmalhandschuhe.JPG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http://commons.wikimedia.org/wiki/File:Vinyl_Einmalhandschuhe.JPG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FACUN</a:t>
            </a:r>
            <a:r>
              <a:rPr lang="cs-CZ" sz="1200" dirty="0"/>
              <a:t>, Laurence. </a:t>
            </a:r>
            <a:r>
              <a:rPr lang="cs-CZ" sz="1200" i="1" dirty="0"/>
              <a:t>Soubor: </a:t>
            </a:r>
            <a:r>
              <a:rPr lang="cs-CZ" sz="1200" i="1" dirty="0" err="1"/>
              <a:t>Oww</a:t>
            </a:r>
            <a:r>
              <a:rPr lang="cs-CZ" sz="1200" i="1" dirty="0"/>
              <a:t> </a:t>
            </a:r>
            <a:r>
              <a:rPr lang="cs-CZ" sz="1200" i="1" dirty="0" err="1"/>
              <a:t>Papercut</a:t>
            </a:r>
            <a:r>
              <a:rPr lang="cs-CZ" sz="1200" i="1" dirty="0"/>
              <a:t> 14365.jpg - </a:t>
            </a:r>
            <a:r>
              <a:rPr lang="cs-CZ" sz="1200" i="1" dirty="0" err="1"/>
              <a:t>Wikipedia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http://it.wikipedia.org/wiki/File:Oww_Papercut_14365.jpg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RUSSOC4</a:t>
            </a:r>
            <a:r>
              <a:rPr lang="cs-CZ" sz="1200" dirty="0"/>
              <a:t>. </a:t>
            </a:r>
            <a:r>
              <a:rPr lang="cs-CZ" sz="1200" i="1" dirty="0"/>
              <a:t>Soubor: Bromoformbottle.jpg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http://commons.wikimedia.org/wiki/File:Bromoformbottle.jpg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NERIJP</a:t>
            </a:r>
            <a:r>
              <a:rPr lang="cs-CZ" sz="1200" dirty="0"/>
              <a:t>. </a:t>
            </a:r>
            <a:r>
              <a:rPr lang="cs-CZ" sz="1200" i="1" dirty="0"/>
              <a:t>Soubor: Robinetterie-PVC.jpg - </a:t>
            </a:r>
            <a:r>
              <a:rPr lang="cs-CZ" sz="1200" i="1" dirty="0" err="1"/>
              <a:t>Wikipedia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http://it.wikipedia.org/wiki/File:Robinetterie-PVC.JPG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 smtClean="0"/>
              <a:t> </a:t>
            </a:r>
            <a:r>
              <a:rPr lang="cs-CZ" sz="1200" dirty="0"/>
              <a:t>SCHULZ, Ralph. </a:t>
            </a:r>
            <a:r>
              <a:rPr lang="cs-CZ" sz="1200" i="1" dirty="0"/>
              <a:t>Soubor: </a:t>
            </a:r>
            <a:r>
              <a:rPr lang="cs-CZ" sz="1200" i="1" dirty="0" err="1"/>
              <a:t>Men's</a:t>
            </a:r>
            <a:r>
              <a:rPr lang="cs-CZ" sz="1200" i="1" dirty="0"/>
              <a:t> </a:t>
            </a:r>
            <a:r>
              <a:rPr lang="cs-CZ" sz="1200" i="1" dirty="0" err="1"/>
              <a:t>black</a:t>
            </a:r>
            <a:r>
              <a:rPr lang="cs-CZ" sz="1200" i="1" dirty="0"/>
              <a:t> PVC </a:t>
            </a:r>
            <a:r>
              <a:rPr lang="cs-CZ" sz="1200" i="1" dirty="0" err="1"/>
              <a:t>pants</a:t>
            </a:r>
            <a:r>
              <a:rPr lang="cs-CZ" sz="1200" i="1" dirty="0"/>
              <a:t> 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23.2.2013]. Dostupný na WWW: http://commons.wikimedia.org/wiki/File:Men%27s_black_PVC_pants_01.jpg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TAN</a:t>
            </a:r>
            <a:r>
              <a:rPr lang="cs-CZ" sz="1200" dirty="0"/>
              <a:t>, </a:t>
            </a:r>
            <a:r>
              <a:rPr lang="cs-CZ" sz="1200" dirty="0" err="1"/>
              <a:t>Steve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Laying</a:t>
            </a:r>
            <a:r>
              <a:rPr lang="cs-CZ" sz="1200" i="1" dirty="0"/>
              <a:t> </a:t>
            </a:r>
            <a:r>
              <a:rPr lang="cs-CZ" sz="1200" i="1" dirty="0" err="1"/>
              <a:t>sewer</a:t>
            </a:r>
            <a:r>
              <a:rPr lang="cs-CZ" sz="1200" i="1" dirty="0"/>
              <a:t> </a:t>
            </a:r>
            <a:r>
              <a:rPr lang="cs-CZ" sz="1200" i="1" dirty="0" err="1"/>
              <a:t>hi</a:t>
            </a:r>
            <a:r>
              <a:rPr lang="cs-CZ" sz="1200" i="1" dirty="0"/>
              <a:t> res (2).jpg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23.2.2013]. Dostupný na WWW: http://commons.wikimedia.org/wiki/File:Laying_sewer_hi_res_(2).</a:t>
            </a:r>
            <a:r>
              <a:rPr lang="cs-CZ" sz="1200" dirty="0" smtClean="0"/>
              <a:t>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JOHNTEX</a:t>
            </a:r>
            <a:r>
              <a:rPr lang="cs-CZ" sz="1200" dirty="0"/>
              <a:t>. </a:t>
            </a:r>
            <a:r>
              <a:rPr lang="cs-CZ" sz="1200" i="1" dirty="0"/>
              <a:t>Soubor: Surfer v obleku nese jeho </a:t>
            </a:r>
            <a:r>
              <a:rPr lang="cs-CZ" sz="1200" i="1" dirty="0" err="1"/>
              <a:t>surboard</a:t>
            </a:r>
            <a:r>
              <a:rPr lang="cs-CZ" sz="1200" i="1" dirty="0"/>
              <a:t> na beach.JPG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http://commons.wikimedia.org/wiki/File:Surfer_in_wetsuit_carries_his_surboard_on_the_beach.JPG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19954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ESI.US1</a:t>
            </a:r>
            <a:r>
              <a:rPr lang="cs-CZ" sz="1200" dirty="0"/>
              <a:t>. </a:t>
            </a:r>
            <a:r>
              <a:rPr lang="cs-CZ" sz="1200" i="1" dirty="0"/>
              <a:t>Soubor: Neopreno3.jpeg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http://commons.wikimedia.org/wiki/File:Neopreno3.jpeg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65965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en-US" sz="1200" dirty="0" smtClean="0"/>
              <a:t>WERNEUCHEN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Chirurgické</a:t>
            </a:r>
            <a:r>
              <a:rPr lang="en-US" sz="1200" i="1" dirty="0"/>
              <a:t> </a:t>
            </a:r>
            <a:r>
              <a:rPr lang="en-US" sz="1200" i="1" dirty="0" err="1"/>
              <a:t>rukavice</a:t>
            </a:r>
            <a:r>
              <a:rPr lang="en-US" sz="1200" i="1" dirty="0"/>
              <a:t> 19.JPG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22.4.2013].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http://commons.wikimedia.org/wiki/File:Surgical_gloves_19.JPG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12132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VISUALBEO</a:t>
            </a:r>
            <a:r>
              <a:rPr lang="cs-CZ" sz="1200" dirty="0"/>
              <a:t>. </a:t>
            </a:r>
            <a:r>
              <a:rPr lang="cs-CZ" sz="1200" i="1" dirty="0"/>
              <a:t>Soubor: PATCHCABLE černá 20m.jpg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http://commons.wikimedia.org/wiki/File:Patchcable_black_20m.jpg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</a:t>
            </a:r>
            <a:r>
              <a:rPr lang="cs-CZ" sz="1200" dirty="0" smtClean="0"/>
              <a:t>KUNSTPISTE</a:t>
            </a:r>
            <a:r>
              <a:rPr lang="cs-CZ" sz="1200" dirty="0"/>
              <a:t>. </a:t>
            </a:r>
            <a:r>
              <a:rPr lang="cs-CZ" sz="1200" i="1" dirty="0"/>
              <a:t>Soubor: Ski modely 2010.jpg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http://commons.wikimedia.org/wiki/File:Ski_models_2010.jpg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/>
              <a:t>Soubor: 160658main2 OZON velké 350.png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http://commons.wikimedia.org/wiki/File:160658main2_OZONE_large_350.png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 </a:t>
            </a:r>
            <a:r>
              <a:rPr lang="cs-CZ" sz="1200" dirty="0"/>
              <a:t>XANTHIS. </a:t>
            </a:r>
            <a:r>
              <a:rPr lang="cs-CZ" sz="1200" i="1" dirty="0"/>
              <a:t>Soubor: DDT Powder.jpg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http://en.wikipedia.org/wiki/File:DDT_Powder.jpg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en-US" sz="1200" dirty="0" smtClean="0"/>
              <a:t>YDOMUSCH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Kochleární</a:t>
            </a:r>
            <a:r>
              <a:rPr lang="en-US" sz="1200" i="1" dirty="0"/>
              <a:t> implant2.jpg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22.4.2013].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http://commons.wikimedia.org/wiki/File:Cochlear_implant2.jpg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 </a:t>
            </a:r>
            <a:r>
              <a:rPr lang="cs-CZ" sz="1200" dirty="0" smtClean="0"/>
              <a:t>SELFMADE</a:t>
            </a:r>
            <a:r>
              <a:rPr lang="cs-CZ" sz="1200" dirty="0"/>
              <a:t>. </a:t>
            </a:r>
            <a:r>
              <a:rPr lang="cs-CZ" sz="1200" i="1" dirty="0"/>
              <a:t>Soubor: EdenProject2005-07-30.jpg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http://commons.wikimedia.org/wiki/File:EdenProject2005-07-30.jpg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 </a:t>
            </a:r>
            <a:r>
              <a:rPr lang="en-US" sz="1200" dirty="0" smtClean="0"/>
              <a:t> </a:t>
            </a:r>
            <a:r>
              <a:rPr lang="en-US" sz="1200" dirty="0"/>
              <a:t>CDC. </a:t>
            </a:r>
            <a:r>
              <a:rPr lang="en-US" sz="1200" i="1" dirty="0" err="1"/>
              <a:t>Soubor</a:t>
            </a:r>
            <a:r>
              <a:rPr lang="en-US" sz="1200" i="1" dirty="0"/>
              <a:t>: DDT WWII soldier.jpg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22.4.2013].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http://commons.wikimedia.org/wiki/File:DDT_WWII_soldier.jpg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Obr.31</a:t>
            </a:r>
            <a:r>
              <a:rPr lang="cs-CZ" sz="1200" dirty="0"/>
              <a:t>BUNDESARCHIV BILD 183-20820-0001 / CC-BY-SA. </a:t>
            </a:r>
            <a:r>
              <a:rPr lang="cs-CZ" sz="1200" i="1" dirty="0"/>
              <a:t>Soubor: </a:t>
            </a:r>
            <a:r>
              <a:rPr lang="cs-CZ" sz="1200" i="1" dirty="0" err="1"/>
              <a:t>Bundesarchiv</a:t>
            </a:r>
            <a:r>
              <a:rPr lang="cs-CZ" sz="1200" i="1" dirty="0"/>
              <a:t> </a:t>
            </a:r>
            <a:r>
              <a:rPr lang="cs-CZ" sz="1200" i="1" dirty="0" err="1"/>
              <a:t>Bild</a:t>
            </a:r>
            <a:r>
              <a:rPr lang="cs-CZ" sz="1200" i="1" dirty="0"/>
              <a:t> 183-20820-0001, </a:t>
            </a:r>
            <a:r>
              <a:rPr lang="cs-CZ" sz="1200" i="1" dirty="0" err="1"/>
              <a:t>Blausig</a:t>
            </a:r>
            <a:r>
              <a:rPr lang="cs-CZ" sz="1200" i="1" dirty="0"/>
              <a:t>, Kartoffelkäferbekämpfung.jpg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http://commons.wikimedia.org/wiki/File:Bundesarchiv_Bild_183-20820-0001,_Blausig,_Kartoffelk%C3%A4ferbek%C3%A4mpfung.jpg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47358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Obr.32</a:t>
            </a:r>
            <a:r>
              <a:rPr lang="en-US" sz="1200" dirty="0"/>
              <a:t>US FISH AND WILDLIFE SERVICE. </a:t>
            </a:r>
            <a:r>
              <a:rPr lang="en-US" sz="1200" i="1" dirty="0" err="1"/>
              <a:t>Soubor</a:t>
            </a:r>
            <a:r>
              <a:rPr lang="en-US" sz="1200" i="1" dirty="0"/>
              <a:t>: Rachel-Carson.jpg - Wikimedia Commons</a:t>
            </a:r>
            <a:r>
              <a:rPr lang="en-US" sz="1200" dirty="0"/>
              <a:t>[online]. [cit. </a:t>
            </a:r>
            <a:r>
              <a:rPr lang="en-US" sz="1200" dirty="0" smtClean="0"/>
              <a:t>22.4.2013].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http://commons.wikimedia.org/wiki/File:Rachel-Carson.jpg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34126" y="5491863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16" name="TextovéPole 2"/>
          <p:cNvSpPr txBox="1"/>
          <p:nvPr/>
        </p:nvSpPr>
        <p:spPr>
          <a:xfrm>
            <a:off x="1677733" y="5055567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4126" y="5803995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634126" y="6138634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611904" y="6453368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9304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536821" y="294089"/>
            <a:ext cx="1690204" cy="1478727"/>
            <a:chOff x="536819" y="294089"/>
            <a:chExt cx="6856289" cy="599025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67" b="42167" l="50943" r="836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99" r="16209" b="57636"/>
            <a:stretch/>
          </p:blipFill>
          <p:spPr bwMode="auto">
            <a:xfrm rot="19538850">
              <a:off x="4717386" y="294089"/>
              <a:ext cx="2675722" cy="2216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67" b="97667" l="2123" r="81958">
                          <a14:backgroundMark x1="45519" y1="49500" x2="45519" y2="49500"/>
                          <a14:backgroundMark x1="44104" y1="49500" x2="44104" y2="49500"/>
                          <a14:backgroundMark x1="41981" y1="49500" x2="41981" y2="49500"/>
                          <a14:backgroundMark x1="39269" y1="49333" x2="39269" y2="49333"/>
                          <a14:backgroundMark x1="36557" y1="49333" x2="36557" y2="49333"/>
                          <a14:backgroundMark x1="34906" y1="49333" x2="34906" y2="49333"/>
                          <a14:backgroundMark x1="34198" y1="49167" x2="34198" y2="49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582"/>
            <a:stretch/>
          </p:blipFill>
          <p:spPr bwMode="auto">
            <a:xfrm>
              <a:off x="536819" y="569343"/>
              <a:ext cx="6657109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86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1319783"/>
            <a:ext cx="8064896" cy="4218435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2" y="2150524"/>
            <a:ext cx="421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FYZIKÁLNÍ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2663286"/>
            <a:ext cx="421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3196959"/>
            <a:ext cx="309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CHLORMETHAN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3730631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TRICHLORMETHAN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1" y="4264305"/>
            <a:ext cx="421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TETRACHLORMETHAN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4797978"/>
            <a:ext cx="32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TRIJODMETHAN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1" action="ppaction://hlinksldjump"/>
          </p:cNvPr>
          <p:cNvSpPr txBox="1"/>
          <p:nvPr/>
        </p:nvSpPr>
        <p:spPr>
          <a:xfrm>
            <a:off x="826655" y="1646468"/>
            <a:ext cx="576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smtClean="0">
                <a:solidFill>
                  <a:srgbClr val="FF0000"/>
                </a:solidFill>
              </a:rPr>
              <a:t>HALOGENDERIVÁTY, NÁZVOSLOVÍ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794176" y="502881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b="1" dirty="0">
                <a:solidFill>
                  <a:srgbClr val="FF0000"/>
                </a:solidFill>
              </a:rPr>
              <a:t>1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3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11"/>
          <p:cNvSpPr/>
          <p:nvPr/>
        </p:nvSpPr>
        <p:spPr>
          <a:xfrm>
            <a:off x="539552" y="1319783"/>
            <a:ext cx="8064896" cy="4218435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2" y="2133936"/>
            <a:ext cx="421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CHLORETHAN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2646698"/>
            <a:ext cx="421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CHLORETHYLEN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3180371"/>
            <a:ext cx="309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CHLOROPREN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3714043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TETRAFLUORETHYLEN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1" y="4247717"/>
            <a:ext cx="80640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300" b="1" dirty="0">
                <a:solidFill>
                  <a:srgbClr val="FF0000"/>
                </a:solidFill>
              </a:rPr>
              <a:t>TRICHLORFLUORETHAN, </a:t>
            </a:r>
            <a:r>
              <a:rPr lang="cs-CZ" sz="2300" b="1" dirty="0" smtClean="0">
                <a:solidFill>
                  <a:srgbClr val="FF0000"/>
                </a:solidFill>
              </a:rPr>
              <a:t>CHLORTRIFLUORETHAN</a:t>
            </a:r>
            <a:endParaRPr lang="cs-CZ" sz="23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4" y="4781390"/>
            <a:ext cx="705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DICHLODIFENYLTRICHLORETHAN - DDT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1" action="ppaction://hlinksldjump"/>
          </p:cNvPr>
          <p:cNvSpPr txBox="1"/>
          <p:nvPr/>
        </p:nvSpPr>
        <p:spPr>
          <a:xfrm>
            <a:off x="826655" y="1629880"/>
            <a:ext cx="576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TRIBROMMETHAN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794175" y="502587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b="1" dirty="0" smtClean="0">
                <a:solidFill>
                  <a:srgbClr val="FF0000"/>
                </a:solidFill>
              </a:rPr>
              <a:t>2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56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2" grpId="0"/>
      <p:bldP spid="23" grpId="0"/>
      <p:bldP spid="24" grpId="0"/>
      <p:bldP spid="25" grpId="0"/>
      <p:bldP spid="26" grpId="0"/>
      <p:bldP spid="3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807095"/>
            <a:ext cx="42844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Charakteristická skupina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7" y="212447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prstClr val="black"/>
                </a:solidFill>
              </a:rPr>
              <a:t>Halogenderiváty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4" y="1340768"/>
            <a:ext cx="259228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– </a:t>
            </a:r>
            <a:r>
              <a:rPr lang="cs-CZ" dirty="0" smtClean="0">
                <a:solidFill>
                  <a:srgbClr val="FF0000"/>
                </a:solidFill>
              </a:rPr>
              <a:t>F, </a:t>
            </a:r>
            <a:r>
              <a:rPr lang="cs-CZ" dirty="0">
                <a:solidFill>
                  <a:srgbClr val="FF0000"/>
                </a:solidFill>
              </a:rPr>
              <a:t>– </a:t>
            </a:r>
            <a:r>
              <a:rPr lang="cs-CZ" dirty="0" smtClean="0">
                <a:solidFill>
                  <a:srgbClr val="FF0000"/>
                </a:solidFill>
              </a:rPr>
              <a:t>Cl, </a:t>
            </a:r>
            <a:r>
              <a:rPr lang="cs-CZ" dirty="0">
                <a:solidFill>
                  <a:srgbClr val="FF0000"/>
                </a:solidFill>
              </a:rPr>
              <a:t>– </a:t>
            </a:r>
            <a:r>
              <a:rPr lang="cs-CZ" dirty="0" smtClean="0">
                <a:solidFill>
                  <a:srgbClr val="FF0000"/>
                </a:solidFill>
              </a:rPr>
              <a:t>Br, </a:t>
            </a:r>
            <a:r>
              <a:rPr lang="cs-CZ" dirty="0">
                <a:solidFill>
                  <a:srgbClr val="FF0000"/>
                </a:solidFill>
              </a:rPr>
              <a:t>– 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5" y="1963786"/>
            <a:ext cx="806489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dělíme dle </a:t>
            </a:r>
            <a:r>
              <a:rPr lang="cs-CZ" dirty="0"/>
              <a:t>jejich struktury na primární, sekundární a terciární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7" y="2878776"/>
            <a:ext cx="1566176" cy="5078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/>
              <a:t>RCH</a:t>
            </a:r>
            <a:r>
              <a:rPr lang="cs-CZ" baseline="-25000" dirty="0"/>
              <a:t>2</a:t>
            </a:r>
            <a:r>
              <a:rPr lang="cs-CZ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7505" y="3501008"/>
            <a:ext cx="547260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Příprava a výroba </a:t>
            </a:r>
            <a:r>
              <a:rPr lang="cs-CZ" dirty="0" err="1"/>
              <a:t>halogenderivátů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017166"/>
            <a:ext cx="475252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radikálová substituce </a:t>
            </a:r>
            <a:r>
              <a:rPr lang="cs-CZ" dirty="0"/>
              <a:t>alkanů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9551" y="4940496"/>
            <a:ext cx="475252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elektrofilní </a:t>
            </a:r>
            <a:r>
              <a:rPr lang="cs-CZ" dirty="0" smtClean="0"/>
              <a:t>substituce </a:t>
            </a:r>
            <a:r>
              <a:rPr lang="cs-CZ" dirty="0" err="1"/>
              <a:t>arenů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15617" y="6309320"/>
            <a:ext cx="43204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=CH</a:t>
            </a:r>
            <a:r>
              <a:rPr lang="cs-CZ" baseline="-25000" dirty="0"/>
              <a:t>2</a:t>
            </a:r>
            <a:r>
              <a:rPr lang="cs-CZ" dirty="0"/>
              <a:t> + </a:t>
            </a:r>
            <a:r>
              <a:rPr lang="cs-CZ" dirty="0" err="1"/>
              <a:t>HBr</a:t>
            </a:r>
            <a:r>
              <a:rPr lang="cs-CZ" dirty="0"/>
              <a:t> → 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Br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23285" y="2880130"/>
            <a:ext cx="1566176" cy="5078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 smtClean="0"/>
              <a:t>R</a:t>
            </a:r>
            <a:r>
              <a:rPr lang="cs-CZ" baseline="-25000" dirty="0" smtClean="0"/>
              <a:t>2</a:t>
            </a:r>
            <a:r>
              <a:rPr lang="cs-CZ" dirty="0" smtClean="0"/>
              <a:t>CH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076056" y="2880130"/>
            <a:ext cx="1566176" cy="5078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/>
              <a:t>R</a:t>
            </a:r>
            <a:r>
              <a:rPr lang="cs-CZ" baseline="-25000" dirty="0"/>
              <a:t>3</a:t>
            </a:r>
            <a:r>
              <a:rPr lang="cs-CZ" dirty="0"/>
              <a:t>C</a:t>
            </a:r>
            <a:r>
              <a:rPr lang="cs-CZ" dirty="0">
                <a:solidFill>
                  <a:srgbClr val="FF0000"/>
                </a:solidFill>
              </a:rPr>
              <a:t>X 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39552" y="5828487"/>
            <a:ext cx="51845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adice </a:t>
            </a:r>
            <a:r>
              <a:rPr lang="cs-CZ" dirty="0"/>
              <a:t>na nenasycené uhlovodíky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15616" y="4478831"/>
            <a:ext cx="367240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4</a:t>
            </a:r>
            <a:r>
              <a:rPr lang="cs-CZ" dirty="0"/>
              <a:t> + Cl</a:t>
            </a:r>
            <a:r>
              <a:rPr lang="cs-CZ" baseline="-25000" dirty="0"/>
              <a:t>2</a:t>
            </a:r>
            <a:r>
              <a:rPr lang="cs-CZ" dirty="0"/>
              <a:t> → CH</a:t>
            </a:r>
            <a:r>
              <a:rPr lang="cs-CZ" baseline="-25000" dirty="0"/>
              <a:t>3</a:t>
            </a:r>
            <a:r>
              <a:rPr lang="cs-CZ" dirty="0"/>
              <a:t>Cl + </a:t>
            </a:r>
            <a:r>
              <a:rPr lang="cs-CZ" dirty="0" err="1"/>
              <a:t>HCl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115617" y="5389083"/>
            <a:ext cx="40324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6</a:t>
            </a:r>
            <a:r>
              <a:rPr lang="cs-CZ" dirty="0"/>
              <a:t> + Br</a:t>
            </a:r>
            <a:r>
              <a:rPr lang="cs-CZ" baseline="-25000" dirty="0"/>
              <a:t>2</a:t>
            </a:r>
            <a:r>
              <a:rPr lang="cs-CZ" dirty="0"/>
              <a:t> → 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5</a:t>
            </a:r>
            <a:r>
              <a:rPr lang="cs-CZ" dirty="0"/>
              <a:t>Br + </a:t>
            </a:r>
            <a:r>
              <a:rPr lang="cs-CZ" dirty="0" err="1"/>
              <a:t>HBr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Šipka doprava se zářezem 19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10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620688"/>
            <a:ext cx="45365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err="1" smtClean="0">
                <a:solidFill>
                  <a:prstClr val="black"/>
                </a:solidFill>
              </a:rPr>
              <a:t>halogenderivátů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809398"/>
            <a:ext cx="39604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schéma</a:t>
            </a: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err="1">
                <a:solidFill>
                  <a:prstClr val="black"/>
                </a:solidFill>
              </a:rPr>
              <a:t>alkyl</a:t>
            </a:r>
            <a:r>
              <a:rPr lang="cs-CZ" dirty="0" err="1">
                <a:solidFill>
                  <a:srgbClr val="FF0000"/>
                </a:solidFill>
              </a:rPr>
              <a:t>halogenid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1" y="2280355"/>
            <a:ext cx="835292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prstClr val="black"/>
                </a:solidFill>
              </a:rPr>
              <a:t>pouze </a:t>
            </a:r>
            <a:r>
              <a:rPr lang="cs-CZ" dirty="0">
                <a:solidFill>
                  <a:prstClr val="black"/>
                </a:solidFill>
              </a:rPr>
              <a:t>je-li ke konci základního řetězce navázán jeden atom halogenu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1" y="5736738"/>
            <a:ext cx="820891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Některé </a:t>
            </a:r>
            <a:r>
              <a:rPr lang="cs-CZ" dirty="0" err="1">
                <a:solidFill>
                  <a:prstClr val="black"/>
                </a:solidFill>
              </a:rPr>
              <a:t>halogenderiváty</a:t>
            </a:r>
            <a:r>
              <a:rPr lang="cs-CZ" dirty="0">
                <a:solidFill>
                  <a:prstClr val="black"/>
                </a:solidFill>
              </a:rPr>
              <a:t> mají také své triviální názvy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1" y="3916647"/>
            <a:ext cx="320435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>
                <a:solidFill>
                  <a:srgbClr val="FF0000"/>
                </a:solidFill>
              </a:rPr>
              <a:t>halogen</a:t>
            </a:r>
            <a:r>
              <a:rPr lang="cs-CZ" dirty="0" err="1" smtClean="0">
                <a:solidFill>
                  <a:prstClr val="black"/>
                </a:solidFill>
              </a:rPr>
              <a:t>uhlovodík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3255367"/>
            <a:ext cx="295232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CH</a:t>
            </a:r>
            <a:r>
              <a:rPr lang="cs-CZ" baseline="-25000" dirty="0" smtClean="0">
                <a:solidFill>
                  <a:prstClr val="black"/>
                </a:solidFill>
              </a:rPr>
              <a:t>3</a:t>
            </a:r>
            <a:r>
              <a:rPr lang="cs-CZ" dirty="0" smtClean="0">
                <a:solidFill>
                  <a:prstClr val="black"/>
                </a:solidFill>
              </a:rPr>
              <a:t>I - </a:t>
            </a:r>
            <a:r>
              <a:rPr lang="cs-CZ" dirty="0" err="1">
                <a:solidFill>
                  <a:prstClr val="black"/>
                </a:solidFill>
              </a:rPr>
              <a:t>methyl</a:t>
            </a:r>
            <a:r>
              <a:rPr lang="cs-CZ" dirty="0" err="1">
                <a:solidFill>
                  <a:srgbClr val="FF0000"/>
                </a:solidFill>
              </a:rPr>
              <a:t>jodid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35896" y="3255367"/>
            <a:ext cx="37444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r>
              <a:rPr lang="cs-CZ" dirty="0" smtClean="0"/>
              <a:t>CH</a:t>
            </a:r>
            <a:r>
              <a:rPr lang="cs-CZ" baseline="-25000" dirty="0" smtClean="0"/>
              <a:t>2</a:t>
            </a:r>
            <a:r>
              <a:rPr lang="cs-CZ" dirty="0" smtClean="0"/>
              <a:t>Br</a:t>
            </a:r>
            <a:r>
              <a:rPr lang="cs-CZ" dirty="0" smtClean="0">
                <a:solidFill>
                  <a:prstClr val="black"/>
                </a:solidFill>
              </a:rPr>
              <a:t> - </a:t>
            </a:r>
            <a:r>
              <a:rPr lang="cs-CZ" dirty="0" err="1"/>
              <a:t>ethyl</a:t>
            </a:r>
            <a:r>
              <a:rPr lang="cs-CZ" dirty="0" err="1">
                <a:solidFill>
                  <a:srgbClr val="FF0000"/>
                </a:solidFill>
              </a:rPr>
              <a:t>bromid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531620"/>
            <a:ext cx="295232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 smtClean="0">
                <a:solidFill>
                  <a:prstClr val="black"/>
                </a:solidFill>
              </a:rPr>
              <a:t>CH</a:t>
            </a:r>
            <a:r>
              <a:rPr lang="cs-CZ" baseline="-25000" dirty="0" smtClean="0">
                <a:solidFill>
                  <a:prstClr val="black"/>
                </a:solidFill>
              </a:rPr>
              <a:t>3</a:t>
            </a:r>
            <a:r>
              <a:rPr lang="cs-CZ" dirty="0" smtClean="0">
                <a:solidFill>
                  <a:prstClr val="black"/>
                </a:solidFill>
              </a:rPr>
              <a:t>I - </a:t>
            </a:r>
            <a:r>
              <a:rPr lang="cs-CZ" dirty="0" err="1" smtClean="0">
                <a:solidFill>
                  <a:srgbClr val="FF0000"/>
                </a:solidFill>
              </a:rPr>
              <a:t>jod</a:t>
            </a:r>
            <a:r>
              <a:rPr lang="cs-CZ" dirty="0" err="1" smtClean="0"/>
              <a:t>methan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635896" y="4531620"/>
            <a:ext cx="37444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r>
              <a:rPr lang="cs-CZ" dirty="0" smtClean="0"/>
              <a:t>CH</a:t>
            </a:r>
            <a:r>
              <a:rPr lang="cs-CZ" baseline="-25000" dirty="0" smtClean="0"/>
              <a:t>2</a:t>
            </a:r>
            <a:r>
              <a:rPr lang="cs-CZ" dirty="0" smtClean="0"/>
              <a:t>Br</a:t>
            </a:r>
            <a:r>
              <a:rPr lang="cs-CZ" dirty="0" smtClean="0">
                <a:solidFill>
                  <a:prstClr val="black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brom</a:t>
            </a:r>
            <a:r>
              <a:rPr lang="cs-CZ" dirty="0" err="1"/>
              <a:t>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6351711"/>
            <a:ext cx="30963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/>
              <a:t>CHCl</a:t>
            </a:r>
            <a:r>
              <a:rPr lang="cs-CZ" baseline="-25000" dirty="0"/>
              <a:t>3</a:t>
            </a:r>
            <a:r>
              <a:rPr lang="cs-CZ" dirty="0" smtClean="0">
                <a:solidFill>
                  <a:prstClr val="black"/>
                </a:solidFill>
              </a:rPr>
              <a:t> - </a:t>
            </a:r>
            <a:r>
              <a:rPr lang="cs-CZ" dirty="0" smtClean="0">
                <a:solidFill>
                  <a:srgbClr val="FF0000"/>
                </a:solidFill>
              </a:rPr>
              <a:t>chloro</a:t>
            </a:r>
            <a:r>
              <a:rPr lang="cs-CZ" dirty="0" smtClean="0"/>
              <a:t>form 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6351710"/>
            <a:ext cx="37444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/>
              <a:t>CCl</a:t>
            </a:r>
            <a:r>
              <a:rPr lang="cs-CZ" baseline="-25000" dirty="0"/>
              <a:t>4</a:t>
            </a:r>
            <a:r>
              <a:rPr lang="cs-CZ" dirty="0" smtClean="0">
                <a:solidFill>
                  <a:prstClr val="black"/>
                </a:solidFill>
              </a:rPr>
              <a:t> - </a:t>
            </a:r>
            <a:r>
              <a:rPr lang="cs-CZ" dirty="0">
                <a:solidFill>
                  <a:srgbClr val="FF0000"/>
                </a:solidFill>
              </a:rPr>
              <a:t>chlorid</a:t>
            </a:r>
            <a:r>
              <a:rPr lang="cs-CZ" dirty="0"/>
              <a:t> uhličitý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39552" y="5127575"/>
            <a:ext cx="36724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 smtClean="0"/>
              <a:t>CHCl</a:t>
            </a:r>
            <a:r>
              <a:rPr lang="cs-CZ" baseline="-25000" dirty="0" smtClean="0"/>
              <a:t>3</a:t>
            </a:r>
            <a:r>
              <a:rPr lang="cs-CZ" dirty="0" smtClean="0">
                <a:solidFill>
                  <a:prstClr val="black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trichlor</a:t>
            </a:r>
            <a:r>
              <a:rPr lang="cs-CZ" dirty="0" err="1"/>
              <a:t>methan</a:t>
            </a:r>
            <a:r>
              <a:rPr lang="cs-CZ" dirty="0"/>
              <a:t> 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860032" y="5127575"/>
            <a:ext cx="37444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 smtClean="0"/>
              <a:t>CCl</a:t>
            </a:r>
            <a:r>
              <a:rPr lang="cs-CZ" baseline="-25000" dirty="0" smtClean="0"/>
              <a:t>4</a:t>
            </a:r>
            <a:r>
              <a:rPr lang="cs-CZ" dirty="0" smtClean="0">
                <a:solidFill>
                  <a:prstClr val="black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tetrachlor</a:t>
            </a:r>
            <a:r>
              <a:rPr lang="cs-CZ" dirty="0" err="1"/>
              <a:t>methan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9512" y="1196752"/>
            <a:ext cx="64087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v"/>
            </a:pPr>
            <a:r>
              <a:rPr lang="cs-CZ" dirty="0" smtClean="0"/>
              <a:t>dvojí metodika </a:t>
            </a:r>
            <a:r>
              <a:rPr lang="cs-CZ" dirty="0"/>
              <a:t>jejich odvození ze vzorce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Šipka doprava se zářezem 1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63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548680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err="1">
                <a:solidFill>
                  <a:prstClr val="black"/>
                </a:solidFill>
              </a:rPr>
              <a:t>halogenderivátů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03648" y="6351711"/>
            <a:ext cx="43204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2-brom-2-fluor-4-jodpentan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1196752"/>
            <a:ext cx="777686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Při </a:t>
            </a:r>
            <a:r>
              <a:rPr lang="cs-CZ" dirty="0" smtClean="0"/>
              <a:t>číslování </a:t>
            </a:r>
            <a:r>
              <a:rPr lang="cs-CZ" dirty="0"/>
              <a:t>mají skupiny halogenů přednost před uhlovodíkovými </a:t>
            </a:r>
            <a:r>
              <a:rPr lang="cs-CZ" dirty="0" smtClean="0"/>
              <a:t>zbytky.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871700" y="3516790"/>
            <a:ext cx="33843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1-chlor-2-ethylbenzen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4199351"/>
            <a:ext cx="878497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Jejich pořadí se poté určuje podle prvního počátečního písmena v jejich názvů, přičemž ch (chlor) se bere jako </a:t>
            </a:r>
            <a:r>
              <a:rPr lang="cs-CZ" dirty="0" smtClean="0"/>
              <a:t>c.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e-chembook.eu/wp-content/uploads/2-brom-2-fluor-4-jodpent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76" y="5127575"/>
            <a:ext cx="29202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-chembook.eu/wp-content/uploads/1-chlor-2-ethylbenz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47" y="2138069"/>
            <a:ext cx="1961282" cy="140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doprava se zářezem 10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661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80728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2276872"/>
            <a:ext cx="89289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 </a:t>
            </a:r>
            <a:r>
              <a:rPr lang="cs-CZ" dirty="0"/>
              <a:t>rostoucí hmotností se však jejich body tání a varu zvyšují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700808"/>
            <a:ext cx="68407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 </a:t>
            </a:r>
            <a:r>
              <a:rPr lang="cs-CZ" dirty="0"/>
              <a:t>menší molekulovou hmotností jsou plyny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2886381"/>
            <a:ext cx="54726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obvykle </a:t>
            </a:r>
            <a:r>
              <a:rPr lang="cs-CZ" dirty="0"/>
              <a:t>jsou nerozpustné ve 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4106689"/>
            <a:ext cx="59766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narkotické </a:t>
            </a:r>
            <a:r>
              <a:rPr lang="cs-CZ" dirty="0"/>
              <a:t>účinky (např. chloroform)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919663"/>
            <a:ext cx="60486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jsou značně </a:t>
            </a:r>
            <a:r>
              <a:rPr lang="cs-CZ" dirty="0"/>
              <a:t>reaktivní (díky vazbě C-X</a:t>
            </a:r>
            <a:r>
              <a:rPr lang="cs-CZ" dirty="0" smtClean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5313982"/>
            <a:ext cx="72008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mnohé </a:t>
            </a:r>
            <a:r>
              <a:rPr lang="cs-CZ" dirty="0" err="1"/>
              <a:t>halogenderiváty</a:t>
            </a:r>
            <a:r>
              <a:rPr lang="cs-CZ" dirty="0"/>
              <a:t> nepříjemně zapáchají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7504" y="3501008"/>
            <a:ext cx="42124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dobře </a:t>
            </a:r>
            <a:r>
              <a:rPr lang="cs-CZ" dirty="0"/>
              <a:t>rozpustné v tucích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4722250"/>
            <a:ext cx="62646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slzotvorné</a:t>
            </a:r>
            <a:r>
              <a:rPr lang="cs-CZ" dirty="0"/>
              <a:t>  </a:t>
            </a:r>
            <a:r>
              <a:rPr lang="cs-CZ" dirty="0" smtClean="0"/>
              <a:t>účinky (např</a:t>
            </a:r>
            <a:r>
              <a:rPr lang="cs-CZ" dirty="0"/>
              <a:t>. benzylchlorid)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Šipka doprava se zářezem 1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930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663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96" y="692696"/>
            <a:ext cx="77768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Charakteristickou </a:t>
            </a:r>
            <a:r>
              <a:rPr lang="cs-CZ" dirty="0"/>
              <a:t>reakcí </a:t>
            </a:r>
            <a:r>
              <a:rPr lang="cs-CZ" dirty="0" smtClean="0"/>
              <a:t>je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nukleofilní substituce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4056" y="1238317"/>
            <a:ext cx="37799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monomolekulární </a:t>
            </a:r>
            <a:r>
              <a:rPr lang="cs-CZ" dirty="0"/>
              <a:t>SN</a:t>
            </a:r>
            <a:r>
              <a:rPr lang="cs-CZ" baseline="-25000" dirty="0"/>
              <a:t>1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4056" y="2246429"/>
            <a:ext cx="32043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bimolekulární SN</a:t>
            </a:r>
            <a:r>
              <a:rPr lang="cs-CZ" baseline="-25000" dirty="0"/>
              <a:t>2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4057" y="1712756"/>
            <a:ext cx="67322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 smtClean="0"/>
              <a:t>vzniká alkylový kation a</a:t>
            </a:r>
            <a:r>
              <a:rPr lang="cs-CZ" dirty="0"/>
              <a:t> halogenidový anion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496" y="5492178"/>
            <a:ext cx="90730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polymerace</a:t>
            </a:r>
            <a:r>
              <a:rPr lang="cs-CZ" dirty="0" smtClean="0">
                <a:solidFill>
                  <a:prstClr val="black"/>
                </a:solidFill>
              </a:rPr>
              <a:t> -</a:t>
            </a:r>
            <a:r>
              <a:rPr lang="cs-CZ" dirty="0">
                <a:solidFill>
                  <a:prstClr val="black"/>
                </a:solidFill>
              </a:rPr>
              <a:t> chemická reakce, při které z malých molekul (monomerů) vznikají vysokomolekulární látky (polymery).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5496" y="3661612"/>
            <a:ext cx="90730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eliminace</a:t>
            </a:r>
            <a:r>
              <a:rPr lang="cs-CZ" dirty="0"/>
              <a:t> vedoucí ke vzniku </a:t>
            </a:r>
            <a:r>
              <a:rPr lang="cs-CZ" dirty="0" smtClean="0"/>
              <a:t>uhlovodíků</a:t>
            </a:r>
          </a:p>
          <a:p>
            <a:pPr marL="0" indent="0">
              <a:buNone/>
            </a:pPr>
            <a:r>
              <a:rPr lang="cs-CZ" dirty="0" smtClean="0"/>
              <a:t>(reakce s </a:t>
            </a:r>
            <a:r>
              <a:rPr lang="cs-CZ" dirty="0"/>
              <a:t>alkalickým </a:t>
            </a:r>
            <a:r>
              <a:rPr lang="cs-CZ" dirty="0" smtClean="0"/>
              <a:t>kovem)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21750" y="6351711"/>
            <a:ext cx="41224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i="1" dirty="0"/>
              <a:t>n</a:t>
            </a:r>
            <a:r>
              <a:rPr lang="cs-CZ" dirty="0"/>
              <a:t> CF</a:t>
            </a:r>
            <a:r>
              <a:rPr lang="cs-CZ" baseline="-25000" dirty="0"/>
              <a:t>2</a:t>
            </a:r>
            <a:r>
              <a:rPr lang="cs-CZ" dirty="0"/>
              <a:t>=CF</a:t>
            </a:r>
            <a:r>
              <a:rPr lang="cs-CZ" baseline="-25000" dirty="0"/>
              <a:t>2</a:t>
            </a:r>
            <a:r>
              <a:rPr lang="cs-CZ" dirty="0"/>
              <a:t> → -[-CF</a:t>
            </a:r>
            <a:r>
              <a:rPr lang="cs-CZ" baseline="-25000" dirty="0"/>
              <a:t>2</a:t>
            </a:r>
            <a:r>
              <a:rPr lang="cs-CZ" dirty="0"/>
              <a:t>-CF</a:t>
            </a:r>
            <a:r>
              <a:rPr lang="cs-CZ" baseline="-25000" dirty="0"/>
              <a:t>2</a:t>
            </a:r>
            <a:r>
              <a:rPr lang="cs-CZ" dirty="0"/>
              <a:t>-]-</a:t>
            </a:r>
            <a:r>
              <a:rPr lang="cs-CZ" i="1" baseline="-25000" dirty="0"/>
              <a:t>n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04056" y="2708094"/>
            <a:ext cx="750709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 smtClean="0"/>
              <a:t>vzniká </a:t>
            </a:r>
            <a:r>
              <a:rPr lang="cs-CZ" dirty="0"/>
              <a:t>aktivovaný </a:t>
            </a:r>
            <a:r>
              <a:rPr lang="cs-CZ" dirty="0" smtClean="0"/>
              <a:t>komplex dvou </a:t>
            </a:r>
            <a:r>
              <a:rPr lang="cs-CZ" dirty="0"/>
              <a:t>částic, substrátu </a:t>
            </a:r>
            <a:r>
              <a:rPr lang="cs-CZ" dirty="0" smtClean="0"/>
              <a:t>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a </a:t>
            </a:r>
            <a:r>
              <a:rPr lang="cs-CZ" dirty="0"/>
              <a:t>nukleofilního činidla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6" y="4581128"/>
            <a:ext cx="84969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eliminace</a:t>
            </a:r>
            <a:r>
              <a:rPr lang="cs-CZ" dirty="0"/>
              <a:t> vedoucí ke vzniku </a:t>
            </a:r>
            <a:r>
              <a:rPr lang="cs-CZ" dirty="0" smtClean="0"/>
              <a:t>alkoholů</a:t>
            </a:r>
          </a:p>
          <a:p>
            <a:pPr marL="0" indent="0">
              <a:buNone/>
            </a:pPr>
            <a:r>
              <a:rPr lang="cs-CZ" dirty="0" smtClean="0"/>
              <a:t>(reakce s </a:t>
            </a:r>
            <a:r>
              <a:rPr lang="cs-CZ" dirty="0"/>
              <a:t>hydroxidem</a:t>
            </a:r>
            <a:r>
              <a:rPr lang="cs-CZ" dirty="0" smtClean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55837" y="4030944"/>
            <a:ext cx="4877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2CH</a:t>
            </a:r>
            <a:r>
              <a:rPr lang="pl-PL" sz="2400" b="1" baseline="-25000" dirty="0"/>
              <a:t>3</a:t>
            </a:r>
            <a:r>
              <a:rPr lang="pl-PL" sz="2400" b="1" dirty="0"/>
              <a:t>Br + 2Na → CH</a:t>
            </a:r>
            <a:r>
              <a:rPr lang="pl-PL" sz="2400" b="1" baseline="-25000" dirty="0"/>
              <a:t>3</a:t>
            </a:r>
            <a:r>
              <a:rPr lang="pl-PL" sz="2400" b="1" dirty="0"/>
              <a:t>CH</a:t>
            </a:r>
            <a:r>
              <a:rPr lang="pl-PL" sz="2400" b="1" baseline="-25000" dirty="0"/>
              <a:t>3</a:t>
            </a:r>
            <a:r>
              <a:rPr lang="pl-PL" sz="2400" b="1" dirty="0"/>
              <a:t> + 2NaBr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07905" y="4950460"/>
            <a:ext cx="489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CH</a:t>
            </a:r>
            <a:r>
              <a:rPr lang="cs-CZ" sz="2400" b="1" baseline="-25000" dirty="0"/>
              <a:t>3</a:t>
            </a:r>
            <a:r>
              <a:rPr lang="cs-CZ" sz="2400" b="1" dirty="0"/>
              <a:t>Br + </a:t>
            </a:r>
            <a:r>
              <a:rPr lang="cs-CZ" sz="2400" b="1" dirty="0" err="1"/>
              <a:t>NaOH</a:t>
            </a:r>
            <a:r>
              <a:rPr lang="cs-CZ" sz="2400" b="1" dirty="0"/>
              <a:t> → CH</a:t>
            </a:r>
            <a:r>
              <a:rPr lang="cs-CZ" sz="2400" b="1" baseline="-25000" dirty="0"/>
              <a:t>3</a:t>
            </a:r>
            <a:r>
              <a:rPr lang="cs-CZ" sz="2400" b="1" dirty="0"/>
              <a:t>OH + </a:t>
            </a:r>
            <a:r>
              <a:rPr lang="cs-CZ" sz="2400" b="1" dirty="0" err="1"/>
              <a:t>NaBr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Šipka doprava se zářezem 1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8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  <p:bldP spid="12" grpId="0" animBg="1"/>
      <p:bldP spid="16" grpId="0" animBg="1"/>
      <p:bldP spid="17" grpId="0" animBg="1"/>
      <p:bldP spid="4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2290</TotalTime>
  <Words>933</Words>
  <Application>Microsoft Office PowerPoint</Application>
  <PresentationFormat>Předvádění na obrazovce (4:3)</PresentationFormat>
  <Paragraphs>312</Paragraphs>
  <Slides>24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Tok</vt:lpstr>
      <vt:lpstr>1_Tok</vt:lpstr>
      <vt:lpstr>2_Tok</vt:lpstr>
      <vt:lpstr>3_Tok</vt:lpstr>
      <vt:lpstr>4_Tok</vt:lpstr>
      <vt:lpstr>5_Tok</vt:lpstr>
      <vt:lpstr>Prezentace aplikace PowerPoint</vt:lpstr>
      <vt:lpstr>HALOGEN DERIVÁTY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163</cp:revision>
  <dcterms:created xsi:type="dcterms:W3CDTF">2013-01-14T11:05:52Z</dcterms:created>
  <dcterms:modified xsi:type="dcterms:W3CDTF">2013-10-22T04:15:41Z</dcterms:modified>
</cp:coreProperties>
</file>