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handoutMasterIdLst>
    <p:handoutMasterId r:id="rId19"/>
  </p:handoutMasterIdLst>
  <p:sldIdLst>
    <p:sldId id="274" r:id="rId3"/>
    <p:sldId id="256" r:id="rId4"/>
    <p:sldId id="262" r:id="rId5"/>
    <p:sldId id="261" r:id="rId6"/>
    <p:sldId id="268" r:id="rId7"/>
    <p:sldId id="263" r:id="rId8"/>
    <p:sldId id="266" r:id="rId9"/>
    <p:sldId id="264" r:id="rId10"/>
    <p:sldId id="265" r:id="rId11"/>
    <p:sldId id="267" r:id="rId12"/>
    <p:sldId id="271" r:id="rId13"/>
    <p:sldId id="272" r:id="rId14"/>
    <p:sldId id="269" r:id="rId15"/>
    <p:sldId id="270" r:id="rId16"/>
    <p:sldId id="27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5CF"/>
    <a:srgbClr val="00FF00"/>
    <a:srgbClr val="FFFF00"/>
    <a:srgbClr val="EC1CEC"/>
    <a:srgbClr val="06509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3428" autoAdjust="0"/>
  </p:normalViewPr>
  <p:slideViewPr>
    <p:cSldViewPr>
      <p:cViewPr>
        <p:scale>
          <a:sx n="66" d="100"/>
          <a:sy n="66" d="100"/>
        </p:scale>
        <p:origin x="-14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F0D1D-D0B3-4176-950F-34F31BF5A8AB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61ACB-A143-4367-855B-C7DE938867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888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2BE99-8C6B-4C16-8951-9297CCB42798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0564C-A2CC-4B4A-BD27-247D70500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784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Poklepem na příslušnou metodu přejde prezentace na příslušnou stránku.</a:t>
            </a:r>
            <a:r>
              <a:rPr lang="cs-CZ" baseline="0" dirty="0" smtClean="0"/>
              <a:t> Poklepem na šipku, vpravo nahoře, se vrací na str. – </a:t>
            </a:r>
            <a:r>
              <a:rPr lang="cs-CZ" baseline="0" smtClean="0"/>
              <a:t>přehled 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765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374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19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325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65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064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254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705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648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199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2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451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64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16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3919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3.png"/><Relationship Id="rId7" Type="http://schemas.openxmlformats.org/officeDocument/2006/relationships/slide" Target="slide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12.02.2013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VY_32_INOVACE_08_Ch_OB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>
                <a:solidFill>
                  <a:prstClr val="black"/>
                </a:solidFill>
                <a:latin typeface="Arial" charset="0"/>
              </a:rPr>
              <a:t>Chemická vazba </a:t>
            </a: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I.</a:t>
            </a:r>
            <a:endParaRPr lang="cs-CZ" sz="1800" b="1" dirty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úvodu, procvičení  nebo zopakování tématu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„chemická vazba“.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Cvičení mohou být využita k dílčímu zkoušení.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Pojmy: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chemická vazba, podmínky pro vznik vazby, základní a valenční stav atomu, elektronegativita, vazba</a:t>
            </a:r>
            <a:r>
              <a:rPr lang="el-GR" sz="1800" dirty="0">
                <a:solidFill>
                  <a:prstClr val="black"/>
                </a:solidFill>
              </a:rPr>
              <a:t> </a:t>
            </a:r>
            <a:r>
              <a:rPr lang="el-GR" sz="1800" dirty="0" smtClean="0">
                <a:solidFill>
                  <a:prstClr val="black"/>
                </a:solidFill>
              </a:rPr>
              <a:t>σ</a:t>
            </a:r>
            <a:r>
              <a:rPr lang="cs-CZ" sz="1800" dirty="0" smtClean="0">
                <a:solidFill>
                  <a:prstClr val="black"/>
                </a:solidFill>
              </a:rPr>
              <a:t> a  π,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vazba jednoduchá a násobná, dělení vazeb. </a:t>
            </a:r>
            <a:endParaRPr lang="cs-CZ" sz="1800" dirty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908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53752" y="764704"/>
            <a:ext cx="9036497" cy="6063680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hlinkClick r:id="rId4" action="ppaction://hlinksldjump"/>
          </p:cNvPr>
          <p:cNvSpPr txBox="1"/>
          <p:nvPr/>
        </p:nvSpPr>
        <p:spPr>
          <a:xfrm>
            <a:off x="755576" y="1065511"/>
            <a:ext cx="4212000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TYPY CHEMICKÉ VAZBY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8052" y="1887215"/>
            <a:ext cx="2880000" cy="461665"/>
          </a:xfrm>
          <a:prstGeom prst="rect">
            <a:avLst/>
          </a:prstGeom>
          <a:gradFill flip="none" rotWithShape="1">
            <a:gsLst>
              <a:gs pos="99000">
                <a:srgbClr val="1F55CF"/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r>
              <a:rPr lang="cs-CZ" sz="2300" b="1" dirty="0"/>
              <a:t>Podle vzniku</a:t>
            </a:r>
          </a:p>
        </p:txBody>
      </p:sp>
      <p:sp>
        <p:nvSpPr>
          <p:cNvPr id="6" name="Obdélník 5"/>
          <p:cNvSpPr/>
          <p:nvPr/>
        </p:nvSpPr>
        <p:spPr>
          <a:xfrm>
            <a:off x="539552" y="5847655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jednoduché </a:t>
            </a:r>
            <a:r>
              <a:rPr lang="cs-CZ" sz="2400" b="1" dirty="0"/>
              <a:t>a násobné (dvojné, trojné)</a:t>
            </a:r>
          </a:p>
        </p:txBody>
      </p:sp>
      <p:sp>
        <p:nvSpPr>
          <p:cNvPr id="7" name="Obdélník 6"/>
          <p:cNvSpPr/>
          <p:nvPr/>
        </p:nvSpPr>
        <p:spPr>
          <a:xfrm>
            <a:off x="468052" y="2550095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kovalentní a koordinačně kovalentní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4158" y="3471391"/>
            <a:ext cx="2880000" cy="461665"/>
          </a:xfrm>
          <a:prstGeom prst="rect">
            <a:avLst/>
          </a:prstGeom>
          <a:gradFill flip="none" rotWithShape="1">
            <a:gsLst>
              <a:gs pos="99000">
                <a:srgbClr val="1F55CF"/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r>
              <a:rPr lang="cs-CZ" sz="2300" b="1" dirty="0"/>
              <a:t>Podle polarity</a:t>
            </a:r>
          </a:p>
        </p:txBody>
      </p:sp>
      <p:sp>
        <p:nvSpPr>
          <p:cNvPr id="9" name="Obdélník 8"/>
          <p:cNvSpPr/>
          <p:nvPr/>
        </p:nvSpPr>
        <p:spPr>
          <a:xfrm>
            <a:off x="489111" y="4191471"/>
            <a:ext cx="82593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nepolární, polární a extrémně polární (iontová)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89112" y="5127575"/>
            <a:ext cx="2880000" cy="461665"/>
          </a:xfrm>
          <a:prstGeom prst="rect">
            <a:avLst/>
          </a:prstGeom>
          <a:gradFill flip="none" rotWithShape="1">
            <a:gsLst>
              <a:gs pos="99000">
                <a:srgbClr val="1F55CF"/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r>
              <a:rPr lang="cs-CZ" sz="2300" b="1" dirty="0"/>
              <a:t>Podle násobnosti</a:t>
            </a:r>
          </a:p>
        </p:txBody>
      </p:sp>
      <p:sp>
        <p:nvSpPr>
          <p:cNvPr id="11" name="Šipka doprava se zářezem 10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58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6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5" grpId="0" animBg="1"/>
      <p:bldP spid="6" grpId="0"/>
      <p:bldP spid="7" grpId="0"/>
      <p:bldP spid="8" grpId="0" animBg="1"/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Zaoblený obdélník 44"/>
          <p:cNvSpPr/>
          <p:nvPr/>
        </p:nvSpPr>
        <p:spPr>
          <a:xfrm>
            <a:off x="0" y="764704"/>
            <a:ext cx="9144000" cy="6063680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8" name="Skupina 67"/>
          <p:cNvGrpSpPr/>
          <p:nvPr/>
        </p:nvGrpSpPr>
        <p:grpSpPr>
          <a:xfrm>
            <a:off x="2671069" y="4567359"/>
            <a:ext cx="792088" cy="1951907"/>
            <a:chOff x="2671069" y="4567359"/>
            <a:chExt cx="792088" cy="1951907"/>
          </a:xfrm>
        </p:grpSpPr>
        <p:grpSp>
          <p:nvGrpSpPr>
            <p:cNvPr id="39" name="Skupina 38"/>
            <p:cNvGrpSpPr/>
            <p:nvPr/>
          </p:nvGrpSpPr>
          <p:grpSpPr>
            <a:xfrm>
              <a:off x="2671069" y="4567359"/>
              <a:ext cx="792088" cy="1951907"/>
              <a:chOff x="1724025" y="4296271"/>
              <a:chExt cx="395683" cy="1300660"/>
            </a:xfrm>
            <a:solidFill>
              <a:srgbClr val="FFC000"/>
            </a:solidFill>
          </p:grpSpPr>
          <p:sp>
            <p:nvSpPr>
              <p:cNvPr id="40" name="Ovál 39"/>
              <p:cNvSpPr/>
              <p:nvPr/>
            </p:nvSpPr>
            <p:spPr>
              <a:xfrm>
                <a:off x="1724025" y="4296271"/>
                <a:ext cx="395287" cy="42624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1" name="Rovnoramenný trojúhelník 40"/>
              <p:cNvSpPr/>
              <p:nvPr/>
            </p:nvSpPr>
            <p:spPr>
              <a:xfrm flipV="1">
                <a:off x="1744661" y="4602114"/>
                <a:ext cx="353219" cy="35049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2" name="Ovál 41"/>
              <p:cNvSpPr/>
              <p:nvPr/>
            </p:nvSpPr>
            <p:spPr>
              <a:xfrm>
                <a:off x="1724421" y="5170688"/>
                <a:ext cx="395287" cy="42624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Rovnoramenný trojúhelník 42"/>
              <p:cNvSpPr/>
              <p:nvPr/>
            </p:nvSpPr>
            <p:spPr>
              <a:xfrm>
                <a:off x="1745057" y="4937426"/>
                <a:ext cx="353219" cy="35049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5" name="Vývojový diagram: spojnice 14"/>
            <p:cNvSpPr/>
            <p:nvPr/>
          </p:nvSpPr>
          <p:spPr>
            <a:xfrm>
              <a:off x="3009963" y="5489054"/>
              <a:ext cx="114300" cy="11430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9" name="Skupina 68"/>
          <p:cNvGrpSpPr/>
          <p:nvPr/>
        </p:nvGrpSpPr>
        <p:grpSpPr>
          <a:xfrm>
            <a:off x="1326877" y="4567359"/>
            <a:ext cx="792088" cy="1951907"/>
            <a:chOff x="1326877" y="4567359"/>
            <a:chExt cx="792088" cy="1951907"/>
          </a:xfrm>
        </p:grpSpPr>
        <p:grpSp>
          <p:nvGrpSpPr>
            <p:cNvPr id="34" name="Skupina 33"/>
            <p:cNvGrpSpPr/>
            <p:nvPr/>
          </p:nvGrpSpPr>
          <p:grpSpPr>
            <a:xfrm>
              <a:off x="1326877" y="4567359"/>
              <a:ext cx="792088" cy="1951907"/>
              <a:chOff x="1724025" y="4296271"/>
              <a:chExt cx="395683" cy="1300660"/>
            </a:xfrm>
            <a:solidFill>
              <a:srgbClr val="FFC000"/>
            </a:solidFill>
          </p:grpSpPr>
          <p:sp>
            <p:nvSpPr>
              <p:cNvPr id="35" name="Ovál 34"/>
              <p:cNvSpPr/>
              <p:nvPr/>
            </p:nvSpPr>
            <p:spPr>
              <a:xfrm>
                <a:off x="1724025" y="4296271"/>
                <a:ext cx="395287" cy="42624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6" name="Rovnoramenný trojúhelník 35"/>
              <p:cNvSpPr/>
              <p:nvPr/>
            </p:nvSpPr>
            <p:spPr>
              <a:xfrm flipV="1">
                <a:off x="1744661" y="4602114"/>
                <a:ext cx="353219" cy="35049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7" name="Ovál 36"/>
              <p:cNvSpPr/>
              <p:nvPr/>
            </p:nvSpPr>
            <p:spPr>
              <a:xfrm>
                <a:off x="1724421" y="5170688"/>
                <a:ext cx="395287" cy="42624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8" name="Rovnoramenný trojúhelník 37"/>
              <p:cNvSpPr/>
              <p:nvPr/>
            </p:nvSpPr>
            <p:spPr>
              <a:xfrm>
                <a:off x="1745057" y="4937426"/>
                <a:ext cx="353219" cy="35049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6" name="Vývojový diagram: spojnice 15"/>
            <p:cNvSpPr/>
            <p:nvPr/>
          </p:nvSpPr>
          <p:spPr>
            <a:xfrm>
              <a:off x="1667669" y="5489054"/>
              <a:ext cx="114300" cy="11430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2603824" y="2232976"/>
            <a:ext cx="926578" cy="905428"/>
            <a:chOff x="2603824" y="2004178"/>
            <a:chExt cx="926578" cy="905428"/>
          </a:xfrm>
        </p:grpSpPr>
        <p:sp>
          <p:nvSpPr>
            <p:cNvPr id="11" name="Ovál 10"/>
            <p:cNvSpPr/>
            <p:nvPr/>
          </p:nvSpPr>
          <p:spPr>
            <a:xfrm>
              <a:off x="2603824" y="2004178"/>
              <a:ext cx="926578" cy="90542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Vývojový diagram: spojnice 18"/>
            <p:cNvSpPr/>
            <p:nvPr/>
          </p:nvSpPr>
          <p:spPr>
            <a:xfrm>
              <a:off x="3009963" y="2399742"/>
              <a:ext cx="114300" cy="11430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3" name="Skupina 62"/>
          <p:cNvGrpSpPr/>
          <p:nvPr/>
        </p:nvGrpSpPr>
        <p:grpSpPr>
          <a:xfrm>
            <a:off x="1259632" y="2232976"/>
            <a:ext cx="926578" cy="905428"/>
            <a:chOff x="1259632" y="2004178"/>
            <a:chExt cx="926578" cy="905428"/>
          </a:xfrm>
        </p:grpSpPr>
        <p:sp>
          <p:nvSpPr>
            <p:cNvPr id="6" name="Ovál 5"/>
            <p:cNvSpPr/>
            <p:nvPr/>
          </p:nvSpPr>
          <p:spPr>
            <a:xfrm>
              <a:off x="1259632" y="2004178"/>
              <a:ext cx="926578" cy="90542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Vývojový diagram: spojnice 19"/>
            <p:cNvSpPr/>
            <p:nvPr/>
          </p:nvSpPr>
          <p:spPr>
            <a:xfrm>
              <a:off x="1665771" y="2399742"/>
              <a:ext cx="114300" cy="11430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5" name="Skupina 64"/>
          <p:cNvGrpSpPr/>
          <p:nvPr/>
        </p:nvGrpSpPr>
        <p:grpSpPr>
          <a:xfrm>
            <a:off x="5508104" y="2145630"/>
            <a:ext cx="2088232" cy="1080120"/>
            <a:chOff x="5508104" y="1916832"/>
            <a:chExt cx="2088232" cy="1080120"/>
          </a:xfrm>
        </p:grpSpPr>
        <p:sp>
          <p:nvSpPr>
            <p:cNvPr id="12" name="Ovál 11"/>
            <p:cNvSpPr/>
            <p:nvPr/>
          </p:nvSpPr>
          <p:spPr>
            <a:xfrm>
              <a:off x="5508104" y="1916832"/>
              <a:ext cx="2088232" cy="10801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Vývojový diagram: spojnice 16"/>
            <p:cNvSpPr/>
            <p:nvPr/>
          </p:nvSpPr>
          <p:spPr>
            <a:xfrm>
              <a:off x="7020272" y="2399742"/>
              <a:ext cx="114300" cy="11430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Vývojový diagram: spojnice 17"/>
            <p:cNvSpPr/>
            <p:nvPr/>
          </p:nvSpPr>
          <p:spPr>
            <a:xfrm>
              <a:off x="6012160" y="2399742"/>
              <a:ext cx="114300" cy="11430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" name="Přímá spojnice 3"/>
            <p:cNvCxnSpPr/>
            <p:nvPr/>
          </p:nvCxnSpPr>
          <p:spPr>
            <a:xfrm>
              <a:off x="6071468" y="2455276"/>
              <a:ext cx="1008112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Přímá spojnice se šipkou 32"/>
          <p:cNvCxnSpPr/>
          <p:nvPr/>
        </p:nvCxnSpPr>
        <p:spPr>
          <a:xfrm>
            <a:off x="3923928" y="2684074"/>
            <a:ext cx="1224136" cy="16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3923928" y="5524856"/>
            <a:ext cx="1224136" cy="16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Skupina 65"/>
          <p:cNvGrpSpPr/>
          <p:nvPr/>
        </p:nvGrpSpPr>
        <p:grpSpPr>
          <a:xfrm>
            <a:off x="5580112" y="4437112"/>
            <a:ext cx="2016224" cy="2160240"/>
            <a:chOff x="5580112" y="4437112"/>
            <a:chExt cx="2016224" cy="2160240"/>
          </a:xfrm>
        </p:grpSpPr>
        <p:sp>
          <p:nvSpPr>
            <p:cNvPr id="52" name="Ovál 51"/>
            <p:cNvSpPr/>
            <p:nvPr/>
          </p:nvSpPr>
          <p:spPr>
            <a:xfrm>
              <a:off x="5580112" y="4437112"/>
              <a:ext cx="2016224" cy="9563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Ovál 52"/>
            <p:cNvSpPr/>
            <p:nvPr/>
          </p:nvSpPr>
          <p:spPr>
            <a:xfrm>
              <a:off x="5580112" y="5641008"/>
              <a:ext cx="2016224" cy="9563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Vývojový diagram: spojnice 53"/>
            <p:cNvSpPr/>
            <p:nvPr/>
          </p:nvSpPr>
          <p:spPr>
            <a:xfrm>
              <a:off x="7020272" y="5481919"/>
              <a:ext cx="114300" cy="11430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Vývojový diagram: spojnice 54"/>
            <p:cNvSpPr/>
            <p:nvPr/>
          </p:nvSpPr>
          <p:spPr>
            <a:xfrm>
              <a:off x="6012160" y="5481919"/>
              <a:ext cx="114300" cy="114300"/>
            </a:xfrm>
            <a:prstGeom prst="flowChartConnector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6" name="Přímá spojnice 55"/>
            <p:cNvCxnSpPr/>
            <p:nvPr/>
          </p:nvCxnSpPr>
          <p:spPr>
            <a:xfrm>
              <a:off x="6071468" y="5537453"/>
              <a:ext cx="1008112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ovéPole 56">
            <a:hlinkClick r:id="rId4" action="ppaction://hlinksldjump"/>
          </p:cNvPr>
          <p:cNvSpPr txBox="1"/>
          <p:nvPr/>
        </p:nvSpPr>
        <p:spPr>
          <a:xfrm>
            <a:off x="1453517" y="849486"/>
            <a:ext cx="2614427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VAZBA   </a:t>
            </a:r>
            <a:r>
              <a:rPr lang="cs-CZ" dirty="0" smtClean="0"/>
              <a:t> </a:t>
            </a:r>
            <a:r>
              <a:rPr lang="el-GR" dirty="0" smtClean="0"/>
              <a:t>σ</a:t>
            </a:r>
            <a:r>
              <a:rPr lang="cs-CZ" dirty="0" smtClean="0"/>
              <a:t>    </a:t>
            </a:r>
            <a:r>
              <a:rPr lang="cs-CZ" dirty="0"/>
              <a:t>π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179512" y="1425550"/>
            <a:ext cx="1823749" cy="446276"/>
          </a:xfrm>
          <a:prstGeom prst="rect">
            <a:avLst/>
          </a:prstGeom>
          <a:gradFill flip="none" rotWithShape="1">
            <a:gsLst>
              <a:gs pos="99000">
                <a:srgbClr val="1F55CF"/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3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cs-CZ" dirty="0"/>
              <a:t>VAZBA   </a:t>
            </a:r>
            <a:r>
              <a:rPr lang="el-GR" dirty="0"/>
              <a:t>σ</a:t>
            </a:r>
            <a:r>
              <a:rPr lang="cs-CZ" dirty="0"/>
              <a:t> 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79513" y="3513782"/>
            <a:ext cx="1823748" cy="446276"/>
          </a:xfrm>
          <a:prstGeom prst="rect">
            <a:avLst/>
          </a:prstGeom>
          <a:gradFill flip="none" rotWithShape="1">
            <a:gsLst>
              <a:gs pos="99000">
                <a:srgbClr val="1F55CF"/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3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cs-CZ" dirty="0"/>
              <a:t>VAZBA   π 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2128489" y="1427291"/>
            <a:ext cx="6840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cs-CZ" b="1" dirty="0" smtClean="0"/>
              <a:t>Největší elektronová hustotou </a:t>
            </a:r>
            <a:r>
              <a:rPr lang="cs-CZ" b="1" dirty="0"/>
              <a:t>na spojnici </a:t>
            </a:r>
            <a:r>
              <a:rPr lang="cs-CZ" b="1" dirty="0" smtClean="0"/>
              <a:t>jader.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b="1" dirty="0" smtClean="0"/>
              <a:t>Vzniká </a:t>
            </a:r>
            <a:r>
              <a:rPr lang="cs-CZ" b="1" dirty="0"/>
              <a:t>jako </a:t>
            </a:r>
            <a:r>
              <a:rPr lang="cs-CZ" b="1" dirty="0" smtClean="0"/>
              <a:t>první – je jednoduchá.</a:t>
            </a:r>
            <a:endParaRPr lang="cs-CZ" b="1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979712" y="3513782"/>
            <a:ext cx="7205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cs-CZ" b="1" dirty="0" smtClean="0"/>
              <a:t>Největší elektronová hustota mimo spojnici </a:t>
            </a:r>
            <a:r>
              <a:rPr lang="cs-CZ" b="1" dirty="0"/>
              <a:t>jader </a:t>
            </a:r>
            <a:r>
              <a:rPr lang="cs-CZ" b="1" dirty="0" smtClean="0"/>
              <a:t>atomů. 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b="1" dirty="0" smtClean="0"/>
              <a:t>Vytvářejí </a:t>
            </a:r>
            <a:r>
              <a:rPr lang="cs-CZ" b="1" dirty="0"/>
              <a:t>teprve po </a:t>
            </a:r>
            <a:r>
              <a:rPr lang="cs-CZ" b="1" dirty="0" smtClean="0"/>
              <a:t>vazbě </a:t>
            </a:r>
            <a:r>
              <a:rPr lang="cs-CZ" b="1" dirty="0"/>
              <a:t>sigma (</a:t>
            </a:r>
            <a:r>
              <a:rPr lang="el-GR" b="1" dirty="0"/>
              <a:t>σ</a:t>
            </a:r>
            <a:r>
              <a:rPr lang="el-GR" b="1" dirty="0" smtClean="0"/>
              <a:t>)</a:t>
            </a:r>
            <a:r>
              <a:rPr lang="cs-CZ" b="1" dirty="0" smtClean="0"/>
              <a:t>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b="1" dirty="0" smtClean="0"/>
              <a:t>Podílejí </a:t>
            </a:r>
            <a:r>
              <a:rPr lang="cs-CZ" b="1" dirty="0"/>
              <a:t>se na vzniku </a:t>
            </a:r>
            <a:r>
              <a:rPr lang="cs-CZ" b="1" dirty="0" smtClean="0"/>
              <a:t>násobných vazeb.</a:t>
            </a:r>
            <a:endParaRPr lang="cs-CZ" b="1" dirty="0"/>
          </a:p>
        </p:txBody>
      </p:sp>
      <p:sp>
        <p:nvSpPr>
          <p:cNvPr id="46" name="Šipka doprava se zářezem 45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5153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6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600"/>
                            </p:stCondLst>
                            <p:childTnLst>
                              <p:par>
                                <p:cTn id="2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60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6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100"/>
                            </p:stCondLst>
                            <p:childTnLst>
                              <p:par>
                                <p:cTn id="3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1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7" grpId="0" animBg="1"/>
      <p:bldP spid="58" grpId="0" animBg="1"/>
      <p:bldP spid="59" grpId="0" animBg="1"/>
      <p:bldP spid="61" grpId="0"/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53752" y="764704"/>
            <a:ext cx="9036497" cy="6063680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79513" y="4614227"/>
            <a:ext cx="86409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trojná </a:t>
            </a:r>
            <a:r>
              <a:rPr lang="cs-CZ" sz="2400" b="1" dirty="0">
                <a:solidFill>
                  <a:srgbClr val="FF0000"/>
                </a:solidFill>
              </a:rPr>
              <a:t>vazba </a:t>
            </a:r>
            <a:r>
              <a:rPr lang="cs-CZ" sz="2400" b="1" dirty="0"/>
              <a:t>– je tvořena </a:t>
            </a:r>
            <a:r>
              <a:rPr lang="cs-CZ" sz="2400" b="1" dirty="0" smtClean="0"/>
              <a:t>třemi elektronovými páry</a:t>
            </a:r>
          </a:p>
          <a:p>
            <a:r>
              <a:rPr lang="cs-CZ" sz="2400" b="1" dirty="0" smtClean="0"/>
              <a:t>kombinace  </a:t>
            </a:r>
            <a:r>
              <a:rPr lang="cs-CZ" sz="2400" b="1" dirty="0"/>
              <a:t>jedné vazby </a:t>
            </a:r>
            <a:r>
              <a:rPr lang="cs-CZ" sz="2400" b="1" dirty="0" smtClean="0"/>
              <a:t>sigma </a:t>
            </a:r>
            <a:r>
              <a:rPr lang="cs-CZ" sz="2400" b="1" dirty="0"/>
              <a:t>(</a:t>
            </a:r>
            <a:r>
              <a:rPr lang="el-GR" sz="2400" b="1" dirty="0"/>
              <a:t>σ) </a:t>
            </a:r>
            <a:r>
              <a:rPr lang="cs-CZ" sz="2400" b="1" dirty="0"/>
              <a:t>a dvou vazeb (</a:t>
            </a:r>
            <a:r>
              <a:rPr lang="el-GR" sz="2400" b="1" dirty="0"/>
              <a:t>π</a:t>
            </a:r>
            <a:r>
              <a:rPr lang="el-GR" sz="2400" b="1" dirty="0" smtClean="0"/>
              <a:t>)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9512" y="2237963"/>
            <a:ext cx="9001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jednoduchá </a:t>
            </a:r>
            <a:r>
              <a:rPr lang="cs-CZ" sz="2400" b="1" dirty="0">
                <a:solidFill>
                  <a:srgbClr val="FF0000"/>
                </a:solidFill>
              </a:rPr>
              <a:t>vazba </a:t>
            </a:r>
            <a:r>
              <a:rPr lang="cs-CZ" sz="2400" b="1" dirty="0"/>
              <a:t>– je tvořena </a:t>
            </a:r>
            <a:r>
              <a:rPr lang="cs-CZ" sz="2400" b="1" dirty="0" smtClean="0"/>
              <a:t>jedním elektronovým </a:t>
            </a:r>
            <a:r>
              <a:rPr lang="cs-CZ" sz="2400" b="1" dirty="0"/>
              <a:t>párem</a:t>
            </a:r>
            <a:r>
              <a:rPr lang="cs-CZ" sz="2400" b="1" dirty="0" smtClean="0"/>
              <a:t>, zároveň </a:t>
            </a:r>
            <a:r>
              <a:rPr lang="cs-CZ" sz="2400" b="1" dirty="0"/>
              <a:t>o ní hovoříme </a:t>
            </a:r>
            <a:r>
              <a:rPr lang="cs-CZ" sz="2400" b="1" dirty="0" smtClean="0"/>
              <a:t>jako </a:t>
            </a:r>
            <a:r>
              <a:rPr lang="cs-CZ" sz="2400" b="1" dirty="0"/>
              <a:t>o vazbě sigma (</a:t>
            </a:r>
            <a:r>
              <a:rPr lang="el-GR" sz="2400" b="1" dirty="0"/>
              <a:t>σ</a:t>
            </a:r>
            <a:r>
              <a:rPr lang="el-GR" sz="2400" b="1" dirty="0" smtClean="0"/>
              <a:t>)</a:t>
            </a:r>
            <a:r>
              <a:rPr lang="cs-CZ" sz="2400" b="1" dirty="0" smtClean="0"/>
              <a:t>.</a:t>
            </a:r>
            <a:endParaRPr lang="el-GR" sz="2400" b="1" dirty="0"/>
          </a:p>
        </p:txBody>
      </p:sp>
      <p:sp>
        <p:nvSpPr>
          <p:cNvPr id="8" name="Obdélník 7"/>
          <p:cNvSpPr/>
          <p:nvPr/>
        </p:nvSpPr>
        <p:spPr>
          <a:xfrm>
            <a:off x="179513" y="3390091"/>
            <a:ext cx="88569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dvojná </a:t>
            </a:r>
            <a:r>
              <a:rPr lang="cs-CZ" sz="2400" b="1" dirty="0">
                <a:solidFill>
                  <a:srgbClr val="FF0000"/>
                </a:solidFill>
              </a:rPr>
              <a:t>vazba </a:t>
            </a:r>
            <a:r>
              <a:rPr lang="cs-CZ" sz="2400" b="1" dirty="0"/>
              <a:t>– je tvořena dvěma </a:t>
            </a:r>
            <a:r>
              <a:rPr lang="cs-CZ" sz="2400" b="1" dirty="0" smtClean="0"/>
              <a:t>elektronovými páry</a:t>
            </a:r>
          </a:p>
          <a:p>
            <a:r>
              <a:rPr lang="cs-CZ" sz="2400" b="1" dirty="0" smtClean="0"/>
              <a:t>kombinace vazby sigma </a:t>
            </a:r>
            <a:r>
              <a:rPr lang="cs-CZ" sz="2400" b="1" dirty="0"/>
              <a:t>(</a:t>
            </a:r>
            <a:r>
              <a:rPr lang="el-GR" sz="2400" b="1" dirty="0"/>
              <a:t>σ) </a:t>
            </a:r>
            <a:r>
              <a:rPr lang="cs-CZ" sz="2400" b="1" dirty="0"/>
              <a:t>a vazby pí (</a:t>
            </a:r>
            <a:r>
              <a:rPr lang="el-GR" sz="2400" b="1" dirty="0"/>
              <a:t>π</a:t>
            </a:r>
            <a:r>
              <a:rPr lang="el-GR" sz="2400" b="1" dirty="0" smtClean="0"/>
              <a:t>)</a:t>
            </a:r>
            <a:r>
              <a:rPr lang="cs-CZ" sz="2400" b="1" dirty="0" smtClean="0"/>
              <a:t>.</a:t>
            </a:r>
            <a:endParaRPr lang="el-GR" sz="2400" b="1" dirty="0"/>
          </a:p>
        </p:txBody>
      </p:sp>
      <p:sp>
        <p:nvSpPr>
          <p:cNvPr id="25" name="TextovéPole 24">
            <a:hlinkClick r:id="rId4" action="ppaction://hlinksldjump"/>
          </p:cNvPr>
          <p:cNvSpPr txBox="1"/>
          <p:nvPr/>
        </p:nvSpPr>
        <p:spPr>
          <a:xfrm>
            <a:off x="755576" y="1272242"/>
            <a:ext cx="3816424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 CHEMICKÁ VAZBA</a:t>
            </a:r>
          </a:p>
        </p:txBody>
      </p:sp>
      <p:sp>
        <p:nvSpPr>
          <p:cNvPr id="7" name="Šipka doprava se zářezem 6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870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/>
      <p:bldP spid="8" grpId="0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Zaoblený obdélník 139"/>
          <p:cNvSpPr/>
          <p:nvPr/>
        </p:nvSpPr>
        <p:spPr>
          <a:xfrm>
            <a:off x="0" y="764704"/>
            <a:ext cx="9144000" cy="6063680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5" name="TextovéPole 134"/>
          <p:cNvSpPr txBox="1"/>
          <p:nvPr/>
        </p:nvSpPr>
        <p:spPr>
          <a:xfrm>
            <a:off x="5580112" y="5622339"/>
            <a:ext cx="154574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</a:rPr>
              <a:t>N  </a:t>
            </a:r>
            <a:r>
              <a:rPr lang="cs-CZ" sz="4800" b="1" dirty="0" err="1" smtClean="0">
                <a:solidFill>
                  <a:srgbClr val="FF0000"/>
                </a:solidFill>
              </a:rPr>
              <a:t>N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144" name="TextovéPole 143"/>
          <p:cNvSpPr txBox="1"/>
          <p:nvPr/>
        </p:nvSpPr>
        <p:spPr>
          <a:xfrm>
            <a:off x="7236296" y="2021939"/>
            <a:ext cx="183465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</a:rPr>
              <a:t>Cl  </a:t>
            </a:r>
            <a:r>
              <a:rPr lang="cs-CZ" sz="4800" b="1" dirty="0" err="1" smtClean="0">
                <a:solidFill>
                  <a:srgbClr val="FF0000"/>
                </a:solidFill>
              </a:rPr>
              <a:t>Cl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hlinkClick r:id="rId5" action="ppaction://hlinksldjump"/>
          </p:cNvPr>
          <p:cNvSpPr txBox="1"/>
          <p:nvPr/>
        </p:nvSpPr>
        <p:spPr>
          <a:xfrm>
            <a:off x="3110532" y="879103"/>
            <a:ext cx="3589836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 CHEMICKÁ VAZBA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55576" y="1340768"/>
            <a:ext cx="2124000" cy="446276"/>
          </a:xfrm>
          <a:prstGeom prst="rect">
            <a:avLst/>
          </a:prstGeom>
          <a:gradFill flip="none" rotWithShape="1">
            <a:gsLst>
              <a:gs pos="99000">
                <a:srgbClr val="1F55CF"/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3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cs-CZ" dirty="0"/>
              <a:t>Jednoduchá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55576" y="3284985"/>
            <a:ext cx="1332000" cy="461665"/>
          </a:xfrm>
          <a:prstGeom prst="rect">
            <a:avLst/>
          </a:prstGeom>
          <a:gradFill flip="none" rotWithShape="1">
            <a:gsLst>
              <a:gs pos="99000">
                <a:srgbClr val="1F55CF"/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300" b="1"/>
            </a:lvl1pPr>
          </a:lstStyle>
          <a:p>
            <a:r>
              <a:rPr lang="cs-CZ" dirty="0"/>
              <a:t>Dvojná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55576" y="5085184"/>
            <a:ext cx="1260000" cy="461665"/>
          </a:xfrm>
          <a:prstGeom prst="rect">
            <a:avLst/>
          </a:prstGeom>
          <a:gradFill flip="none" rotWithShape="1">
            <a:gsLst>
              <a:gs pos="99000">
                <a:srgbClr val="1F55CF"/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300" b="1"/>
            </a:lvl1pPr>
          </a:lstStyle>
          <a:p>
            <a:r>
              <a:rPr lang="cs-CZ" dirty="0"/>
              <a:t>Trojná</a:t>
            </a: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1426371" y="3747810"/>
            <a:ext cx="500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>
                <a:solidFill>
                  <a:srgbClr val="FF0000"/>
                </a:solidFill>
                <a:latin typeface="Tahoma" pitchFamily="34" charset="0"/>
              </a:rPr>
              <a:t>8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O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1861362" y="3756075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4015271" y="3739776"/>
            <a:ext cx="1080000" cy="360000"/>
            <a:chOff x="2503" y="10648"/>
            <a:chExt cx="1086" cy="362"/>
          </a:xfrm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3" name="Rectangle 10"/>
          <p:cNvSpPr>
            <a:spLocks noChangeArrowheads="1"/>
          </p:cNvSpPr>
          <p:nvPr/>
        </p:nvSpPr>
        <p:spPr bwMode="auto">
          <a:xfrm flipV="1">
            <a:off x="3135185" y="3739776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588248" y="3717033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3253743" y="3807557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3375411" y="382447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433149" y="3717032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4</a:t>
            </a:r>
            <a:endParaRPr lang="cs-CZ" sz="2200" dirty="0"/>
          </a:p>
        </p:txBody>
      </p:sp>
      <p:cxnSp>
        <p:nvCxnSpPr>
          <p:cNvPr id="19" name="Přímá spojnice se šipkou 18"/>
          <p:cNvCxnSpPr/>
          <p:nvPr/>
        </p:nvCxnSpPr>
        <p:spPr>
          <a:xfrm flipV="1">
            <a:off x="4137525" y="381812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4259193" y="3833375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1426371" y="4467890"/>
            <a:ext cx="500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>
                <a:solidFill>
                  <a:srgbClr val="FF0000"/>
                </a:solidFill>
                <a:latin typeface="Tahoma" pitchFamily="34" charset="0"/>
              </a:rPr>
              <a:t>8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O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1861362" y="4476155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23" name="Group 11"/>
          <p:cNvGrpSpPr>
            <a:grpSpLocks/>
          </p:cNvGrpSpPr>
          <p:nvPr/>
        </p:nvGrpSpPr>
        <p:grpSpPr bwMode="auto">
          <a:xfrm>
            <a:off x="4015271" y="4459856"/>
            <a:ext cx="1080000" cy="360000"/>
            <a:chOff x="2503" y="10648"/>
            <a:chExt cx="1086" cy="362"/>
          </a:xfrm>
        </p:grpSpPr>
        <p:sp>
          <p:nvSpPr>
            <p:cNvPr id="24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28" name="Rectangle 10"/>
          <p:cNvSpPr>
            <a:spLocks noChangeArrowheads="1"/>
          </p:cNvSpPr>
          <p:nvPr/>
        </p:nvSpPr>
        <p:spPr bwMode="auto">
          <a:xfrm flipV="1">
            <a:off x="3135185" y="4459856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2588248" y="4437113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30" name="Přímá spojnice se šipkou 29"/>
          <p:cNvCxnSpPr/>
          <p:nvPr/>
        </p:nvCxnSpPr>
        <p:spPr>
          <a:xfrm flipV="1">
            <a:off x="3253743" y="4527637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3375411" y="454455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3433149" y="4437112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4</a:t>
            </a:r>
            <a:endParaRPr lang="cs-CZ" sz="2200" dirty="0"/>
          </a:p>
        </p:txBody>
      </p:sp>
      <p:cxnSp>
        <p:nvCxnSpPr>
          <p:cNvPr id="34" name="Přímá spojnice se šipkou 33"/>
          <p:cNvCxnSpPr/>
          <p:nvPr/>
        </p:nvCxnSpPr>
        <p:spPr>
          <a:xfrm flipV="1">
            <a:off x="4137525" y="453820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4259193" y="4553455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399057" y="1974638"/>
            <a:ext cx="6881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 flipV="1">
            <a:off x="1291551" y="1995250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792035" y="1974638"/>
            <a:ext cx="603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1s</a:t>
            </a:r>
            <a:r>
              <a:rPr lang="cs-CZ" sz="2200" b="1" baseline="30000" dirty="0" smtClean="0"/>
              <a:t>1</a:t>
            </a:r>
            <a:endParaRPr lang="cs-CZ" sz="2200" dirty="0"/>
          </a:p>
        </p:txBody>
      </p:sp>
      <p:cxnSp>
        <p:nvCxnSpPr>
          <p:cNvPr id="39" name="Přímá spojnice se šipkou 38"/>
          <p:cNvCxnSpPr/>
          <p:nvPr/>
        </p:nvCxnSpPr>
        <p:spPr>
          <a:xfrm flipV="1">
            <a:off x="1459412" y="207951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 Box 34"/>
          <p:cNvSpPr txBox="1">
            <a:spLocks noChangeArrowheads="1"/>
          </p:cNvSpPr>
          <p:nvPr/>
        </p:nvSpPr>
        <p:spPr bwMode="auto">
          <a:xfrm>
            <a:off x="395536" y="2638073"/>
            <a:ext cx="6881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 flipV="1">
            <a:off x="1288030" y="2658685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3" name="TextovéPole 42"/>
          <p:cNvSpPr txBox="1"/>
          <p:nvPr/>
        </p:nvSpPr>
        <p:spPr>
          <a:xfrm>
            <a:off x="788514" y="2638073"/>
            <a:ext cx="603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1s</a:t>
            </a:r>
            <a:r>
              <a:rPr lang="cs-CZ" sz="2200" b="1" baseline="30000" dirty="0" smtClean="0"/>
              <a:t>1</a:t>
            </a:r>
            <a:endParaRPr lang="cs-CZ" sz="2200" dirty="0"/>
          </a:p>
        </p:txBody>
      </p:sp>
      <p:cxnSp>
        <p:nvCxnSpPr>
          <p:cNvPr id="45" name="Přímá spojnice se šipkou 44"/>
          <p:cNvCxnSpPr/>
          <p:nvPr/>
        </p:nvCxnSpPr>
        <p:spPr>
          <a:xfrm>
            <a:off x="1471551" y="2730128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 Box 34"/>
          <p:cNvSpPr txBox="1">
            <a:spLocks noChangeArrowheads="1"/>
          </p:cNvSpPr>
          <p:nvPr/>
        </p:nvSpPr>
        <p:spPr bwMode="auto">
          <a:xfrm>
            <a:off x="1428261" y="5540905"/>
            <a:ext cx="500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7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N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9" name="Text Box 34"/>
          <p:cNvSpPr txBox="1">
            <a:spLocks noChangeArrowheads="1"/>
          </p:cNvSpPr>
          <p:nvPr/>
        </p:nvSpPr>
        <p:spPr bwMode="auto">
          <a:xfrm>
            <a:off x="1863252" y="5549170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50" name="Group 11"/>
          <p:cNvGrpSpPr>
            <a:grpSpLocks/>
          </p:cNvGrpSpPr>
          <p:nvPr/>
        </p:nvGrpSpPr>
        <p:grpSpPr bwMode="auto">
          <a:xfrm>
            <a:off x="4017161" y="5532871"/>
            <a:ext cx="1080000" cy="360000"/>
            <a:chOff x="2503" y="10648"/>
            <a:chExt cx="1086" cy="362"/>
          </a:xfrm>
        </p:grpSpPr>
        <p:sp>
          <p:nvSpPr>
            <p:cNvPr id="51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3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cxnSp>
        <p:nvCxnSpPr>
          <p:cNvPr id="54" name="Přímá spojnice se šipkou 53"/>
          <p:cNvCxnSpPr/>
          <p:nvPr/>
        </p:nvCxnSpPr>
        <p:spPr>
          <a:xfrm flipV="1">
            <a:off x="4557305" y="5596263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Rectangle 10"/>
          <p:cNvSpPr>
            <a:spLocks noChangeArrowheads="1"/>
          </p:cNvSpPr>
          <p:nvPr/>
        </p:nvSpPr>
        <p:spPr bwMode="auto">
          <a:xfrm flipV="1">
            <a:off x="3137075" y="5532871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2590138" y="5510128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57" name="Přímá spojnice se šipkou 56"/>
          <p:cNvCxnSpPr/>
          <p:nvPr/>
        </p:nvCxnSpPr>
        <p:spPr>
          <a:xfrm flipV="1">
            <a:off x="3255633" y="5600652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>
            <a:off x="3377301" y="561757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3435039" y="5510127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3</a:t>
            </a:r>
            <a:endParaRPr lang="cs-CZ" sz="2200" dirty="0"/>
          </a:p>
        </p:txBody>
      </p:sp>
      <p:cxnSp>
        <p:nvCxnSpPr>
          <p:cNvPr id="60" name="Přímá spojnice se šipkou 59"/>
          <p:cNvCxnSpPr/>
          <p:nvPr/>
        </p:nvCxnSpPr>
        <p:spPr>
          <a:xfrm flipV="1">
            <a:off x="4912371" y="5592938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V="1">
            <a:off x="4197963" y="560487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1428261" y="6260985"/>
            <a:ext cx="500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7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N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64" name="Text Box 34"/>
          <p:cNvSpPr txBox="1">
            <a:spLocks noChangeArrowheads="1"/>
          </p:cNvSpPr>
          <p:nvPr/>
        </p:nvSpPr>
        <p:spPr bwMode="auto">
          <a:xfrm>
            <a:off x="1863252" y="6269250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65" name="Group 11"/>
          <p:cNvGrpSpPr>
            <a:grpSpLocks/>
          </p:cNvGrpSpPr>
          <p:nvPr/>
        </p:nvGrpSpPr>
        <p:grpSpPr bwMode="auto">
          <a:xfrm>
            <a:off x="4017161" y="6252951"/>
            <a:ext cx="1080000" cy="360000"/>
            <a:chOff x="2503" y="10648"/>
            <a:chExt cx="1086" cy="362"/>
          </a:xfrm>
        </p:grpSpPr>
        <p:sp>
          <p:nvSpPr>
            <p:cNvPr id="66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7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8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69" name="Rectangle 10"/>
          <p:cNvSpPr>
            <a:spLocks noChangeArrowheads="1"/>
          </p:cNvSpPr>
          <p:nvPr/>
        </p:nvSpPr>
        <p:spPr bwMode="auto">
          <a:xfrm flipV="1">
            <a:off x="3137075" y="6252951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0" name="TextovéPole 69"/>
          <p:cNvSpPr txBox="1"/>
          <p:nvPr/>
        </p:nvSpPr>
        <p:spPr>
          <a:xfrm>
            <a:off x="2590138" y="6230208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71" name="Přímá spojnice se šipkou 70"/>
          <p:cNvCxnSpPr/>
          <p:nvPr/>
        </p:nvCxnSpPr>
        <p:spPr>
          <a:xfrm flipV="1">
            <a:off x="3255633" y="6320732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>
            <a:off x="3377301" y="633765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3435039" y="6230207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3</a:t>
            </a:r>
            <a:endParaRPr lang="cs-CZ" sz="2200" dirty="0"/>
          </a:p>
        </p:txBody>
      </p:sp>
      <p:cxnSp>
        <p:nvCxnSpPr>
          <p:cNvPr id="75" name="Přímá spojnice se šipkou 74"/>
          <p:cNvCxnSpPr/>
          <p:nvPr/>
        </p:nvCxnSpPr>
        <p:spPr>
          <a:xfrm flipV="1">
            <a:off x="4197963" y="6337650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V="1">
            <a:off x="4564538" y="633765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 flipV="1">
            <a:off x="4923049" y="633765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Přímá spojnice 78"/>
          <p:cNvCxnSpPr>
            <a:stCxn id="37" idx="0"/>
            <a:endCxn id="42" idx="2"/>
          </p:cNvCxnSpPr>
          <p:nvPr/>
        </p:nvCxnSpPr>
        <p:spPr>
          <a:xfrm flipH="1">
            <a:off x="1468030" y="2355250"/>
            <a:ext cx="3521" cy="303435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>
            <a:endCxn id="25" idx="0"/>
          </p:cNvCxnSpPr>
          <p:nvPr/>
        </p:nvCxnSpPr>
        <p:spPr>
          <a:xfrm flipH="1">
            <a:off x="4555271" y="4099776"/>
            <a:ext cx="1" cy="36008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 flipH="1">
            <a:off x="4910480" y="4099776"/>
            <a:ext cx="1" cy="36008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 flipH="1">
            <a:off x="4198136" y="5892871"/>
            <a:ext cx="1" cy="36008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 flipH="1">
            <a:off x="4562647" y="5892871"/>
            <a:ext cx="1" cy="36008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flipH="1">
            <a:off x="4921158" y="5892871"/>
            <a:ext cx="1" cy="36008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 Box 34"/>
          <p:cNvSpPr txBox="1">
            <a:spLocks noChangeArrowheads="1"/>
          </p:cNvSpPr>
          <p:nvPr/>
        </p:nvSpPr>
        <p:spPr bwMode="auto">
          <a:xfrm>
            <a:off x="3495388" y="1947610"/>
            <a:ext cx="6445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9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Cl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89" name="Text Box 34"/>
          <p:cNvSpPr txBox="1">
            <a:spLocks noChangeArrowheads="1"/>
          </p:cNvSpPr>
          <p:nvPr/>
        </p:nvSpPr>
        <p:spPr bwMode="auto">
          <a:xfrm>
            <a:off x="3930379" y="1955875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90" name="Group 11"/>
          <p:cNvGrpSpPr>
            <a:grpSpLocks/>
          </p:cNvGrpSpPr>
          <p:nvPr/>
        </p:nvGrpSpPr>
        <p:grpSpPr bwMode="auto">
          <a:xfrm>
            <a:off x="6084288" y="1939576"/>
            <a:ext cx="1080000" cy="360000"/>
            <a:chOff x="2503" y="10648"/>
            <a:chExt cx="1086" cy="362"/>
          </a:xfrm>
        </p:grpSpPr>
        <p:sp>
          <p:nvSpPr>
            <p:cNvPr id="91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2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95" name="Rectangle 10"/>
          <p:cNvSpPr>
            <a:spLocks noChangeArrowheads="1"/>
          </p:cNvSpPr>
          <p:nvPr/>
        </p:nvSpPr>
        <p:spPr bwMode="auto">
          <a:xfrm flipV="1">
            <a:off x="5204202" y="1939576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6" name="TextovéPole 95"/>
          <p:cNvSpPr txBox="1"/>
          <p:nvPr/>
        </p:nvSpPr>
        <p:spPr>
          <a:xfrm>
            <a:off x="4657265" y="1916833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97" name="Přímá spojnice se šipkou 96"/>
          <p:cNvCxnSpPr/>
          <p:nvPr/>
        </p:nvCxnSpPr>
        <p:spPr>
          <a:xfrm flipV="1">
            <a:off x="5322760" y="2007357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Přímá spojnice se šipkou 97"/>
          <p:cNvCxnSpPr/>
          <p:nvPr/>
        </p:nvCxnSpPr>
        <p:spPr>
          <a:xfrm>
            <a:off x="5444428" y="202427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TextovéPole 98"/>
          <p:cNvSpPr txBox="1"/>
          <p:nvPr/>
        </p:nvSpPr>
        <p:spPr>
          <a:xfrm>
            <a:off x="5502166" y="1916832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5</a:t>
            </a:r>
            <a:endParaRPr lang="cs-CZ" sz="2200" dirty="0"/>
          </a:p>
        </p:txBody>
      </p:sp>
      <p:cxnSp>
        <p:nvCxnSpPr>
          <p:cNvPr id="100" name="Přímá spojnice se šipkou 99"/>
          <p:cNvCxnSpPr/>
          <p:nvPr/>
        </p:nvCxnSpPr>
        <p:spPr>
          <a:xfrm flipV="1">
            <a:off x="6979498" y="1999643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Přímá spojnice se šipkou 100"/>
          <p:cNvCxnSpPr/>
          <p:nvPr/>
        </p:nvCxnSpPr>
        <p:spPr>
          <a:xfrm flipV="1">
            <a:off x="6206542" y="201792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Přímá spojnice se šipkou 101"/>
          <p:cNvCxnSpPr/>
          <p:nvPr/>
        </p:nvCxnSpPr>
        <p:spPr>
          <a:xfrm>
            <a:off x="6328210" y="2033175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Text Box 34"/>
          <p:cNvSpPr txBox="1">
            <a:spLocks noChangeArrowheads="1"/>
          </p:cNvSpPr>
          <p:nvPr/>
        </p:nvSpPr>
        <p:spPr bwMode="auto">
          <a:xfrm>
            <a:off x="3495388" y="2667690"/>
            <a:ext cx="6445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>
                <a:solidFill>
                  <a:srgbClr val="FF0000"/>
                </a:solidFill>
                <a:latin typeface="Tahoma" pitchFamily="34" charset="0"/>
              </a:rPr>
              <a:t>9</a:t>
            </a:r>
            <a:r>
              <a:rPr lang="cs-CZ" sz="2000" b="1" dirty="0">
                <a:solidFill>
                  <a:srgbClr val="FF0000"/>
                </a:solidFill>
                <a:latin typeface="Tahoma" pitchFamily="34" charset="0"/>
              </a:rPr>
              <a:t>Cl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04" name="Text Box 34"/>
          <p:cNvSpPr txBox="1">
            <a:spLocks noChangeArrowheads="1"/>
          </p:cNvSpPr>
          <p:nvPr/>
        </p:nvSpPr>
        <p:spPr bwMode="auto">
          <a:xfrm>
            <a:off x="3930379" y="2675955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105" name="Group 11"/>
          <p:cNvGrpSpPr>
            <a:grpSpLocks/>
          </p:cNvGrpSpPr>
          <p:nvPr/>
        </p:nvGrpSpPr>
        <p:grpSpPr bwMode="auto">
          <a:xfrm>
            <a:off x="6084288" y="2659656"/>
            <a:ext cx="1080000" cy="360000"/>
            <a:chOff x="2503" y="10648"/>
            <a:chExt cx="1086" cy="362"/>
          </a:xfrm>
        </p:grpSpPr>
        <p:sp>
          <p:nvSpPr>
            <p:cNvPr id="106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09" name="Rectangle 10"/>
          <p:cNvSpPr>
            <a:spLocks noChangeArrowheads="1"/>
          </p:cNvSpPr>
          <p:nvPr/>
        </p:nvSpPr>
        <p:spPr bwMode="auto">
          <a:xfrm flipV="1">
            <a:off x="5204202" y="2659656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0" name="TextovéPole 109"/>
          <p:cNvSpPr txBox="1"/>
          <p:nvPr/>
        </p:nvSpPr>
        <p:spPr>
          <a:xfrm>
            <a:off x="4657265" y="2636913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111" name="Přímá spojnice se šipkou 110"/>
          <p:cNvCxnSpPr/>
          <p:nvPr/>
        </p:nvCxnSpPr>
        <p:spPr>
          <a:xfrm flipV="1">
            <a:off x="5322760" y="2727437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Přímá spojnice se šipkou 111"/>
          <p:cNvCxnSpPr/>
          <p:nvPr/>
        </p:nvCxnSpPr>
        <p:spPr>
          <a:xfrm>
            <a:off x="5444428" y="2727437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TextovéPole 112"/>
          <p:cNvSpPr txBox="1"/>
          <p:nvPr/>
        </p:nvSpPr>
        <p:spPr>
          <a:xfrm>
            <a:off x="5502166" y="2636912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5</a:t>
            </a:r>
            <a:endParaRPr lang="cs-CZ" sz="2200" dirty="0"/>
          </a:p>
        </p:txBody>
      </p:sp>
      <p:cxnSp>
        <p:nvCxnSpPr>
          <p:cNvPr id="114" name="Přímá spojnice se šipkou 113"/>
          <p:cNvCxnSpPr/>
          <p:nvPr/>
        </p:nvCxnSpPr>
        <p:spPr>
          <a:xfrm flipV="1">
            <a:off x="6206542" y="273800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Přímá spojnice se šipkou 114"/>
          <p:cNvCxnSpPr/>
          <p:nvPr/>
        </p:nvCxnSpPr>
        <p:spPr>
          <a:xfrm>
            <a:off x="6328210" y="2753255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Přímá spojnice se šipkou 116"/>
          <p:cNvCxnSpPr/>
          <p:nvPr/>
        </p:nvCxnSpPr>
        <p:spPr>
          <a:xfrm>
            <a:off x="6983077" y="2738167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Přímá spojnice 118"/>
          <p:cNvCxnSpPr/>
          <p:nvPr/>
        </p:nvCxnSpPr>
        <p:spPr>
          <a:xfrm flipH="1">
            <a:off x="6979497" y="2299576"/>
            <a:ext cx="1" cy="36008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nice se šipkou 119"/>
          <p:cNvCxnSpPr/>
          <p:nvPr/>
        </p:nvCxnSpPr>
        <p:spPr>
          <a:xfrm flipV="1">
            <a:off x="6572476" y="2019793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Přímá spojnice se šipkou 120"/>
          <p:cNvCxnSpPr/>
          <p:nvPr/>
        </p:nvCxnSpPr>
        <p:spPr>
          <a:xfrm>
            <a:off x="6694144" y="2035042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Přímá spojnice se šipkou 121"/>
          <p:cNvCxnSpPr/>
          <p:nvPr/>
        </p:nvCxnSpPr>
        <p:spPr>
          <a:xfrm flipV="1">
            <a:off x="6578700" y="2730349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Přímá spojnice se šipkou 122"/>
          <p:cNvCxnSpPr/>
          <p:nvPr/>
        </p:nvCxnSpPr>
        <p:spPr>
          <a:xfrm>
            <a:off x="6700368" y="2745598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TextovéPole 124"/>
          <p:cNvSpPr txBox="1"/>
          <p:nvPr/>
        </p:nvSpPr>
        <p:spPr>
          <a:xfrm>
            <a:off x="5508104" y="3861048"/>
            <a:ext cx="154574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</a:rPr>
              <a:t>O  </a:t>
            </a:r>
            <a:r>
              <a:rPr lang="cs-CZ" sz="4800" b="1" dirty="0" err="1" smtClean="0">
                <a:solidFill>
                  <a:srgbClr val="FF0000"/>
                </a:solidFill>
              </a:rPr>
              <a:t>O</a:t>
            </a:r>
            <a:endParaRPr lang="cs-CZ" sz="4800" b="1" dirty="0">
              <a:solidFill>
                <a:srgbClr val="FF0000"/>
              </a:solidFill>
            </a:endParaRPr>
          </a:p>
        </p:txBody>
      </p:sp>
      <p:cxnSp>
        <p:nvCxnSpPr>
          <p:cNvPr id="127" name="Přímá spojnice 126"/>
          <p:cNvCxnSpPr/>
          <p:nvPr/>
        </p:nvCxnSpPr>
        <p:spPr>
          <a:xfrm>
            <a:off x="6147964" y="4257684"/>
            <a:ext cx="180000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Přímá spojnice 129"/>
          <p:cNvCxnSpPr/>
          <p:nvPr/>
        </p:nvCxnSpPr>
        <p:spPr>
          <a:xfrm>
            <a:off x="6147964" y="4339527"/>
            <a:ext cx="180000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Přímá spojnice 130"/>
          <p:cNvCxnSpPr/>
          <p:nvPr/>
        </p:nvCxnSpPr>
        <p:spPr>
          <a:xfrm>
            <a:off x="6230612" y="5996304"/>
            <a:ext cx="180000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/>
          <p:cNvCxnSpPr/>
          <p:nvPr/>
        </p:nvCxnSpPr>
        <p:spPr>
          <a:xfrm>
            <a:off x="6230612" y="6078147"/>
            <a:ext cx="180000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/>
          <p:cNvCxnSpPr/>
          <p:nvPr/>
        </p:nvCxnSpPr>
        <p:spPr>
          <a:xfrm>
            <a:off x="6230612" y="6165303"/>
            <a:ext cx="180000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/>
          <p:cNvCxnSpPr/>
          <p:nvPr/>
        </p:nvCxnSpPr>
        <p:spPr>
          <a:xfrm>
            <a:off x="8028384" y="2450959"/>
            <a:ext cx="180000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ovéPole 140"/>
          <p:cNvSpPr txBox="1"/>
          <p:nvPr/>
        </p:nvSpPr>
        <p:spPr>
          <a:xfrm>
            <a:off x="1761437" y="2044336"/>
            <a:ext cx="165843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</a:rPr>
              <a:t>H  </a:t>
            </a:r>
            <a:r>
              <a:rPr lang="cs-CZ" sz="4800" b="1" dirty="0" err="1" smtClean="0">
                <a:solidFill>
                  <a:srgbClr val="FF0000"/>
                </a:solidFill>
              </a:rPr>
              <a:t>H</a:t>
            </a:r>
            <a:endParaRPr lang="cs-CZ" sz="4800" b="1" dirty="0">
              <a:solidFill>
                <a:srgbClr val="FF0000"/>
              </a:solidFill>
            </a:endParaRPr>
          </a:p>
        </p:txBody>
      </p:sp>
      <p:cxnSp>
        <p:nvCxnSpPr>
          <p:cNvPr id="145" name="Přímá spojnice 144"/>
          <p:cNvCxnSpPr/>
          <p:nvPr/>
        </p:nvCxnSpPr>
        <p:spPr>
          <a:xfrm>
            <a:off x="2489669" y="2522966"/>
            <a:ext cx="180000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0"/>
          <p:cNvSpPr>
            <a:spLocks noChangeArrowheads="1"/>
          </p:cNvSpPr>
          <p:nvPr/>
        </p:nvSpPr>
        <p:spPr bwMode="auto">
          <a:xfrm flipV="1">
            <a:off x="6804248" y="2659656"/>
            <a:ext cx="36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cxnSp>
        <p:nvCxnSpPr>
          <p:cNvPr id="126" name="Přímá spojnice se šipkou 125"/>
          <p:cNvCxnSpPr/>
          <p:nvPr/>
        </p:nvCxnSpPr>
        <p:spPr>
          <a:xfrm flipV="1">
            <a:off x="6984288" y="2730373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Přímá spojnice se šipkou 135"/>
          <p:cNvCxnSpPr/>
          <p:nvPr/>
        </p:nvCxnSpPr>
        <p:spPr>
          <a:xfrm>
            <a:off x="4555271" y="4541163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Rectangle 10"/>
          <p:cNvSpPr>
            <a:spLocks noChangeArrowheads="1"/>
          </p:cNvSpPr>
          <p:nvPr/>
        </p:nvSpPr>
        <p:spPr bwMode="auto">
          <a:xfrm flipV="1">
            <a:off x="4375024" y="4459631"/>
            <a:ext cx="36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cxnSp>
        <p:nvCxnSpPr>
          <p:cNvPr id="138" name="Přímá spojnice se šipkou 137"/>
          <p:cNvCxnSpPr/>
          <p:nvPr/>
        </p:nvCxnSpPr>
        <p:spPr>
          <a:xfrm>
            <a:off x="4915271" y="4541163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Rectangle 10"/>
          <p:cNvSpPr>
            <a:spLocks noChangeArrowheads="1"/>
          </p:cNvSpPr>
          <p:nvPr/>
        </p:nvSpPr>
        <p:spPr bwMode="auto">
          <a:xfrm flipV="1">
            <a:off x="4735024" y="4459631"/>
            <a:ext cx="36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4555415" y="4537845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4915243" y="4534520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Přímá spojnice se šipkou 127"/>
          <p:cNvCxnSpPr/>
          <p:nvPr/>
        </p:nvCxnSpPr>
        <p:spPr>
          <a:xfrm flipV="1">
            <a:off x="4555271" y="381523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Přímá spojnice se šipkou 128"/>
          <p:cNvCxnSpPr/>
          <p:nvPr/>
        </p:nvCxnSpPr>
        <p:spPr>
          <a:xfrm flipV="1">
            <a:off x="4907457" y="381523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8" name="Group 11"/>
          <p:cNvGrpSpPr>
            <a:grpSpLocks/>
          </p:cNvGrpSpPr>
          <p:nvPr/>
        </p:nvGrpSpPr>
        <p:grpSpPr bwMode="auto">
          <a:xfrm>
            <a:off x="4017365" y="6252951"/>
            <a:ext cx="1080000" cy="360000"/>
            <a:chOff x="2503" y="10648"/>
            <a:chExt cx="1086" cy="362"/>
          </a:xfrm>
          <a:noFill/>
        </p:grpSpPr>
        <p:sp>
          <p:nvSpPr>
            <p:cNvPr id="149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0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1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cxnSp>
        <p:nvCxnSpPr>
          <p:cNvPr id="152" name="Přímá spojnice se šipkou 151"/>
          <p:cNvCxnSpPr/>
          <p:nvPr/>
        </p:nvCxnSpPr>
        <p:spPr>
          <a:xfrm>
            <a:off x="4198167" y="6337650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Přímá spojnice se šipkou 152"/>
          <p:cNvCxnSpPr/>
          <p:nvPr/>
        </p:nvCxnSpPr>
        <p:spPr>
          <a:xfrm>
            <a:off x="4564742" y="633765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Přímá spojnice se šipkou 153"/>
          <p:cNvCxnSpPr/>
          <p:nvPr/>
        </p:nvCxnSpPr>
        <p:spPr>
          <a:xfrm>
            <a:off x="4923253" y="633765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Šipka doprava se zářezem 141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475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1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3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5" dur="1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8" dur="3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1" dur="1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000"/>
                            </p:stCondLst>
                            <p:childTnLst>
                              <p:par>
                                <p:cTn id="2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0"/>
                            </p:stCondLst>
                            <p:childTnLst>
                              <p:par>
                                <p:cTn id="2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8000"/>
                            </p:stCondLst>
                            <p:childTnLst>
                              <p:par>
                                <p:cTn id="2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9000"/>
                            </p:stCondLst>
                            <p:childTnLst>
                              <p:par>
                                <p:cTn id="2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8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000"/>
                            </p:stCondLst>
                            <p:childTnLst>
                              <p:par>
                                <p:cTn id="28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5" dur="1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8" dur="1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1" dur="1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4" dur="1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7" dur="3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1000"/>
                            </p:stCondLst>
                            <p:childTnLst>
                              <p:par>
                                <p:cTn id="3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2000"/>
                            </p:stCondLst>
                            <p:childTnLst>
                              <p:par>
                                <p:cTn id="3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3000"/>
                            </p:stCondLst>
                            <p:childTnLst>
                              <p:par>
                                <p:cTn id="3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5000"/>
                            </p:stCondLst>
                            <p:childTnLst>
                              <p:par>
                                <p:cTn id="3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6000"/>
                            </p:stCondLst>
                            <p:childTnLst>
                              <p:par>
                                <p:cTn id="3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7000"/>
                            </p:stCondLst>
                            <p:childTnLst>
                              <p:par>
                                <p:cTn id="3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8000"/>
                            </p:stCondLst>
                            <p:childTnLst>
                              <p:par>
                                <p:cTn id="3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9000"/>
                            </p:stCondLst>
                            <p:childTnLst>
                              <p:par>
                                <p:cTn id="3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4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3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1000"/>
                            </p:stCondLst>
                            <p:childTnLst>
                              <p:par>
                                <p:cTn id="40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7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0" dur="1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3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6" dur="1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9" dur="1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2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5" dur="3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35" grpId="0" animBg="1"/>
      <p:bldP spid="144" grpId="0" animBg="1"/>
      <p:bldP spid="2" grpId="0" animBg="1"/>
      <p:bldP spid="3" grpId="0" animBg="1"/>
      <p:bldP spid="4" grpId="0" animBg="1"/>
      <p:bldP spid="5" grpId="0" animBg="1"/>
      <p:bldP spid="6" grpId="0"/>
      <p:bldP spid="7" grpId="0"/>
      <p:bldP spid="13" grpId="0" animBg="1"/>
      <p:bldP spid="14" grpId="0"/>
      <p:bldP spid="17" grpId="0"/>
      <p:bldP spid="21" grpId="0"/>
      <p:bldP spid="22" grpId="0"/>
      <p:bldP spid="28" grpId="0" animBg="1"/>
      <p:bldP spid="29" grpId="0"/>
      <p:bldP spid="32" grpId="0"/>
      <p:bldP spid="36" grpId="0"/>
      <p:bldP spid="37" grpId="0" animBg="1"/>
      <p:bldP spid="38" grpId="0"/>
      <p:bldP spid="41" grpId="0"/>
      <p:bldP spid="42" grpId="0" animBg="1"/>
      <p:bldP spid="43" grpId="0"/>
      <p:bldP spid="48" grpId="0"/>
      <p:bldP spid="49" grpId="0"/>
      <p:bldP spid="55" grpId="0" animBg="1"/>
      <p:bldP spid="56" grpId="0"/>
      <p:bldP spid="59" grpId="0"/>
      <p:bldP spid="63" grpId="0"/>
      <p:bldP spid="64" grpId="0"/>
      <p:bldP spid="69" grpId="0" animBg="1"/>
      <p:bldP spid="70" grpId="0"/>
      <p:bldP spid="73" grpId="0"/>
      <p:bldP spid="88" grpId="0"/>
      <p:bldP spid="89" grpId="0"/>
      <p:bldP spid="95" grpId="0" animBg="1"/>
      <p:bldP spid="96" grpId="0"/>
      <p:bldP spid="99" grpId="0"/>
      <p:bldP spid="103" grpId="0"/>
      <p:bldP spid="104" grpId="0"/>
      <p:bldP spid="109" grpId="0" animBg="1"/>
      <p:bldP spid="110" grpId="0"/>
      <p:bldP spid="113" grpId="0"/>
      <p:bldP spid="125" grpId="0" animBg="1"/>
      <p:bldP spid="141" grpId="0" animBg="1"/>
      <p:bldP spid="124" grpId="0" animBg="1"/>
      <p:bldP spid="137" grpId="0" animBg="1"/>
      <p:bldP spid="1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Zaoblený obdélník 93"/>
          <p:cNvSpPr/>
          <p:nvPr/>
        </p:nvSpPr>
        <p:spPr>
          <a:xfrm>
            <a:off x="53752" y="764704"/>
            <a:ext cx="9036497" cy="6063680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hlinkClick r:id="rId4" action="ppaction://hlinksldjump"/>
          </p:cNvPr>
          <p:cNvSpPr txBox="1"/>
          <p:nvPr/>
        </p:nvSpPr>
        <p:spPr>
          <a:xfrm>
            <a:off x="755576" y="1147390"/>
            <a:ext cx="4032448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 CHEMICKÁ VAZBA</a:t>
            </a:r>
          </a:p>
        </p:txBody>
      </p:sp>
      <p:sp>
        <p:nvSpPr>
          <p:cNvPr id="11" name="Text Box 34"/>
          <p:cNvSpPr txBox="1">
            <a:spLocks noChangeArrowheads="1"/>
          </p:cNvSpPr>
          <p:nvPr/>
        </p:nvSpPr>
        <p:spPr bwMode="auto">
          <a:xfrm>
            <a:off x="755576" y="1949351"/>
            <a:ext cx="500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>
                <a:solidFill>
                  <a:srgbClr val="FF0000"/>
                </a:solidFill>
                <a:latin typeface="Tahoma" pitchFamily="34" charset="0"/>
              </a:rPr>
              <a:t>8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O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1190567" y="1957616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3344476" y="1941317"/>
            <a:ext cx="1080000" cy="360000"/>
            <a:chOff x="2503" y="10648"/>
            <a:chExt cx="1086" cy="362"/>
          </a:xfrm>
        </p:grpSpPr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7" name="Rectangle 10"/>
          <p:cNvSpPr>
            <a:spLocks noChangeArrowheads="1"/>
          </p:cNvSpPr>
          <p:nvPr/>
        </p:nvSpPr>
        <p:spPr bwMode="auto">
          <a:xfrm flipV="1">
            <a:off x="2464390" y="1941317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917453" y="1918574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19" name="Přímá spojnice se šipkou 18"/>
          <p:cNvCxnSpPr/>
          <p:nvPr/>
        </p:nvCxnSpPr>
        <p:spPr>
          <a:xfrm flipV="1">
            <a:off x="2582948" y="2009098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704616" y="2026017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2762354" y="1918573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4</a:t>
            </a:r>
            <a:endParaRPr lang="cs-CZ" sz="2200" dirty="0"/>
          </a:p>
        </p:txBody>
      </p:sp>
      <p:cxnSp>
        <p:nvCxnSpPr>
          <p:cNvPr id="22" name="Přímá spojnice se šipkou 21"/>
          <p:cNvCxnSpPr/>
          <p:nvPr/>
        </p:nvCxnSpPr>
        <p:spPr>
          <a:xfrm flipV="1">
            <a:off x="3466730" y="2019667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3588398" y="203491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H="1">
            <a:off x="3884476" y="2301317"/>
            <a:ext cx="1" cy="36008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endCxn id="33" idx="2"/>
          </p:cNvCxnSpPr>
          <p:nvPr/>
        </p:nvCxnSpPr>
        <p:spPr>
          <a:xfrm>
            <a:off x="4239687" y="2301317"/>
            <a:ext cx="8297" cy="789996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3884476" y="2016772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4236662" y="2016772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727218" y="2639814"/>
            <a:ext cx="6881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 flipV="1">
            <a:off x="3707944" y="2659265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3208428" y="2638653"/>
            <a:ext cx="603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1s</a:t>
            </a:r>
            <a:r>
              <a:rPr lang="cs-CZ" sz="2200" b="1" baseline="30000" dirty="0" smtClean="0"/>
              <a:t>1</a:t>
            </a:r>
            <a:endParaRPr lang="cs-CZ" sz="2200" dirty="0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3891465" y="2730708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727218" y="3070701"/>
            <a:ext cx="6881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 flipV="1">
            <a:off x="4067984" y="3091313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3568468" y="3070701"/>
            <a:ext cx="603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1s</a:t>
            </a:r>
            <a:r>
              <a:rPr lang="cs-CZ" sz="2200" b="1" baseline="30000" dirty="0" smtClean="0"/>
              <a:t>1</a:t>
            </a:r>
            <a:endParaRPr lang="cs-CZ" sz="2200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4251505" y="316275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5001797" y="2239704"/>
            <a:ext cx="2450523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</a:rPr>
              <a:t>H  O  H</a:t>
            </a:r>
            <a:endParaRPr lang="cs-CZ" sz="4800" b="1" dirty="0">
              <a:solidFill>
                <a:srgbClr val="FF0000"/>
              </a:solidFill>
            </a:endParaRPr>
          </a:p>
        </p:txBody>
      </p:sp>
      <p:cxnSp>
        <p:nvCxnSpPr>
          <p:cNvPr id="38" name="Přímá spojnice 37"/>
          <p:cNvCxnSpPr/>
          <p:nvPr/>
        </p:nvCxnSpPr>
        <p:spPr>
          <a:xfrm>
            <a:off x="5730029" y="2679236"/>
            <a:ext cx="180000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6552240" y="2682085"/>
            <a:ext cx="180000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Skupina 109"/>
          <p:cNvGrpSpPr/>
          <p:nvPr/>
        </p:nvGrpSpPr>
        <p:grpSpPr>
          <a:xfrm>
            <a:off x="35496" y="3687996"/>
            <a:ext cx="9577065" cy="677108"/>
            <a:chOff x="611560" y="3140968"/>
            <a:chExt cx="6840760" cy="677108"/>
          </a:xfrm>
        </p:grpSpPr>
        <p:sp>
          <p:nvSpPr>
            <p:cNvPr id="3" name="TextovéPole 2"/>
            <p:cNvSpPr txBox="1"/>
            <p:nvPr/>
          </p:nvSpPr>
          <p:spPr>
            <a:xfrm>
              <a:off x="611560" y="3140968"/>
              <a:ext cx="684076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900" b="1" dirty="0" smtClean="0"/>
                <a:t>Mezi dvěma atomy je pouze jedna vazba                   dvě vazby jednoduché</a:t>
              </a:r>
              <a:endParaRPr lang="cs-CZ" sz="1900" b="1" dirty="0"/>
            </a:p>
          </p:txBody>
        </p:sp>
        <p:cxnSp>
          <p:nvCxnSpPr>
            <p:cNvPr id="5" name="Přímá spojnice se šipkou 4"/>
            <p:cNvCxnSpPr/>
            <p:nvPr/>
          </p:nvCxnSpPr>
          <p:spPr>
            <a:xfrm>
              <a:off x="4314829" y="3355252"/>
              <a:ext cx="67298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755576" y="4518895"/>
            <a:ext cx="500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6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C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1190567" y="4527160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60" name="Group 11"/>
          <p:cNvGrpSpPr>
            <a:grpSpLocks/>
          </p:cNvGrpSpPr>
          <p:nvPr/>
        </p:nvGrpSpPr>
        <p:grpSpPr bwMode="auto">
          <a:xfrm>
            <a:off x="3708024" y="4510861"/>
            <a:ext cx="1080000" cy="360000"/>
            <a:chOff x="2503" y="10648"/>
            <a:chExt cx="1086" cy="362"/>
          </a:xfrm>
        </p:grpSpPr>
        <p:sp>
          <p:nvSpPr>
            <p:cNvPr id="61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64" name="Rectangle 10"/>
          <p:cNvSpPr>
            <a:spLocks noChangeArrowheads="1"/>
          </p:cNvSpPr>
          <p:nvPr/>
        </p:nvSpPr>
        <p:spPr bwMode="auto">
          <a:xfrm flipV="1">
            <a:off x="2464390" y="4510861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5" name="TextovéPole 64"/>
          <p:cNvSpPr txBox="1"/>
          <p:nvPr/>
        </p:nvSpPr>
        <p:spPr>
          <a:xfrm>
            <a:off x="1917453" y="4488118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66" name="Přímá spojnice se šipkou 65"/>
          <p:cNvCxnSpPr/>
          <p:nvPr/>
        </p:nvCxnSpPr>
        <p:spPr>
          <a:xfrm flipV="1">
            <a:off x="2582948" y="4578642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>
            <a:off x="2704616" y="459556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ovéPole 67"/>
          <p:cNvSpPr txBox="1"/>
          <p:nvPr/>
        </p:nvSpPr>
        <p:spPr>
          <a:xfrm>
            <a:off x="3125902" y="4488117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69" name="Přímá spojnice se šipkou 68"/>
          <p:cNvCxnSpPr/>
          <p:nvPr/>
        </p:nvCxnSpPr>
        <p:spPr>
          <a:xfrm flipV="1">
            <a:off x="3901148" y="458921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 flipH="1">
            <a:off x="3884476" y="4870861"/>
            <a:ext cx="1" cy="36008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 flipH="1">
            <a:off x="4239685" y="4870861"/>
            <a:ext cx="1" cy="36008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 flipV="1">
            <a:off x="4248024" y="458631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 Box 34"/>
          <p:cNvSpPr txBox="1">
            <a:spLocks noChangeArrowheads="1"/>
          </p:cNvSpPr>
          <p:nvPr/>
        </p:nvSpPr>
        <p:spPr bwMode="auto">
          <a:xfrm>
            <a:off x="755576" y="5240328"/>
            <a:ext cx="500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>
                <a:solidFill>
                  <a:srgbClr val="FF0000"/>
                </a:solidFill>
                <a:latin typeface="Tahoma" pitchFamily="34" charset="0"/>
              </a:rPr>
              <a:t>8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O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76" name="Text Box 34"/>
          <p:cNvSpPr txBox="1">
            <a:spLocks noChangeArrowheads="1"/>
          </p:cNvSpPr>
          <p:nvPr/>
        </p:nvSpPr>
        <p:spPr bwMode="auto">
          <a:xfrm>
            <a:off x="1190567" y="5248593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77" name="Group 11"/>
          <p:cNvGrpSpPr>
            <a:grpSpLocks/>
          </p:cNvGrpSpPr>
          <p:nvPr/>
        </p:nvGrpSpPr>
        <p:grpSpPr bwMode="auto">
          <a:xfrm>
            <a:off x="3344476" y="5232294"/>
            <a:ext cx="1080000" cy="360000"/>
            <a:chOff x="2503" y="10648"/>
            <a:chExt cx="1086" cy="362"/>
          </a:xfrm>
        </p:grpSpPr>
        <p:sp>
          <p:nvSpPr>
            <p:cNvPr id="78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0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81" name="Rectangle 10"/>
          <p:cNvSpPr>
            <a:spLocks noChangeArrowheads="1"/>
          </p:cNvSpPr>
          <p:nvPr/>
        </p:nvSpPr>
        <p:spPr bwMode="auto">
          <a:xfrm flipV="1">
            <a:off x="2464390" y="5232294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2" name="TextovéPole 81"/>
          <p:cNvSpPr txBox="1"/>
          <p:nvPr/>
        </p:nvSpPr>
        <p:spPr>
          <a:xfrm>
            <a:off x="1917453" y="5209551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83" name="Přímá spojnice se šipkou 82"/>
          <p:cNvCxnSpPr/>
          <p:nvPr/>
        </p:nvCxnSpPr>
        <p:spPr>
          <a:xfrm flipV="1">
            <a:off x="2582948" y="5300075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/>
          <p:nvPr/>
        </p:nvCxnSpPr>
        <p:spPr>
          <a:xfrm>
            <a:off x="2704616" y="5316994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2762354" y="5209550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4</a:t>
            </a:r>
            <a:endParaRPr lang="cs-CZ" sz="2200" dirty="0"/>
          </a:p>
        </p:txBody>
      </p:sp>
      <p:cxnSp>
        <p:nvCxnSpPr>
          <p:cNvPr id="86" name="Přímá spojnice se šipkou 85"/>
          <p:cNvCxnSpPr/>
          <p:nvPr/>
        </p:nvCxnSpPr>
        <p:spPr>
          <a:xfrm flipV="1">
            <a:off x="3466730" y="5310644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Přímá spojnice se šipkou 86"/>
          <p:cNvCxnSpPr/>
          <p:nvPr/>
        </p:nvCxnSpPr>
        <p:spPr>
          <a:xfrm>
            <a:off x="3588398" y="5325893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0" name="Skupina 99"/>
          <p:cNvGrpSpPr/>
          <p:nvPr/>
        </p:nvGrpSpPr>
        <p:grpSpPr>
          <a:xfrm>
            <a:off x="3707904" y="5232069"/>
            <a:ext cx="720000" cy="360000"/>
            <a:chOff x="4716096" y="4798280"/>
            <a:chExt cx="720000" cy="360000"/>
          </a:xfrm>
        </p:grpSpPr>
        <p:cxnSp>
          <p:nvCxnSpPr>
            <p:cNvPr id="88" name="Přímá spojnice se šipkou 87"/>
            <p:cNvCxnSpPr/>
            <p:nvPr/>
          </p:nvCxnSpPr>
          <p:spPr>
            <a:xfrm>
              <a:off x="4899537" y="4879812"/>
              <a:ext cx="0" cy="2160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Rectangle 10"/>
            <p:cNvSpPr>
              <a:spLocks noChangeArrowheads="1"/>
            </p:cNvSpPr>
            <p:nvPr/>
          </p:nvSpPr>
          <p:spPr bwMode="auto">
            <a:xfrm flipV="1">
              <a:off x="4716096" y="4798280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cxnSp>
          <p:nvCxnSpPr>
            <p:cNvPr id="90" name="Přímá spojnice se šipkou 89"/>
            <p:cNvCxnSpPr/>
            <p:nvPr/>
          </p:nvCxnSpPr>
          <p:spPr>
            <a:xfrm>
              <a:off x="5252394" y="4879812"/>
              <a:ext cx="0" cy="2160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Rectangle 10"/>
            <p:cNvSpPr>
              <a:spLocks noChangeArrowheads="1"/>
            </p:cNvSpPr>
            <p:nvPr/>
          </p:nvSpPr>
          <p:spPr bwMode="auto">
            <a:xfrm flipV="1">
              <a:off x="5076096" y="4798280"/>
              <a:ext cx="360000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cxnSp>
        <p:nvCxnSpPr>
          <p:cNvPr id="92" name="Přímá spojnice se šipkou 91"/>
          <p:cNvCxnSpPr/>
          <p:nvPr/>
        </p:nvCxnSpPr>
        <p:spPr>
          <a:xfrm flipV="1">
            <a:off x="3890020" y="5310283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Přímá spojnice se šipkou 92"/>
          <p:cNvCxnSpPr/>
          <p:nvPr/>
        </p:nvCxnSpPr>
        <p:spPr>
          <a:xfrm flipV="1">
            <a:off x="4243710" y="5306958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4" name="Skupina 103"/>
          <p:cNvGrpSpPr/>
          <p:nvPr/>
        </p:nvGrpSpPr>
        <p:grpSpPr>
          <a:xfrm>
            <a:off x="5418180" y="4691961"/>
            <a:ext cx="1746108" cy="830997"/>
            <a:chOff x="5418180" y="4258172"/>
            <a:chExt cx="1746108" cy="830997"/>
          </a:xfrm>
        </p:grpSpPr>
        <p:sp>
          <p:nvSpPr>
            <p:cNvPr id="101" name="TextovéPole 100"/>
            <p:cNvSpPr txBox="1"/>
            <p:nvPr/>
          </p:nvSpPr>
          <p:spPr>
            <a:xfrm>
              <a:off x="5418180" y="4258172"/>
              <a:ext cx="1746108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sz="4800" b="1" dirty="0" smtClean="0">
                  <a:solidFill>
                    <a:srgbClr val="FF0000"/>
                  </a:solidFill>
                </a:rPr>
                <a:t> C  O</a:t>
              </a:r>
              <a:endParaRPr lang="cs-CZ" sz="4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Přímá spojnice 101"/>
            <p:cNvCxnSpPr/>
            <p:nvPr/>
          </p:nvCxnSpPr>
          <p:spPr>
            <a:xfrm>
              <a:off x="6192200" y="4650823"/>
              <a:ext cx="180000" cy="1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nice 102"/>
            <p:cNvCxnSpPr/>
            <p:nvPr/>
          </p:nvCxnSpPr>
          <p:spPr>
            <a:xfrm>
              <a:off x="6192200" y="4732666"/>
              <a:ext cx="180000" cy="1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Skupina 108"/>
          <p:cNvGrpSpPr/>
          <p:nvPr/>
        </p:nvGrpSpPr>
        <p:grpSpPr>
          <a:xfrm>
            <a:off x="179512" y="5951021"/>
            <a:ext cx="8532440" cy="384721"/>
            <a:chOff x="611560" y="5517232"/>
            <a:chExt cx="6336704" cy="384721"/>
          </a:xfrm>
        </p:grpSpPr>
        <p:sp>
          <p:nvSpPr>
            <p:cNvPr id="105" name="TextovéPole 104"/>
            <p:cNvSpPr txBox="1"/>
            <p:nvPr/>
          </p:nvSpPr>
          <p:spPr>
            <a:xfrm>
              <a:off x="611560" y="5517232"/>
              <a:ext cx="6336704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900" b="1" dirty="0" smtClean="0"/>
                <a:t>Mezi dvěma atomy jsou dvě vazby                   vazba dvojná (násobná)</a:t>
              </a:r>
              <a:endParaRPr lang="cs-CZ" sz="1900" b="1" dirty="0"/>
            </a:p>
          </p:txBody>
        </p:sp>
        <p:cxnSp>
          <p:nvCxnSpPr>
            <p:cNvPr id="106" name="Přímá spojnice se šipkou 105"/>
            <p:cNvCxnSpPr/>
            <p:nvPr/>
          </p:nvCxnSpPr>
          <p:spPr>
            <a:xfrm>
              <a:off x="3927164" y="5731515"/>
              <a:ext cx="67298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Šipka doprava se zářezem 94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095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4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8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90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0"/>
                            </p:stCondLst>
                            <p:childTnLst>
                              <p:par>
                                <p:cTn id="9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9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0"/>
                            </p:stCondLst>
                            <p:childTnLst>
                              <p:par>
                                <p:cTn id="1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7000"/>
                            </p:stCondLst>
                            <p:childTnLst>
                              <p:par>
                                <p:cTn id="1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80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9000"/>
                            </p:stCondLst>
                            <p:childTnLst>
                              <p:par>
                                <p:cTn id="1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8000"/>
                            </p:stCondLst>
                            <p:childTnLst>
                              <p:par>
                                <p:cTn id="1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9000"/>
                            </p:stCondLst>
                            <p:childTnLst>
                              <p:par>
                                <p:cTn id="1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1000"/>
                            </p:stCondLst>
                            <p:childTnLst>
                              <p:par>
                                <p:cTn id="2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2000"/>
                            </p:stCondLst>
                            <p:childTnLst>
                              <p:par>
                                <p:cTn id="20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23000"/>
                            </p:stCondLst>
                            <p:childTnLst>
                              <p:par>
                                <p:cTn id="21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4000"/>
                            </p:stCondLst>
                            <p:childTnLst>
                              <p:par>
                                <p:cTn id="22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7" dur="3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6" grpId="0" animBg="1"/>
      <p:bldP spid="11" grpId="0"/>
      <p:bldP spid="12" grpId="0"/>
      <p:bldP spid="17" grpId="0" animBg="1"/>
      <p:bldP spid="18" grpId="0"/>
      <p:bldP spid="21" grpId="0"/>
      <p:bldP spid="28" grpId="0"/>
      <p:bldP spid="29" grpId="0" animBg="1"/>
      <p:bldP spid="30" grpId="0"/>
      <p:bldP spid="32" grpId="0"/>
      <p:bldP spid="33" grpId="0" animBg="1"/>
      <p:bldP spid="34" grpId="0"/>
      <p:bldP spid="37" grpId="0" animBg="1"/>
      <p:bldP spid="58" grpId="0"/>
      <p:bldP spid="59" grpId="0"/>
      <p:bldP spid="64" grpId="0" animBg="1"/>
      <p:bldP spid="65" grpId="0"/>
      <p:bldP spid="68" grpId="0"/>
      <p:bldP spid="75" grpId="0"/>
      <p:bldP spid="76" grpId="0"/>
      <p:bldP spid="81" grpId="0" animBg="1"/>
      <p:bldP spid="82" grpId="0"/>
      <p:bldP spid="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634126" y="3214309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8" name="TextovéPole 2"/>
          <p:cNvSpPr txBox="1"/>
          <p:nvPr/>
        </p:nvSpPr>
        <p:spPr>
          <a:xfrm>
            <a:off x="1677733" y="2710253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34126" y="3526441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10" name="Obdélník 9"/>
          <p:cNvSpPr/>
          <p:nvPr/>
        </p:nvSpPr>
        <p:spPr>
          <a:xfrm>
            <a:off x="634126" y="3861080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634126" y="3214308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11" name="TextovéPole 2"/>
          <p:cNvSpPr txBox="1"/>
          <p:nvPr/>
        </p:nvSpPr>
        <p:spPr>
          <a:xfrm>
            <a:off x="1677733" y="2710252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34126" y="3526440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634126" y="3861079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14" name="TextovéPole 2"/>
          <p:cNvSpPr txBox="1"/>
          <p:nvPr/>
        </p:nvSpPr>
        <p:spPr>
          <a:xfrm>
            <a:off x="1677733" y="980728"/>
            <a:ext cx="1310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Citace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2245" y="2165623"/>
            <a:ext cx="7754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Ostatní obrázky vytvořil autor  - </a:t>
            </a:r>
            <a:r>
              <a:rPr lang="cs-CZ" sz="1200" dirty="0" smtClean="0">
                <a:solidFill>
                  <a:srgbClr val="000000"/>
                </a:solidFill>
              </a:rPr>
              <a:t>vytvořeno pomocí </a:t>
            </a:r>
            <a:r>
              <a:rPr lang="cs-CZ" sz="1200" dirty="0">
                <a:solidFill>
                  <a:srgbClr val="000000"/>
                </a:solidFill>
              </a:rPr>
              <a:t>nástrojů </a:t>
            </a:r>
            <a:r>
              <a:rPr lang="cs-CZ" sz="1200" dirty="0" err="1">
                <a:solidFill>
                  <a:srgbClr val="000000"/>
                </a:solidFill>
              </a:rPr>
              <a:t>Power</a:t>
            </a:r>
            <a:r>
              <a:rPr lang="cs-CZ" sz="1200" dirty="0">
                <a:solidFill>
                  <a:srgbClr val="000000"/>
                </a:solidFill>
              </a:rPr>
              <a:t> Point </a:t>
            </a:r>
            <a:r>
              <a:rPr lang="cs-CZ" sz="1200" dirty="0" smtClean="0">
                <a:solidFill>
                  <a:srgbClr val="000000"/>
                </a:solidFill>
              </a:rPr>
              <a:t> 2010</a:t>
            </a:r>
            <a:endParaRPr lang="cs-CZ" sz="1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40222" y="1526406"/>
            <a:ext cx="8796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Obr.1   </a:t>
            </a:r>
            <a:r>
              <a:rPr lang="cs-CZ" sz="1200" dirty="0"/>
              <a:t>ARTE. </a:t>
            </a:r>
            <a:r>
              <a:rPr lang="cs-CZ" sz="1200" i="1" dirty="0" err="1"/>
              <a:t>Soubor:Eccitazione</a:t>
            </a:r>
            <a:r>
              <a:rPr lang="cs-CZ" sz="1200" i="1" dirty="0"/>
              <a:t> </a:t>
            </a:r>
            <a:r>
              <a:rPr lang="cs-CZ" sz="1200" i="1" dirty="0" err="1"/>
              <a:t>atomica</a:t>
            </a:r>
            <a:r>
              <a:rPr lang="cs-CZ" sz="1200" i="1" dirty="0"/>
              <a:t> per </a:t>
            </a:r>
            <a:r>
              <a:rPr lang="cs-CZ" sz="1200" i="1" dirty="0" err="1"/>
              <a:t>assorbimento</a:t>
            </a:r>
            <a:r>
              <a:rPr lang="cs-CZ" sz="1200" i="1" dirty="0"/>
              <a:t> di </a:t>
            </a:r>
            <a:r>
              <a:rPr lang="cs-CZ" sz="1200" i="1" dirty="0" err="1"/>
              <a:t>un</a:t>
            </a:r>
            <a:r>
              <a:rPr lang="cs-CZ" sz="1200" i="1" dirty="0"/>
              <a:t> </a:t>
            </a:r>
            <a:r>
              <a:rPr lang="cs-CZ" sz="1200" i="1" dirty="0" err="1"/>
              <a:t>fotone.svg</a:t>
            </a:r>
            <a:r>
              <a:rPr lang="cs-CZ" sz="1200" i="1" dirty="0"/>
              <a:t> - </a:t>
            </a:r>
            <a:r>
              <a:rPr lang="cs-CZ" sz="1200" i="1" dirty="0" err="1"/>
              <a:t>Wikimedia</a:t>
            </a:r>
            <a:r>
              <a:rPr lang="cs-CZ" sz="1200" i="1" dirty="0"/>
              <a:t> </a:t>
            </a:r>
            <a:r>
              <a:rPr lang="cs-CZ" sz="1200" i="1" dirty="0" err="1"/>
              <a:t>Commons</a:t>
            </a:r>
            <a:r>
              <a:rPr lang="cs-CZ" sz="1200" dirty="0"/>
              <a:t> [online]. [cit. 13.5.2013]. Dostupný na WWW: http://commons.wikimedia.org/wiki/File:Eccitazione_atomica_per_assorbimento_di_un_fotone.svg</a:t>
            </a:r>
          </a:p>
        </p:txBody>
      </p:sp>
    </p:spTree>
    <p:extLst>
      <p:ext uri="{BB962C8B-B14F-4D97-AF65-F5344CB8AC3E}">
        <p14:creationId xmlns:p14="http://schemas.microsoft.com/office/powerpoint/2010/main" val="3850295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2348880"/>
            <a:ext cx="7128792" cy="2016224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/>
          </a:bodyPr>
          <a:lstStyle/>
          <a:p>
            <a:pPr algn="ctr"/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CHEMICKÁ </a:t>
            </a:r>
            <a:r>
              <a:rPr lang="cs-CZ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VAZBA  I.</a:t>
            </a:r>
            <a:endParaRPr lang="cs-CZ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74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827584" y="1772816"/>
            <a:ext cx="7488832" cy="3312368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hlinkClick r:id="rId5" action="ppaction://hlinksldjump"/>
          </p:cNvPr>
          <p:cNvSpPr txBox="1"/>
          <p:nvPr/>
        </p:nvSpPr>
        <p:spPr>
          <a:xfrm>
            <a:off x="1206000" y="2374429"/>
            <a:ext cx="475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VZNIK CHEMICKÉ VAZBY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3" name="TextovéPole 2">
            <a:hlinkClick r:id="rId6" action="ppaction://hlinksldjump"/>
          </p:cNvPr>
          <p:cNvSpPr txBox="1"/>
          <p:nvPr/>
        </p:nvSpPr>
        <p:spPr>
          <a:xfrm>
            <a:off x="1206000" y="2980110"/>
            <a:ext cx="696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ZÁKLADNÍ A VALENČNÍ STAV ATOMU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4" name="TextovéPole 3">
            <a:hlinkClick r:id="rId7" action="ppaction://hlinksldjump"/>
          </p:cNvPr>
          <p:cNvSpPr txBox="1"/>
          <p:nvPr/>
        </p:nvSpPr>
        <p:spPr>
          <a:xfrm>
            <a:off x="1206000" y="4191471"/>
            <a:ext cx="262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TYPY VAZEB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hlinkClick r:id="rId8" action="ppaction://hlinksldjump"/>
          </p:cNvPr>
          <p:cNvSpPr txBox="1"/>
          <p:nvPr/>
        </p:nvSpPr>
        <p:spPr>
          <a:xfrm>
            <a:off x="1206000" y="3585791"/>
            <a:ext cx="42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ELEKTRONEGATIVITA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152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0" y="620688"/>
            <a:ext cx="9147124" cy="6207696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hlinkClick r:id="rId4" action="ppaction://hlinksldjump"/>
          </p:cNvPr>
          <p:cNvSpPr txBox="1"/>
          <p:nvPr/>
        </p:nvSpPr>
        <p:spPr>
          <a:xfrm>
            <a:off x="726726" y="836712"/>
            <a:ext cx="5357442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VZNIK CHEMICKÉ VAZBY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88032" y="1484786"/>
            <a:ext cx="87129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>
                <a:solidFill>
                  <a:srgbClr val="FF0000"/>
                </a:solidFill>
              </a:rPr>
              <a:t>Chemická vazba </a:t>
            </a:r>
            <a:r>
              <a:rPr lang="cs-CZ" sz="2200" b="1" dirty="0"/>
              <a:t>je silová </a:t>
            </a:r>
            <a:r>
              <a:rPr lang="cs-CZ" sz="2200" b="1" dirty="0" smtClean="0"/>
              <a:t>interakce poutající </a:t>
            </a:r>
            <a:r>
              <a:rPr lang="cs-CZ" sz="2200" b="1" dirty="0"/>
              <a:t>navzájem sloučené </a:t>
            </a:r>
            <a:r>
              <a:rPr lang="cs-CZ" sz="2200" b="1" dirty="0" smtClean="0"/>
              <a:t>atomy nebo ionty, </a:t>
            </a:r>
            <a:r>
              <a:rPr lang="cs-CZ" sz="2200" b="1" dirty="0"/>
              <a:t>která je energeticky stabilizuje a vede ke vzniku </a:t>
            </a:r>
            <a:r>
              <a:rPr lang="cs-CZ" sz="2200" b="1" dirty="0" smtClean="0"/>
              <a:t>molekuly nebo krystalu.</a:t>
            </a:r>
            <a:endParaRPr lang="cs-CZ" sz="2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8033" y="2526625"/>
            <a:ext cx="88956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/>
              <a:t>Základ všech vazeb spočívá ve společném sdílení nebo předávání vazebných </a:t>
            </a:r>
            <a:r>
              <a:rPr lang="cs-CZ" sz="2200" b="1" dirty="0" smtClean="0"/>
              <a:t>elektronů (valenční elektrony) </a:t>
            </a:r>
            <a:r>
              <a:rPr lang="cs-CZ" sz="2200" b="1" dirty="0"/>
              <a:t>příslušnými částicemi.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8032" y="3532211"/>
            <a:ext cx="85650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Charakter chemické vazby závisí především na uspořádání valenčních elektronů vázaných atomů.</a:t>
            </a:r>
            <a:endParaRPr lang="cs-CZ" sz="2200" b="1" dirty="0"/>
          </a:p>
        </p:txBody>
      </p:sp>
      <p:sp>
        <p:nvSpPr>
          <p:cNvPr id="6" name="TextovéPole 5">
            <a:hlinkClick r:id="rId4" action="ppaction://hlinksldjump"/>
          </p:cNvPr>
          <p:cNvSpPr txBox="1"/>
          <p:nvPr/>
        </p:nvSpPr>
        <p:spPr>
          <a:xfrm>
            <a:off x="539552" y="4365104"/>
            <a:ext cx="7056784" cy="523220"/>
          </a:xfrm>
          <a:prstGeom prst="rect">
            <a:avLst/>
          </a:prstGeom>
          <a:solidFill>
            <a:srgbClr val="00FF00"/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 smtClean="0"/>
              <a:t>Podmínky pro vznik chemické vazby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8033" y="4927277"/>
            <a:ext cx="75883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Atomy se k sobě musí přiblížit tak, aby došlo k překrytí jejích valenčních orbitalů.</a:t>
            </a:r>
            <a:endParaRPr lang="cs-CZ" sz="2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8032" y="5635163"/>
            <a:ext cx="91805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000"/>
            </a:lvl1pPr>
          </a:lstStyle>
          <a:p>
            <a:pPr marL="342900" indent="-342900">
              <a:buFont typeface="Wingdings" pitchFamily="2" charset="2"/>
              <a:buChar char="q"/>
            </a:pPr>
            <a:r>
              <a:rPr lang="cs-CZ" sz="2200" b="1" dirty="0"/>
              <a:t>Počet, energie a prostorové uspořádání valenčních elektronů musí umožnit vznik vazebných elektronových </a:t>
            </a:r>
            <a:r>
              <a:rPr lang="cs-CZ" sz="2200" b="1" dirty="0" smtClean="0"/>
              <a:t>párů.</a:t>
            </a:r>
            <a:endParaRPr lang="cs-CZ" sz="2200" b="1" dirty="0"/>
          </a:p>
        </p:txBody>
      </p:sp>
      <p:sp>
        <p:nvSpPr>
          <p:cNvPr id="9" name="Šipka doprava se zářezem 8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550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3" grpId="0"/>
      <p:bldP spid="4" grpId="0"/>
      <p:bldP spid="5" grpId="0"/>
      <p:bldP spid="6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53752" y="605680"/>
            <a:ext cx="9036497" cy="6207696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hlinkClick r:id="rId4" action="ppaction://hlinksldjump"/>
          </p:cNvPr>
          <p:cNvSpPr txBox="1"/>
          <p:nvPr/>
        </p:nvSpPr>
        <p:spPr>
          <a:xfrm>
            <a:off x="747913" y="764704"/>
            <a:ext cx="6056335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VZNIK CHEMICKÉ VAZBY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75209" y="1316952"/>
            <a:ext cx="5380967" cy="523220"/>
          </a:xfrm>
          <a:prstGeom prst="rect">
            <a:avLst/>
          </a:prstGeom>
          <a:solidFill>
            <a:srgbClr val="00FF00"/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/>
              <a:t>Parametry chemické vazby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1806705"/>
            <a:ext cx="889248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Vazebná energie </a:t>
            </a:r>
            <a:r>
              <a:rPr lang="cs-CZ" sz="1900" b="1" dirty="0"/>
              <a:t>- energie, která se uvolní při vzniku vazby, čím větší je její hodnota, tím pevněji jsou atomy k sobě vázány. Vyjadřuje se v jednotkách energie, nejčastěji v elektronvoltech. Z praktických důvodů se vztahuje na energii jednoho molu, pak se udává v jednotkách </a:t>
            </a:r>
            <a:r>
              <a:rPr lang="cs-CZ" sz="1900" b="1" dirty="0" err="1"/>
              <a:t>kJ</a:t>
            </a:r>
            <a:r>
              <a:rPr lang="cs-CZ" sz="1900" b="1" dirty="0"/>
              <a:t>/mol.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3" y="3361347"/>
            <a:ext cx="885693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Disociační energie vazby </a:t>
            </a:r>
            <a:r>
              <a:rPr lang="cs-CZ" sz="1900" b="1" dirty="0"/>
              <a:t>- energie, kterou je nutno dodat, aby se opět vazba rozštěpila. Na základě zákona o zachování energie je číselně rovna energii, která se uvolnila při vzniku vazby, ovšem má opačné znaménko.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4611032"/>
            <a:ext cx="889248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Délka vazby </a:t>
            </a:r>
            <a:r>
              <a:rPr lang="cs-CZ" sz="1900" b="1" dirty="0"/>
              <a:t>- </a:t>
            </a:r>
            <a:r>
              <a:rPr lang="cs-CZ" sz="1900" b="1" dirty="0" smtClean="0"/>
              <a:t>vzdálenost </a:t>
            </a:r>
            <a:r>
              <a:rPr lang="cs-CZ" sz="1900" b="1" dirty="0"/>
              <a:t>mezi středy atomů spojených </a:t>
            </a:r>
            <a:r>
              <a:rPr lang="cs-CZ" sz="1900" b="1" dirty="0" smtClean="0"/>
              <a:t>vazbou. </a:t>
            </a:r>
            <a:r>
              <a:rPr lang="cs-CZ" sz="1900" b="1" dirty="0"/>
              <a:t>Nelze ji vypočítat z teorie, lze jí změřit. </a:t>
            </a:r>
            <a:r>
              <a:rPr lang="cs-CZ" sz="1900" b="1" dirty="0" smtClean="0"/>
              <a:t> </a:t>
            </a:r>
            <a:r>
              <a:rPr lang="cs-CZ" sz="1900" b="1" dirty="0"/>
              <a:t>Vyjadřuje se v </a:t>
            </a:r>
            <a:r>
              <a:rPr lang="cs-CZ" sz="1900" b="1" dirty="0" err="1"/>
              <a:t>pikometrech</a:t>
            </a:r>
            <a:r>
              <a:rPr lang="cs-CZ" sz="1900" b="1" dirty="0"/>
              <a:t>. Závisí na rozměrech jednotlivých atomů, </a:t>
            </a:r>
            <a:r>
              <a:rPr lang="cs-CZ" sz="1900" b="1" u="sng" dirty="0"/>
              <a:t>řádu vazby </a:t>
            </a:r>
            <a:r>
              <a:rPr lang="cs-CZ" sz="1900" b="1" dirty="0"/>
              <a:t>(vazba vyššího řádu je kratší), typu </a:t>
            </a:r>
            <a:r>
              <a:rPr lang="cs-CZ" sz="1900" b="1" u="sng" dirty="0"/>
              <a:t>hybridizace</a:t>
            </a:r>
            <a:r>
              <a:rPr lang="cs-CZ" sz="1900" b="1" dirty="0"/>
              <a:t> překrývajících se atomových orbitalů (větší podíl orbitalů </a:t>
            </a:r>
            <a:r>
              <a:rPr lang="cs-CZ" sz="1900" b="1" i="1" dirty="0"/>
              <a:t>s</a:t>
            </a:r>
            <a:r>
              <a:rPr lang="cs-CZ" sz="1900" b="1" dirty="0"/>
              <a:t> zkracuje délku vazby).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6105490"/>
            <a:ext cx="88924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Pevnost vazby </a:t>
            </a:r>
            <a:r>
              <a:rPr lang="cs-CZ" sz="1900" b="1" dirty="0"/>
              <a:t>- značně roste s narůstajícím vazebným řádem (násobností</a:t>
            </a:r>
            <a:r>
              <a:rPr lang="cs-CZ" sz="1900" b="1" dirty="0" smtClean="0"/>
              <a:t>).</a:t>
            </a:r>
            <a:endParaRPr lang="cs-CZ" sz="1900" b="1" dirty="0"/>
          </a:p>
        </p:txBody>
      </p:sp>
      <p:sp>
        <p:nvSpPr>
          <p:cNvPr id="9" name="Šipka doprava se zářezem 8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3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3" grpId="0" animBg="1"/>
      <p:bldP spid="4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Zaoblený obdélník 53"/>
          <p:cNvSpPr/>
          <p:nvPr/>
        </p:nvSpPr>
        <p:spPr>
          <a:xfrm>
            <a:off x="53752" y="908720"/>
            <a:ext cx="9036497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hlinkClick r:id="rId4" action="ppaction://hlinksldjump"/>
          </p:cNvPr>
          <p:cNvSpPr txBox="1"/>
          <p:nvPr/>
        </p:nvSpPr>
        <p:spPr>
          <a:xfrm>
            <a:off x="755576" y="1004999"/>
            <a:ext cx="6408000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ZÁKLADNÍ A VALENČNÍ STAV ATOMU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01328" y="3100898"/>
            <a:ext cx="3384000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Valenční stav atomu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1328" y="2052716"/>
            <a:ext cx="5094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000" b="1"/>
            </a:lvl1pPr>
          </a:lstStyle>
          <a:p>
            <a:r>
              <a:rPr lang="cs-CZ" dirty="0"/>
              <a:t>Stav atomu o nejnižší energii.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1466664"/>
            <a:ext cx="3384000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Základní stav atomu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3562563"/>
            <a:ext cx="7866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000" b="1" dirty="0" smtClean="0"/>
              <a:t>Přechod </a:t>
            </a:r>
            <a:r>
              <a:rPr lang="cs-CZ" sz="2200" b="1" dirty="0" smtClean="0"/>
              <a:t>atomu</a:t>
            </a:r>
            <a:r>
              <a:rPr lang="cs-CZ" sz="2000" b="1" dirty="0" smtClean="0"/>
              <a:t> do valenčního stavu se projeví změnou </a:t>
            </a:r>
            <a:r>
              <a:rPr lang="cs-CZ" sz="2200" b="1" dirty="0" smtClean="0"/>
              <a:t>elektronového</a:t>
            </a:r>
            <a:r>
              <a:rPr lang="cs-CZ" sz="2000" b="1" dirty="0" smtClean="0"/>
              <a:t> uspořádání.</a:t>
            </a:r>
            <a:endParaRPr lang="cs-CZ" sz="2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3568" y="4301227"/>
            <a:ext cx="7866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Elektronový pár z orbitalu o nejvyšší energii se rozdělí a jeden z elektronů se přemístí do následujícího, dosud neobsazeného orbitalu.</a:t>
            </a:r>
            <a:endParaRPr lang="cs-CZ" sz="2200" b="1" dirty="0"/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1072295" y="2516569"/>
            <a:ext cx="5000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6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C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1716859" y="2524834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3870768" y="2508535"/>
            <a:ext cx="1080000" cy="360000"/>
            <a:chOff x="2503" y="10648"/>
            <a:chExt cx="1086" cy="362"/>
          </a:xfrm>
        </p:grpSpPr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cxnSp>
        <p:nvCxnSpPr>
          <p:cNvPr id="14" name="Přímá spojnice se šipkou 13"/>
          <p:cNvCxnSpPr/>
          <p:nvPr/>
        </p:nvCxnSpPr>
        <p:spPr>
          <a:xfrm flipV="1">
            <a:off x="4410912" y="2571927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0"/>
          <p:cNvSpPr>
            <a:spLocks noChangeArrowheads="1"/>
          </p:cNvSpPr>
          <p:nvPr/>
        </p:nvSpPr>
        <p:spPr bwMode="auto">
          <a:xfrm flipV="1">
            <a:off x="2990682" y="2508535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2443745" y="2485792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3109240" y="257631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3230908" y="2593235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288646" y="2485791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2</a:t>
            </a:r>
            <a:endParaRPr lang="cs-CZ" sz="2200" dirty="0"/>
          </a:p>
        </p:txBody>
      </p:sp>
      <p:cxnSp>
        <p:nvCxnSpPr>
          <p:cNvPr id="21" name="Přímá spojnice se šipkou 20"/>
          <p:cNvCxnSpPr/>
          <p:nvPr/>
        </p:nvCxnSpPr>
        <p:spPr>
          <a:xfrm flipV="1">
            <a:off x="4050768" y="2571943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683567" y="5333146"/>
            <a:ext cx="78488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Atom ve valenčním stavu se označuje hvězdičkou.</a:t>
            </a:r>
            <a:endParaRPr lang="cs-CZ" sz="2200" b="1" dirty="0"/>
          </a:p>
        </p:txBody>
      </p:sp>
      <p:sp>
        <p:nvSpPr>
          <p:cNvPr id="39" name="Text Box 34"/>
          <p:cNvSpPr txBox="1">
            <a:spLocks noChangeArrowheads="1"/>
          </p:cNvSpPr>
          <p:nvPr/>
        </p:nvSpPr>
        <p:spPr bwMode="auto">
          <a:xfrm>
            <a:off x="1072295" y="5980058"/>
            <a:ext cx="611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6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C</a:t>
            </a:r>
            <a:r>
              <a:rPr lang="cs-CZ" sz="2000" b="1" baseline="30000" dirty="0" smtClean="0">
                <a:solidFill>
                  <a:srgbClr val="FF0000"/>
                </a:solidFill>
                <a:latin typeface="Tahoma" pitchFamily="34" charset="0"/>
              </a:rPr>
              <a:t>*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0" name="Text Box 34"/>
          <p:cNvSpPr txBox="1">
            <a:spLocks noChangeArrowheads="1"/>
          </p:cNvSpPr>
          <p:nvPr/>
        </p:nvSpPr>
        <p:spPr bwMode="auto">
          <a:xfrm>
            <a:off x="1716859" y="5988323"/>
            <a:ext cx="924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[</a:t>
            </a:r>
            <a:r>
              <a:rPr lang="cs-CZ" sz="2000" b="1" baseline="-25000" dirty="0" smtClean="0">
                <a:solidFill>
                  <a:srgbClr val="FF0000"/>
                </a:solidFill>
                <a:latin typeface="Tahoma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Tahoma" pitchFamily="34" charset="0"/>
              </a:rPr>
              <a:t>He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]</a:t>
            </a:r>
            <a:endParaRPr lang="cs-CZ" sz="2000" b="1" baseline="30000" dirty="0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41" name="Group 11"/>
          <p:cNvGrpSpPr>
            <a:grpSpLocks/>
          </p:cNvGrpSpPr>
          <p:nvPr/>
        </p:nvGrpSpPr>
        <p:grpSpPr bwMode="auto">
          <a:xfrm>
            <a:off x="3870768" y="5972024"/>
            <a:ext cx="1080000" cy="360000"/>
            <a:chOff x="2503" y="10648"/>
            <a:chExt cx="1086" cy="362"/>
          </a:xfrm>
        </p:grpSpPr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2503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3" name="Rectangle 13"/>
            <p:cNvSpPr>
              <a:spLocks noChangeArrowheads="1"/>
            </p:cNvSpPr>
            <p:nvPr/>
          </p:nvSpPr>
          <p:spPr bwMode="auto">
            <a:xfrm>
              <a:off x="2865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4" name="Rectangle 14"/>
            <p:cNvSpPr>
              <a:spLocks noChangeArrowheads="1"/>
            </p:cNvSpPr>
            <p:nvPr/>
          </p:nvSpPr>
          <p:spPr bwMode="auto">
            <a:xfrm>
              <a:off x="3227" y="10648"/>
              <a:ext cx="362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cxnSp>
        <p:nvCxnSpPr>
          <p:cNvPr id="45" name="Přímá spojnice se šipkou 44"/>
          <p:cNvCxnSpPr/>
          <p:nvPr/>
        </p:nvCxnSpPr>
        <p:spPr>
          <a:xfrm flipV="1">
            <a:off x="4410912" y="603541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10"/>
          <p:cNvSpPr>
            <a:spLocks noChangeArrowheads="1"/>
          </p:cNvSpPr>
          <p:nvPr/>
        </p:nvSpPr>
        <p:spPr bwMode="auto">
          <a:xfrm flipV="1">
            <a:off x="2990682" y="5972024"/>
            <a:ext cx="360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7" name="TextovéPole 46"/>
          <p:cNvSpPr txBox="1"/>
          <p:nvPr/>
        </p:nvSpPr>
        <p:spPr>
          <a:xfrm>
            <a:off x="2443745" y="5949281"/>
            <a:ext cx="650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2s</a:t>
            </a:r>
            <a:r>
              <a:rPr lang="cs-CZ" sz="2200" b="1" baseline="30000" dirty="0" smtClean="0"/>
              <a:t>1</a:t>
            </a:r>
            <a:endParaRPr lang="cs-CZ" sz="2200" dirty="0"/>
          </a:p>
        </p:txBody>
      </p:sp>
      <p:cxnSp>
        <p:nvCxnSpPr>
          <p:cNvPr id="48" name="Přímá spojnice se šipkou 47"/>
          <p:cNvCxnSpPr/>
          <p:nvPr/>
        </p:nvCxnSpPr>
        <p:spPr>
          <a:xfrm flipV="1">
            <a:off x="3172391" y="6035416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3288646" y="5949280"/>
            <a:ext cx="68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2p</a:t>
            </a:r>
            <a:r>
              <a:rPr lang="cs-CZ" sz="2200" b="1" baseline="30000" dirty="0" smtClean="0"/>
              <a:t>3</a:t>
            </a:r>
            <a:endParaRPr lang="cs-CZ" sz="2200" dirty="0"/>
          </a:p>
        </p:txBody>
      </p:sp>
      <p:cxnSp>
        <p:nvCxnSpPr>
          <p:cNvPr id="51" name="Přímá spojnice se šipkou 50"/>
          <p:cNvCxnSpPr/>
          <p:nvPr/>
        </p:nvCxnSpPr>
        <p:spPr>
          <a:xfrm flipV="1">
            <a:off x="4765978" y="6032091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 flipV="1">
            <a:off x="4057577" y="6044024"/>
            <a:ext cx="0" cy="216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Šipka doprava se zářezem 48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File:Eccitazione atomica per assorbimento di un fotone.sv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275" y="1382008"/>
            <a:ext cx="2438969" cy="2438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ovéPole 52"/>
          <p:cNvSpPr txBox="1"/>
          <p:nvPr/>
        </p:nvSpPr>
        <p:spPr>
          <a:xfrm>
            <a:off x="8172403" y="342406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Obr.1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76516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25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75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25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25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250"/>
                            </p:stCondLst>
                            <p:childTnLst>
                              <p:par>
                                <p:cTn id="1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875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" grpId="0" animBg="1"/>
      <p:bldP spid="3" grpId="0" animBg="1"/>
      <p:bldP spid="4" grpId="0"/>
      <p:bldP spid="5" grpId="0" animBg="1"/>
      <p:bldP spid="6" grpId="0"/>
      <p:bldP spid="7" grpId="0"/>
      <p:bldP spid="8" grpId="0"/>
      <p:bldP spid="9" grpId="0"/>
      <p:bldP spid="15" grpId="0" animBg="1"/>
      <p:bldP spid="16" grpId="0"/>
      <p:bldP spid="19" grpId="0"/>
      <p:bldP spid="38" grpId="0"/>
      <p:bldP spid="39" grpId="0"/>
      <p:bldP spid="40" grpId="0"/>
      <p:bldP spid="46" grpId="0" animBg="1"/>
      <p:bldP spid="47" grpId="0"/>
      <p:bldP spid="50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53752" y="764704"/>
            <a:ext cx="9036497" cy="6063680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hlinkClick r:id="rId4" action="ppaction://hlinksldjump"/>
          </p:cNvPr>
          <p:cNvSpPr txBox="1"/>
          <p:nvPr/>
        </p:nvSpPr>
        <p:spPr>
          <a:xfrm>
            <a:off x="971600" y="893910"/>
            <a:ext cx="3888000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cs-CZ" dirty="0"/>
              <a:t>ELEKTRONEGATIVITA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1521" y="1355575"/>
            <a:ext cx="82809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>
                <a:solidFill>
                  <a:srgbClr val="FF0000"/>
                </a:solidFill>
              </a:rPr>
              <a:t>Atomová elektronegativita </a:t>
            </a:r>
            <a:r>
              <a:rPr lang="cs-CZ" sz="2200" b="1" u="sng" dirty="0" smtClean="0">
                <a:solidFill>
                  <a:srgbClr val="FF0000"/>
                </a:solidFill>
              </a:rPr>
              <a:t>X</a:t>
            </a:r>
            <a:r>
              <a:rPr lang="cs-CZ" sz="2200" b="1" dirty="0" smtClean="0"/>
              <a:t>  je schopnost vázaného atomu přitahovat vazebný elektronový pár.</a:t>
            </a:r>
            <a:endParaRPr lang="cs-CZ" sz="2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2125016"/>
            <a:ext cx="9073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>
                <a:solidFill>
                  <a:srgbClr val="FF0000"/>
                </a:solidFill>
              </a:rPr>
              <a:t>Hodnota  elektronegativity </a:t>
            </a:r>
            <a:r>
              <a:rPr lang="cs-CZ" sz="2200" b="1" u="sng" dirty="0" smtClean="0">
                <a:solidFill>
                  <a:srgbClr val="FF0000"/>
                </a:solidFill>
              </a:rPr>
              <a:t>X</a:t>
            </a:r>
            <a:r>
              <a:rPr lang="cs-CZ" sz="2200" b="1" dirty="0" smtClean="0"/>
              <a:t>  nepřechodných prvků v jednotlivých periodách </a:t>
            </a:r>
            <a:r>
              <a:rPr lang="cs-CZ" sz="2200" b="1" dirty="0" smtClean="0">
                <a:solidFill>
                  <a:srgbClr val="7030A0"/>
                </a:solidFill>
              </a:rPr>
              <a:t>vzrůstá od I. A po VII. A skupinu.</a:t>
            </a:r>
            <a:endParaRPr lang="cs-CZ" sz="2200" b="1" dirty="0">
              <a:solidFill>
                <a:srgbClr val="7030A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1" y="2894457"/>
            <a:ext cx="87129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>
                <a:solidFill>
                  <a:srgbClr val="FF0000"/>
                </a:solidFill>
              </a:rPr>
              <a:t>Hodnota  elektronegativity </a:t>
            </a:r>
            <a:r>
              <a:rPr lang="cs-CZ" sz="2200" b="1" u="sng" dirty="0" smtClean="0">
                <a:solidFill>
                  <a:srgbClr val="FF0000"/>
                </a:solidFill>
              </a:rPr>
              <a:t>X</a:t>
            </a:r>
            <a:r>
              <a:rPr lang="cs-CZ" sz="2200" b="1" dirty="0" smtClean="0"/>
              <a:t>  nepřechodných prvků v jednotlivých skupinách </a:t>
            </a:r>
            <a:r>
              <a:rPr lang="cs-CZ" sz="2200" b="1" dirty="0" smtClean="0">
                <a:solidFill>
                  <a:srgbClr val="7030A0"/>
                </a:solidFill>
              </a:rPr>
              <a:t>klesá od 1. k 7. periodě.</a:t>
            </a:r>
            <a:endParaRPr lang="cs-CZ" sz="2200" b="1" dirty="0">
              <a:solidFill>
                <a:srgbClr val="7030A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3687585"/>
            <a:ext cx="82808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Větší praktický význam než samotná hodnota elektronegativity má hodnota rozdílů elektronegativit dvou vzájemně vázaných atomů </a:t>
            </a:r>
            <a:r>
              <a:rPr lang="cs-CZ" sz="2200" b="1" u="sng" dirty="0" smtClean="0">
                <a:solidFill>
                  <a:srgbClr val="FF0000"/>
                </a:solidFill>
              </a:rPr>
              <a:t>∆X</a:t>
            </a:r>
            <a:r>
              <a:rPr lang="cs-CZ" sz="2200" b="1" dirty="0" smtClean="0">
                <a:solidFill>
                  <a:srgbClr val="FF0000"/>
                </a:solidFill>
              </a:rPr>
              <a:t> </a:t>
            </a:r>
            <a:r>
              <a:rPr lang="cs-CZ" sz="2200" b="1" dirty="0" smtClean="0"/>
              <a:t>(„delta </a:t>
            </a:r>
            <a:r>
              <a:rPr lang="cs-CZ" sz="2200" b="1" dirty="0" err="1" smtClean="0"/>
              <a:t>iks</a:t>
            </a:r>
            <a:r>
              <a:rPr lang="cs-CZ" sz="2200" b="1" dirty="0" smtClean="0"/>
              <a:t>“).</a:t>
            </a:r>
            <a:endParaRPr lang="cs-CZ" sz="2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25689" y="5434530"/>
            <a:ext cx="36662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FF0000"/>
                </a:solidFill>
              </a:rPr>
              <a:t>∆</a:t>
            </a:r>
            <a:r>
              <a:rPr lang="cs-CZ" sz="2200" b="1" dirty="0" smtClean="0">
                <a:solidFill>
                  <a:srgbClr val="FF0000"/>
                </a:solidFill>
              </a:rPr>
              <a:t>X(H</a:t>
            </a:r>
            <a:r>
              <a:rPr lang="cs-CZ" sz="22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2200" b="1" dirty="0" smtClean="0">
                <a:solidFill>
                  <a:srgbClr val="FF0000"/>
                </a:solidFill>
              </a:rPr>
              <a:t>O) </a:t>
            </a:r>
            <a:r>
              <a:rPr lang="cs-CZ" sz="2200" b="1" dirty="0" smtClean="0"/>
              <a:t>= X(O) – X(H)</a:t>
            </a:r>
            <a:endParaRPr lang="cs-CZ" sz="22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470121" y="4903683"/>
            <a:ext cx="2907097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∆X </a:t>
            </a:r>
            <a:r>
              <a:rPr lang="cs-CZ" sz="2400" b="1" dirty="0" smtClean="0"/>
              <a:t>= X(A) – X(B)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25690" y="5865418"/>
            <a:ext cx="36662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FF0000"/>
                </a:solidFill>
              </a:rPr>
              <a:t>∆</a:t>
            </a:r>
            <a:r>
              <a:rPr lang="cs-CZ" sz="2200" b="1" dirty="0" smtClean="0">
                <a:solidFill>
                  <a:srgbClr val="FF0000"/>
                </a:solidFill>
              </a:rPr>
              <a:t>X(H</a:t>
            </a:r>
            <a:r>
              <a:rPr lang="cs-CZ" sz="22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2200" b="1" dirty="0" smtClean="0">
                <a:solidFill>
                  <a:srgbClr val="FF0000"/>
                </a:solidFill>
              </a:rPr>
              <a:t>O) </a:t>
            </a:r>
            <a:r>
              <a:rPr lang="cs-CZ" sz="2200" b="1" dirty="0" smtClean="0"/>
              <a:t>= 3,50 – 2,10</a:t>
            </a:r>
            <a:endParaRPr lang="cs-CZ" sz="22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25691" y="6296305"/>
            <a:ext cx="3282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∆</a:t>
            </a:r>
            <a:r>
              <a:rPr lang="cs-CZ" sz="2800" b="1" dirty="0" smtClean="0">
                <a:solidFill>
                  <a:srgbClr val="FF0000"/>
                </a:solidFill>
              </a:rPr>
              <a:t>X(H</a:t>
            </a:r>
            <a:r>
              <a:rPr lang="cs-CZ" sz="28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</a:rPr>
              <a:t>O) </a:t>
            </a:r>
            <a:r>
              <a:rPr lang="cs-CZ" sz="2800" b="1" dirty="0" smtClean="0"/>
              <a:t>= 1,40</a:t>
            </a:r>
            <a:endParaRPr lang="cs-CZ" sz="28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17962" y="5434532"/>
            <a:ext cx="36704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FF0000"/>
                </a:solidFill>
              </a:rPr>
              <a:t>∆</a:t>
            </a:r>
            <a:r>
              <a:rPr lang="cs-CZ" sz="2200" b="1" dirty="0" smtClean="0">
                <a:solidFill>
                  <a:srgbClr val="FF0000"/>
                </a:solidFill>
              </a:rPr>
              <a:t>X(</a:t>
            </a:r>
            <a:r>
              <a:rPr lang="cs-CZ" sz="2200" b="1" dirty="0" err="1" smtClean="0">
                <a:solidFill>
                  <a:srgbClr val="FF0000"/>
                </a:solidFill>
              </a:rPr>
              <a:t>HCl</a:t>
            </a:r>
            <a:r>
              <a:rPr lang="cs-CZ" sz="2200" b="1" dirty="0" smtClean="0">
                <a:solidFill>
                  <a:srgbClr val="FF0000"/>
                </a:solidFill>
              </a:rPr>
              <a:t>) </a:t>
            </a:r>
            <a:r>
              <a:rPr lang="cs-CZ" sz="2200" b="1" dirty="0" smtClean="0"/>
              <a:t>= X(Cl) – X(H)</a:t>
            </a:r>
            <a:endParaRPr lang="cs-CZ" sz="22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717963" y="5865420"/>
            <a:ext cx="3670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>
                <a:solidFill>
                  <a:srgbClr val="FF0000"/>
                </a:solidFill>
              </a:rPr>
              <a:t>∆</a:t>
            </a:r>
            <a:r>
              <a:rPr lang="cs-CZ" sz="2200" b="1" dirty="0" smtClean="0">
                <a:solidFill>
                  <a:srgbClr val="FF0000"/>
                </a:solidFill>
              </a:rPr>
              <a:t>X(</a:t>
            </a:r>
            <a:r>
              <a:rPr lang="cs-CZ" sz="2200" b="1" dirty="0" err="1" smtClean="0">
                <a:solidFill>
                  <a:srgbClr val="FF0000"/>
                </a:solidFill>
              </a:rPr>
              <a:t>HCl</a:t>
            </a:r>
            <a:r>
              <a:rPr lang="cs-CZ" sz="2200" b="1" dirty="0" smtClean="0">
                <a:solidFill>
                  <a:srgbClr val="FF0000"/>
                </a:solidFill>
              </a:rPr>
              <a:t>) </a:t>
            </a:r>
            <a:r>
              <a:rPr lang="cs-CZ" sz="2200" b="1" dirty="0" smtClean="0"/>
              <a:t>= 3,00 – 2,10</a:t>
            </a:r>
            <a:endParaRPr lang="cs-CZ" sz="22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717964" y="6296307"/>
            <a:ext cx="3131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∆</a:t>
            </a:r>
            <a:r>
              <a:rPr lang="cs-CZ" sz="2800" b="1" dirty="0" smtClean="0">
                <a:solidFill>
                  <a:srgbClr val="FF0000"/>
                </a:solidFill>
              </a:rPr>
              <a:t>X(</a:t>
            </a:r>
            <a:r>
              <a:rPr lang="cs-CZ" sz="2800" b="1" dirty="0" err="1" smtClean="0">
                <a:solidFill>
                  <a:srgbClr val="FF0000"/>
                </a:solidFill>
              </a:rPr>
              <a:t>HCl</a:t>
            </a:r>
            <a:r>
              <a:rPr lang="cs-CZ" sz="2800" b="1" dirty="0" smtClean="0">
                <a:solidFill>
                  <a:srgbClr val="FF0000"/>
                </a:solidFill>
              </a:rPr>
              <a:t>) </a:t>
            </a:r>
            <a:r>
              <a:rPr lang="cs-CZ" sz="2800" b="1" dirty="0" smtClean="0"/>
              <a:t>= 0,90</a:t>
            </a:r>
            <a:endParaRPr lang="cs-CZ" sz="2800" b="1" dirty="0"/>
          </a:p>
        </p:txBody>
      </p:sp>
      <p:sp>
        <p:nvSpPr>
          <p:cNvPr id="15" name="Šipka doprava se zářezem 14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398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6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animBg="1"/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53752" y="764704"/>
            <a:ext cx="9036497" cy="6063680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hlinkClick r:id="rId4" action="ppaction://hlinksldjump"/>
          </p:cNvPr>
          <p:cNvSpPr txBox="1"/>
          <p:nvPr/>
        </p:nvSpPr>
        <p:spPr>
          <a:xfrm>
            <a:off x="971600" y="893910"/>
            <a:ext cx="3924000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ELEKTRONEGATIVITA</a:t>
            </a:r>
          </a:p>
        </p:txBody>
      </p:sp>
      <p:pic>
        <p:nvPicPr>
          <p:cNvPr id="3" name="Obrázek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820891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83568" y="1435423"/>
            <a:ext cx="7416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>
                <a:solidFill>
                  <a:srgbClr val="FF0000"/>
                </a:solidFill>
              </a:rPr>
              <a:t>Hodnota elektronegativity </a:t>
            </a:r>
            <a:r>
              <a:rPr lang="cs-CZ" sz="2200" b="1" u="sng" dirty="0" smtClean="0">
                <a:solidFill>
                  <a:srgbClr val="FF0000"/>
                </a:solidFill>
              </a:rPr>
              <a:t>X</a:t>
            </a:r>
            <a:r>
              <a:rPr lang="cs-CZ" sz="2200" b="1" dirty="0" smtClean="0"/>
              <a:t>  se u jednotlivých prvků pohybuje v rozmezí </a:t>
            </a:r>
            <a:r>
              <a:rPr lang="cs-CZ" sz="2200" b="1" dirty="0" smtClean="0">
                <a:solidFill>
                  <a:srgbClr val="FF0000"/>
                </a:solidFill>
              </a:rPr>
              <a:t>od 0,7 do 4,00.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6" name="Šipka doprava se zářezem 5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405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6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21772" y="620688"/>
            <a:ext cx="9100457" cy="6237312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hlinkClick r:id="rId5" action="ppaction://hlinksldjump"/>
          </p:cNvPr>
          <p:cNvSpPr txBox="1"/>
          <p:nvPr/>
        </p:nvSpPr>
        <p:spPr>
          <a:xfrm>
            <a:off x="755576" y="764704"/>
            <a:ext cx="4608512" cy="461665"/>
          </a:xfrm>
          <a:prstGeom prst="rect">
            <a:avLst/>
          </a:prstGeom>
          <a:gradFill flip="none" rotWithShape="1">
            <a:gsLst>
              <a:gs pos="100000">
                <a:srgbClr val="FF0000"/>
              </a:gs>
              <a:gs pos="0">
                <a:srgbClr val="00FF00"/>
              </a:gs>
              <a:gs pos="52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/>
            </a:lvl1pPr>
          </a:lstStyle>
          <a:p>
            <a:r>
              <a:rPr lang="cs-CZ" dirty="0"/>
              <a:t>TYPY CHEMICKÉ VAZBY</a:t>
            </a:r>
          </a:p>
        </p:txBody>
      </p:sp>
      <p:sp>
        <p:nvSpPr>
          <p:cNvPr id="4" name="Obdélník 3"/>
          <p:cNvSpPr/>
          <p:nvPr/>
        </p:nvSpPr>
        <p:spPr>
          <a:xfrm>
            <a:off x="79400" y="6043935"/>
            <a:ext cx="85615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>
                <a:solidFill>
                  <a:srgbClr val="FF0000"/>
                </a:solidFill>
              </a:rPr>
              <a:t>van </a:t>
            </a:r>
            <a:r>
              <a:rPr lang="cs-CZ" sz="2200" b="1" dirty="0">
                <a:solidFill>
                  <a:srgbClr val="FF0000"/>
                </a:solidFill>
              </a:rPr>
              <a:t>der </a:t>
            </a:r>
            <a:r>
              <a:rPr lang="cs-CZ" sz="2200" b="1" dirty="0" err="1" smtClean="0">
                <a:solidFill>
                  <a:srgbClr val="FF0000"/>
                </a:solidFill>
              </a:rPr>
              <a:t>Waalsovy</a:t>
            </a:r>
            <a:r>
              <a:rPr lang="cs-CZ" sz="2200" b="1" dirty="0"/>
              <a:t> </a:t>
            </a:r>
            <a:r>
              <a:rPr lang="cs-CZ" sz="2200" b="1" dirty="0" smtClean="0"/>
              <a:t>          vazebná </a:t>
            </a:r>
            <a:r>
              <a:rPr lang="cs-CZ" sz="2200" b="1" dirty="0"/>
              <a:t>energie </a:t>
            </a:r>
            <a:r>
              <a:rPr lang="cs-CZ" sz="2200" b="1" dirty="0" smtClean="0">
                <a:solidFill>
                  <a:srgbClr val="FF0000"/>
                </a:solidFill>
              </a:rPr>
              <a:t>0,4 </a:t>
            </a:r>
            <a:r>
              <a:rPr lang="cs-CZ" sz="2200" b="1" dirty="0" err="1" smtClean="0">
                <a:solidFill>
                  <a:srgbClr val="FF0000"/>
                </a:solidFill>
              </a:rPr>
              <a:t>kJ</a:t>
            </a:r>
            <a:r>
              <a:rPr lang="cs-CZ" sz="2200" b="1" dirty="0" smtClean="0">
                <a:solidFill>
                  <a:srgbClr val="FF0000"/>
                </a:solidFill>
              </a:rPr>
              <a:t>/mol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200" b="1" dirty="0"/>
              <a:t> </a:t>
            </a:r>
            <a:r>
              <a:rPr lang="cs-CZ" sz="2200" b="1" dirty="0" smtClean="0"/>
              <a:t> slabé vazby - váží </a:t>
            </a:r>
            <a:r>
              <a:rPr lang="cs-CZ" sz="2200" b="1" dirty="0"/>
              <a:t>molekuly ve větší </a:t>
            </a:r>
            <a:r>
              <a:rPr lang="cs-CZ" sz="2200" b="1" dirty="0" smtClean="0"/>
              <a:t>celky</a:t>
            </a:r>
            <a:endParaRPr lang="cs-CZ" sz="2200" b="1" dirty="0"/>
          </a:p>
        </p:txBody>
      </p:sp>
      <p:sp>
        <p:nvSpPr>
          <p:cNvPr id="5" name="Obdélník 4"/>
          <p:cNvSpPr/>
          <p:nvPr/>
        </p:nvSpPr>
        <p:spPr>
          <a:xfrm>
            <a:off x="79476" y="1442392"/>
            <a:ext cx="9000000" cy="446276"/>
          </a:xfrm>
          <a:prstGeom prst="rect">
            <a:avLst/>
          </a:prstGeom>
          <a:gradFill flip="none" rotWithShape="1">
            <a:gsLst>
              <a:gs pos="99000">
                <a:srgbClr val="1F55CF"/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r>
              <a:rPr lang="cs-CZ" sz="2300" b="1" dirty="0"/>
              <a:t>Podle vazebné energie (energie uvolněné při vzniku vazby)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2815" y="2017584"/>
            <a:ext cx="90411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>
                <a:solidFill>
                  <a:srgbClr val="FF0000"/>
                </a:solidFill>
              </a:rPr>
              <a:t>základní </a:t>
            </a:r>
            <a:r>
              <a:rPr lang="cs-CZ" sz="2200" b="1" dirty="0">
                <a:solidFill>
                  <a:srgbClr val="FF0000"/>
                </a:solidFill>
              </a:rPr>
              <a:t>chemické </a:t>
            </a:r>
            <a:r>
              <a:rPr lang="cs-CZ" sz="2200" b="1" dirty="0" smtClean="0">
                <a:solidFill>
                  <a:srgbClr val="FF0000"/>
                </a:solidFill>
              </a:rPr>
              <a:t>vazby</a:t>
            </a:r>
            <a:r>
              <a:rPr lang="cs-CZ" sz="2200" b="1" dirty="0" smtClean="0"/>
              <a:t> vazebná </a:t>
            </a:r>
            <a:r>
              <a:rPr lang="cs-CZ" sz="2200" b="1" dirty="0"/>
              <a:t>energie </a:t>
            </a:r>
            <a:r>
              <a:rPr lang="cs-CZ" sz="2200" b="1" dirty="0" smtClean="0">
                <a:solidFill>
                  <a:srgbClr val="FF0000"/>
                </a:solidFill>
              </a:rPr>
              <a:t>100 </a:t>
            </a:r>
            <a:r>
              <a:rPr lang="cs-CZ" sz="2200" b="1" dirty="0">
                <a:solidFill>
                  <a:srgbClr val="FF0000"/>
                </a:solidFill>
              </a:rPr>
              <a:t>- </a:t>
            </a:r>
            <a:r>
              <a:rPr lang="cs-CZ" sz="2200" b="1" dirty="0" smtClean="0">
                <a:solidFill>
                  <a:srgbClr val="FF0000"/>
                </a:solidFill>
              </a:rPr>
              <a:t>400kJ/mol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200" b="1" dirty="0" smtClean="0"/>
              <a:t>vazby </a:t>
            </a:r>
            <a:r>
              <a:rPr lang="cs-CZ" sz="2200" b="1" dirty="0"/>
              <a:t>valenčních </a:t>
            </a:r>
            <a:r>
              <a:rPr lang="cs-CZ" sz="2200" b="1" dirty="0" smtClean="0"/>
              <a:t>elektronů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200" b="1" dirty="0" smtClean="0"/>
              <a:t>vazba kovalentní,</a:t>
            </a:r>
            <a:r>
              <a:rPr lang="cs-CZ" sz="2200" b="1" dirty="0"/>
              <a:t> koordinačně </a:t>
            </a:r>
            <a:r>
              <a:rPr lang="cs-CZ" sz="2200" b="1" dirty="0" smtClean="0"/>
              <a:t>kovalentní </a:t>
            </a:r>
            <a:r>
              <a:rPr lang="cs-CZ" sz="2200" b="1" dirty="0"/>
              <a:t>iontová, </a:t>
            </a:r>
            <a:r>
              <a:rPr lang="cs-CZ" sz="2200" b="1" dirty="0" smtClean="0"/>
              <a:t>kovová</a:t>
            </a:r>
            <a:endParaRPr lang="cs-CZ" sz="2200" b="1" dirty="0"/>
          </a:p>
        </p:txBody>
      </p:sp>
      <p:sp>
        <p:nvSpPr>
          <p:cNvPr id="7" name="Obdélník 6"/>
          <p:cNvSpPr/>
          <p:nvPr/>
        </p:nvSpPr>
        <p:spPr>
          <a:xfrm>
            <a:off x="102815" y="3257706"/>
            <a:ext cx="85381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>
                <a:solidFill>
                  <a:srgbClr val="FF0000"/>
                </a:solidFill>
              </a:rPr>
              <a:t>jaderné vazby</a:t>
            </a:r>
            <a:r>
              <a:rPr lang="cs-CZ" sz="2200" b="1" dirty="0" smtClean="0"/>
              <a:t>                vazebná </a:t>
            </a:r>
            <a:r>
              <a:rPr lang="cs-CZ" sz="2200" b="1" dirty="0"/>
              <a:t>energie </a:t>
            </a:r>
            <a:r>
              <a:rPr lang="cs-CZ" sz="2200" b="1" dirty="0" smtClean="0">
                <a:solidFill>
                  <a:srgbClr val="FF0000"/>
                </a:solidFill>
              </a:rPr>
              <a:t>105 </a:t>
            </a:r>
            <a:r>
              <a:rPr lang="cs-CZ" sz="2200" b="1" dirty="0">
                <a:solidFill>
                  <a:srgbClr val="FF0000"/>
                </a:solidFill>
              </a:rPr>
              <a:t>− 107 </a:t>
            </a:r>
            <a:r>
              <a:rPr lang="cs-CZ" sz="2200" b="1" dirty="0" err="1" smtClean="0">
                <a:solidFill>
                  <a:srgbClr val="FF0000"/>
                </a:solidFill>
              </a:rPr>
              <a:t>kJ</a:t>
            </a:r>
            <a:r>
              <a:rPr lang="cs-CZ" sz="2200" b="1" dirty="0" smtClean="0">
                <a:solidFill>
                  <a:srgbClr val="FF0000"/>
                </a:solidFill>
              </a:rPr>
              <a:t>/mol</a:t>
            </a:r>
          </a:p>
          <a:p>
            <a:r>
              <a:rPr lang="cs-CZ" sz="2200" b="1" dirty="0"/>
              <a:t> </a:t>
            </a:r>
            <a:r>
              <a:rPr lang="cs-CZ" sz="2200" b="1" dirty="0" smtClean="0"/>
              <a:t>   </a:t>
            </a:r>
            <a:r>
              <a:rPr lang="cs-CZ" sz="2200" b="1" dirty="0" smtClean="0">
                <a:solidFill>
                  <a:srgbClr val="FF0000"/>
                </a:solidFill>
              </a:rPr>
              <a:t> p</a:t>
            </a:r>
            <a:r>
              <a:rPr lang="cs-CZ" sz="2200" b="1" baseline="30000" dirty="0" smtClean="0">
                <a:solidFill>
                  <a:srgbClr val="FF0000"/>
                </a:solidFill>
              </a:rPr>
              <a:t>+</a:t>
            </a:r>
            <a:r>
              <a:rPr lang="cs-CZ" sz="2200" b="1" dirty="0" smtClean="0">
                <a:solidFill>
                  <a:srgbClr val="FF0000"/>
                </a:solidFill>
              </a:rPr>
              <a:t> </a:t>
            </a:r>
            <a:r>
              <a:rPr lang="cs-CZ" sz="2200" b="1" dirty="0"/>
              <a:t>a </a:t>
            </a:r>
            <a:r>
              <a:rPr lang="cs-CZ" sz="2200" b="1" dirty="0" smtClean="0">
                <a:solidFill>
                  <a:srgbClr val="FF0000"/>
                </a:solidFill>
              </a:rPr>
              <a:t>n</a:t>
            </a:r>
            <a:r>
              <a:rPr lang="cs-CZ" sz="2200" b="1" baseline="30000" dirty="0" smtClean="0">
                <a:solidFill>
                  <a:srgbClr val="FF0000"/>
                </a:solidFill>
              </a:rPr>
              <a:t>0</a:t>
            </a:r>
            <a:r>
              <a:rPr lang="cs-CZ" sz="2200" b="1" baseline="30000" dirty="0" smtClean="0"/>
              <a:t> </a:t>
            </a:r>
            <a:r>
              <a:rPr lang="cs-CZ" sz="2200" b="1" dirty="0" smtClean="0"/>
              <a:t> </a:t>
            </a:r>
            <a:r>
              <a:rPr lang="cs-CZ" sz="2200" b="1" dirty="0"/>
              <a:t>v jádrech atomů; jaderné </a:t>
            </a:r>
            <a:r>
              <a:rPr lang="cs-CZ" sz="2200" b="1" dirty="0" smtClean="0"/>
              <a:t>reakce</a:t>
            </a:r>
            <a:endParaRPr lang="cs-CZ" sz="2200" b="1" dirty="0"/>
          </a:p>
        </p:txBody>
      </p:sp>
      <p:sp>
        <p:nvSpPr>
          <p:cNvPr id="8" name="Obdélník 7"/>
          <p:cNvSpPr/>
          <p:nvPr/>
        </p:nvSpPr>
        <p:spPr>
          <a:xfrm>
            <a:off x="107504" y="4164782"/>
            <a:ext cx="897197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>
                <a:solidFill>
                  <a:srgbClr val="FF0000"/>
                </a:solidFill>
              </a:rPr>
              <a:t>vodíkové můstky         </a:t>
            </a:r>
            <a:r>
              <a:rPr lang="cs-CZ" sz="2200" b="1" dirty="0" smtClean="0"/>
              <a:t>vazebná </a:t>
            </a:r>
            <a:r>
              <a:rPr lang="cs-CZ" sz="2200" b="1" dirty="0"/>
              <a:t>energie </a:t>
            </a:r>
            <a:r>
              <a:rPr lang="cs-CZ" sz="2200" b="1" dirty="0" smtClean="0">
                <a:solidFill>
                  <a:srgbClr val="FF0000"/>
                </a:solidFill>
              </a:rPr>
              <a:t>10 </a:t>
            </a:r>
            <a:r>
              <a:rPr lang="cs-CZ" sz="2200" b="1" dirty="0">
                <a:solidFill>
                  <a:srgbClr val="FF0000"/>
                </a:solidFill>
              </a:rPr>
              <a:t>- 40 </a:t>
            </a:r>
            <a:r>
              <a:rPr lang="cs-CZ" sz="2200" b="1" dirty="0" err="1" smtClean="0">
                <a:solidFill>
                  <a:srgbClr val="FF0000"/>
                </a:solidFill>
              </a:rPr>
              <a:t>kJ</a:t>
            </a:r>
            <a:r>
              <a:rPr lang="cs-CZ" sz="2200" b="1" dirty="0" smtClean="0">
                <a:solidFill>
                  <a:srgbClr val="FF0000"/>
                </a:solidFill>
              </a:rPr>
              <a:t>/mol</a:t>
            </a:r>
            <a:r>
              <a:rPr lang="cs-CZ" sz="2200" b="1" dirty="0" smtClean="0"/>
              <a:t> </a:t>
            </a:r>
            <a:r>
              <a:rPr lang="cs-CZ" sz="2200" b="1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200" b="1" dirty="0" smtClean="0"/>
              <a:t>vodíkové můstky -  vodík je  </a:t>
            </a:r>
            <a:r>
              <a:rPr lang="cs-CZ" sz="2200" b="1" dirty="0"/>
              <a:t>vázán na výrazně </a:t>
            </a:r>
            <a:endParaRPr lang="cs-CZ" sz="2200" b="1" dirty="0" smtClean="0"/>
          </a:p>
          <a:p>
            <a:r>
              <a:rPr lang="cs-CZ" sz="2200" b="1" dirty="0"/>
              <a:t> </a:t>
            </a:r>
            <a:r>
              <a:rPr lang="cs-CZ" sz="2200" b="1" dirty="0" smtClean="0"/>
              <a:t>    elektro negativnější atom -  </a:t>
            </a:r>
            <a:r>
              <a:rPr lang="cs-CZ" sz="2200" b="1" dirty="0"/>
              <a:t>O, N, F, </a:t>
            </a:r>
            <a:r>
              <a:rPr lang="cs-CZ" sz="2200" b="1" dirty="0" smtClean="0"/>
              <a:t>Cl    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200" b="1" dirty="0"/>
              <a:t> </a:t>
            </a:r>
            <a:r>
              <a:rPr lang="cs-CZ" sz="2200" b="1" dirty="0" smtClean="0"/>
              <a:t>vazba </a:t>
            </a:r>
            <a:r>
              <a:rPr lang="cs-CZ" sz="2200" b="1" dirty="0"/>
              <a:t>silně </a:t>
            </a:r>
            <a:r>
              <a:rPr lang="cs-CZ" sz="2200" b="1" dirty="0" smtClean="0"/>
              <a:t>polarizována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200" b="1" dirty="0"/>
              <a:t> </a:t>
            </a:r>
            <a:r>
              <a:rPr lang="cs-CZ" sz="2200" b="1" dirty="0" smtClean="0"/>
              <a:t>mohou </a:t>
            </a:r>
            <a:r>
              <a:rPr lang="cs-CZ" sz="2200" b="1" dirty="0"/>
              <a:t>se </a:t>
            </a:r>
            <a:r>
              <a:rPr lang="cs-CZ" sz="2200" b="1" dirty="0" smtClean="0"/>
              <a:t>vodíkovým </a:t>
            </a:r>
            <a:r>
              <a:rPr lang="cs-CZ" sz="2200" b="1" dirty="0"/>
              <a:t>můstkem vázat i na jiné </a:t>
            </a:r>
            <a:r>
              <a:rPr lang="cs-CZ" sz="2200" b="1" dirty="0" smtClean="0"/>
              <a:t>ionty</a:t>
            </a:r>
            <a:endParaRPr lang="cs-CZ" sz="2200" b="1" dirty="0"/>
          </a:p>
        </p:txBody>
      </p:sp>
      <p:sp>
        <p:nvSpPr>
          <p:cNvPr id="9" name="Šipka doprava se zářezem 8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261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6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4" grpId="0"/>
      <p:bldP spid="5" grpId="0" animBg="1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4260</TotalTime>
  <Words>1001</Words>
  <Application>Microsoft Office PowerPoint</Application>
  <PresentationFormat>Předvádění na obrazovce (4:3)</PresentationFormat>
  <Paragraphs>169</Paragraphs>
  <Slides>15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Tok</vt:lpstr>
      <vt:lpstr>1_Tok</vt:lpstr>
      <vt:lpstr>Prezentace aplikace PowerPoint</vt:lpstr>
      <vt:lpstr>CHEMICKÁ VAZBA 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Chemická vazbaI.</dc:title>
  <dc:creator>Lenovo</dc:creator>
  <cp:lastModifiedBy>Lenovo</cp:lastModifiedBy>
  <cp:revision>191</cp:revision>
  <dcterms:created xsi:type="dcterms:W3CDTF">2013-01-15T07:03:01Z</dcterms:created>
  <dcterms:modified xsi:type="dcterms:W3CDTF">2013-05-24T05:59:51Z</dcterms:modified>
</cp:coreProperties>
</file>