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4" r:id="rId3"/>
    <p:sldId id="256" r:id="rId4"/>
    <p:sldId id="262" r:id="rId5"/>
    <p:sldId id="261" r:id="rId6"/>
    <p:sldId id="268" r:id="rId7"/>
    <p:sldId id="263" r:id="rId8"/>
    <p:sldId id="266" r:id="rId9"/>
    <p:sldId id="264" r:id="rId10"/>
    <p:sldId id="265" r:id="rId11"/>
    <p:sldId id="267" r:id="rId12"/>
    <p:sldId id="271" r:id="rId13"/>
    <p:sldId id="272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5CF"/>
    <a:srgbClr val="00FF00"/>
    <a:srgbClr val="FFFF00"/>
    <a:srgbClr val="EC1CEC"/>
    <a:srgbClr val="06509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3428" autoAdjust="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F0D1D-D0B3-4176-950F-34F31BF5A8AB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61ACB-A143-4367-855B-C7DE938867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88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2BE99-8C6B-4C16-8951-9297CCB42798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564C-A2CC-4B4A-BD27-247D7050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78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Poklepem na příslušnou metodu přejde prezentace na příslušnou stránku.</a:t>
            </a:r>
            <a:r>
              <a:rPr lang="cs-CZ" baseline="0" dirty="0" smtClean="0"/>
              <a:t> Poklepem na šipku, vpravo nahoře, se vrací na str. – </a:t>
            </a:r>
            <a:r>
              <a:rPr lang="cs-CZ" baseline="0" smtClean="0"/>
              <a:t>přehled 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765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374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564C-A2CC-4B4A-BD27-247D705006F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19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325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65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64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254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05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48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9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42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51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6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16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38028-5BB3-4D8D-97DB-A618773F0E00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24.5.2013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A655ED-867F-4C58-821C-543E116D472E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3919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3.png"/><Relationship Id="rId7" Type="http://schemas.openxmlformats.org/officeDocument/2006/relationships/slide" Target="slide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5.emf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aoblený obdélník 32"/>
          <p:cNvSpPr/>
          <p:nvPr/>
        </p:nvSpPr>
        <p:spPr>
          <a:xfrm>
            <a:off x="251520" y="2398713"/>
            <a:ext cx="8640960" cy="423068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grpSp>
        <p:nvGrpSpPr>
          <p:cNvPr id="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0 w 7514"/>
                <a:gd name="T1" fmla="*/ 23 h 385"/>
                <a:gd name="T2" fmla="*/ 25 w 7514"/>
                <a:gd name="T3" fmla="*/ 4 h 385"/>
                <a:gd name="T4" fmla="*/ 29 w 7514"/>
                <a:gd name="T5" fmla="*/ 20 h 385"/>
                <a:gd name="T6" fmla="*/ 52 w 7514"/>
                <a:gd name="T7" fmla="*/ 12 h 385"/>
                <a:gd name="T8" fmla="*/ 41 w 7514"/>
                <a:gd name="T9" fmla="*/ 17 h 385"/>
                <a:gd name="T10" fmla="*/ 70 w 7514"/>
                <a:gd name="T11" fmla="*/ 18 h 385"/>
                <a:gd name="T12" fmla="*/ 58 w 7514"/>
                <a:gd name="T13" fmla="*/ 5 h 385"/>
                <a:gd name="T14" fmla="*/ 68 w 7514"/>
                <a:gd name="T15" fmla="*/ 7 h 385"/>
                <a:gd name="T16" fmla="*/ 64 w 7514"/>
                <a:gd name="T17" fmla="*/ 12 h 385"/>
                <a:gd name="T18" fmla="*/ 61 w 7514"/>
                <a:gd name="T19" fmla="*/ 23 h 385"/>
                <a:gd name="T20" fmla="*/ 81 w 7514"/>
                <a:gd name="T21" fmla="*/ 11 h 385"/>
                <a:gd name="T22" fmla="*/ 107 w 7514"/>
                <a:gd name="T23" fmla="*/ 5 h 385"/>
                <a:gd name="T24" fmla="*/ 100 w 7514"/>
                <a:gd name="T25" fmla="*/ 20 h 385"/>
                <a:gd name="T26" fmla="*/ 110 w 7514"/>
                <a:gd name="T27" fmla="*/ 21 h 385"/>
                <a:gd name="T28" fmla="*/ 97 w 7514"/>
                <a:gd name="T29" fmla="*/ 6 h 385"/>
                <a:gd name="T30" fmla="*/ 125 w 7514"/>
                <a:gd name="T31" fmla="*/ 4 h 385"/>
                <a:gd name="T32" fmla="*/ 118 w 7514"/>
                <a:gd name="T33" fmla="*/ 22 h 385"/>
                <a:gd name="T34" fmla="*/ 148 w 7514"/>
                <a:gd name="T35" fmla="*/ 4 h 385"/>
                <a:gd name="T36" fmla="*/ 143 w 7514"/>
                <a:gd name="T37" fmla="*/ 23 h 385"/>
                <a:gd name="T38" fmla="*/ 153 w 7514"/>
                <a:gd name="T39" fmla="*/ 12 h 385"/>
                <a:gd name="T40" fmla="*/ 170 w 7514"/>
                <a:gd name="T41" fmla="*/ 4 h 385"/>
                <a:gd name="T42" fmla="*/ 162 w 7514"/>
                <a:gd name="T43" fmla="*/ 23 h 385"/>
                <a:gd name="T44" fmla="*/ 169 w 7514"/>
                <a:gd name="T45" fmla="*/ 22 h 385"/>
                <a:gd name="T46" fmla="*/ 164 w 7514"/>
                <a:gd name="T47" fmla="*/ 5 h 385"/>
                <a:gd name="T48" fmla="*/ 191 w 7514"/>
                <a:gd name="T49" fmla="*/ 4 h 385"/>
                <a:gd name="T50" fmla="*/ 197 w 7514"/>
                <a:gd name="T51" fmla="*/ 14 h 385"/>
                <a:gd name="T52" fmla="*/ 198 w 7514"/>
                <a:gd name="T53" fmla="*/ 15 h 385"/>
                <a:gd name="T54" fmla="*/ 197 w 7514"/>
                <a:gd name="T55" fmla="*/ 12 h 385"/>
                <a:gd name="T56" fmla="*/ 213 w 7514"/>
                <a:gd name="T57" fmla="*/ 3 h 385"/>
                <a:gd name="T58" fmla="*/ 213 w 7514"/>
                <a:gd name="T59" fmla="*/ 24 h 385"/>
                <a:gd name="T60" fmla="*/ 213 w 7514"/>
                <a:gd name="T61" fmla="*/ 3 h 385"/>
                <a:gd name="T62" fmla="*/ 214 w 7514"/>
                <a:gd name="T63" fmla="*/ 5 h 385"/>
                <a:gd name="T64" fmla="*/ 212 w 7514"/>
                <a:gd name="T65" fmla="*/ 22 h 385"/>
                <a:gd name="T66" fmla="*/ 236 w 7514"/>
                <a:gd name="T67" fmla="*/ 23 h 385"/>
                <a:gd name="T68" fmla="*/ 242 w 7514"/>
                <a:gd name="T69" fmla="*/ 9 h 385"/>
                <a:gd name="T70" fmla="*/ 241 w 7514"/>
                <a:gd name="T71" fmla="*/ 10 h 385"/>
                <a:gd name="T72" fmla="*/ 269 w 7514"/>
                <a:gd name="T73" fmla="*/ 23 h 385"/>
                <a:gd name="T74" fmla="*/ 261 w 7514"/>
                <a:gd name="T75" fmla="*/ 4 h 385"/>
                <a:gd name="T76" fmla="*/ 269 w 7514"/>
                <a:gd name="T77" fmla="*/ 6 h 385"/>
                <a:gd name="T78" fmla="*/ 261 w 7514"/>
                <a:gd name="T79" fmla="*/ 21 h 385"/>
                <a:gd name="T80" fmla="*/ 281 w 7514"/>
                <a:gd name="T81" fmla="*/ 24 h 385"/>
                <a:gd name="T82" fmla="*/ 283 w 7514"/>
                <a:gd name="T83" fmla="*/ 22 h 385"/>
                <a:gd name="T84" fmla="*/ 301 w 7514"/>
                <a:gd name="T85" fmla="*/ 5 h 385"/>
                <a:gd name="T86" fmla="*/ 305 w 7514"/>
                <a:gd name="T87" fmla="*/ 22 h 385"/>
                <a:gd name="T88" fmla="*/ 322 w 7514"/>
                <a:gd name="T89" fmla="*/ 18 h 385"/>
                <a:gd name="T90" fmla="*/ 340 w 7514"/>
                <a:gd name="T91" fmla="*/ 4 h 385"/>
                <a:gd name="T92" fmla="*/ 329 w 7514"/>
                <a:gd name="T93" fmla="*/ 22 h 385"/>
                <a:gd name="T94" fmla="*/ 360 w 7514"/>
                <a:gd name="T95" fmla="*/ 6 h 385"/>
                <a:gd name="T96" fmla="*/ 347 w 7514"/>
                <a:gd name="T97" fmla="*/ 13 h 385"/>
                <a:gd name="T98" fmla="*/ 359 w 7514"/>
                <a:gd name="T99" fmla="*/ 8 h 385"/>
                <a:gd name="T100" fmla="*/ 379 w 7514"/>
                <a:gd name="T101" fmla="*/ 5 h 385"/>
                <a:gd name="T102" fmla="*/ 378 w 7514"/>
                <a:gd name="T103" fmla="*/ 22 h 385"/>
                <a:gd name="T104" fmla="*/ 376 w 7514"/>
                <a:gd name="T105" fmla="*/ 0 h 385"/>
                <a:gd name="T106" fmla="*/ 388 w 7514"/>
                <a:gd name="T107" fmla="*/ 23 h 385"/>
                <a:gd name="T108" fmla="*/ 400 w 7514"/>
                <a:gd name="T109" fmla="*/ 17 h 385"/>
                <a:gd name="T110" fmla="*/ 402 w 7514"/>
                <a:gd name="T111" fmla="*/ 2 h 385"/>
                <a:gd name="T112" fmla="*/ 427 w 7514"/>
                <a:gd name="T113" fmla="*/ 4 h 385"/>
                <a:gd name="T114" fmla="*/ 441 w 7514"/>
                <a:gd name="T115" fmla="*/ 22 h 385"/>
                <a:gd name="T116" fmla="*/ 432 w 7514"/>
                <a:gd name="T117" fmla="*/ 10 h 385"/>
                <a:gd name="T118" fmla="*/ 458 w 7514"/>
                <a:gd name="T119" fmla="*/ 12 h 385"/>
                <a:gd name="T120" fmla="*/ 447 w 7514"/>
                <a:gd name="T121" fmla="*/ 21 h 385"/>
                <a:gd name="T122" fmla="*/ 466 w 7514"/>
                <a:gd name="T123" fmla="*/ 1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2 w 2517"/>
                <a:gd name="T1" fmla="*/ 105 h 1689"/>
                <a:gd name="T2" fmla="*/ 15 w 2517"/>
                <a:gd name="T3" fmla="*/ 105 h 1689"/>
                <a:gd name="T4" fmla="*/ 37 w 2517"/>
                <a:gd name="T5" fmla="*/ 105 h 1689"/>
                <a:gd name="T6" fmla="*/ 64 w 2517"/>
                <a:gd name="T7" fmla="*/ 105 h 1689"/>
                <a:gd name="T8" fmla="*/ 94 w 2517"/>
                <a:gd name="T9" fmla="*/ 105 h 1689"/>
                <a:gd name="T10" fmla="*/ 121 w 2517"/>
                <a:gd name="T11" fmla="*/ 105 h 1689"/>
                <a:gd name="T12" fmla="*/ 143 w 2517"/>
                <a:gd name="T13" fmla="*/ 105 h 1689"/>
                <a:gd name="T14" fmla="*/ 156 w 2517"/>
                <a:gd name="T15" fmla="*/ 105 h 1689"/>
                <a:gd name="T16" fmla="*/ 158 w 2517"/>
                <a:gd name="T17" fmla="*/ 104 h 1689"/>
                <a:gd name="T18" fmla="*/ 158 w 2517"/>
                <a:gd name="T19" fmla="*/ 95 h 1689"/>
                <a:gd name="T20" fmla="*/ 158 w 2517"/>
                <a:gd name="T21" fmla="*/ 81 h 1689"/>
                <a:gd name="T22" fmla="*/ 158 w 2517"/>
                <a:gd name="T23" fmla="*/ 62 h 1689"/>
                <a:gd name="T24" fmla="*/ 158 w 2517"/>
                <a:gd name="T25" fmla="*/ 42 h 1689"/>
                <a:gd name="T26" fmla="*/ 158 w 2517"/>
                <a:gd name="T27" fmla="*/ 24 h 1689"/>
                <a:gd name="T28" fmla="*/ 158 w 2517"/>
                <a:gd name="T29" fmla="*/ 9 h 1689"/>
                <a:gd name="T30" fmla="*/ 158 w 2517"/>
                <a:gd name="T31" fmla="*/ 1 h 1689"/>
                <a:gd name="T32" fmla="*/ 156 w 2517"/>
                <a:gd name="T33" fmla="*/ 0 h 1689"/>
                <a:gd name="T34" fmla="*/ 143 w 2517"/>
                <a:gd name="T35" fmla="*/ 0 h 1689"/>
                <a:gd name="T36" fmla="*/ 121 w 2517"/>
                <a:gd name="T37" fmla="*/ 0 h 1689"/>
                <a:gd name="T38" fmla="*/ 94 w 2517"/>
                <a:gd name="T39" fmla="*/ 0 h 1689"/>
                <a:gd name="T40" fmla="*/ 64 w 2517"/>
                <a:gd name="T41" fmla="*/ 0 h 1689"/>
                <a:gd name="T42" fmla="*/ 37 w 2517"/>
                <a:gd name="T43" fmla="*/ 0 h 1689"/>
                <a:gd name="T44" fmla="*/ 15 w 2517"/>
                <a:gd name="T45" fmla="*/ 0 h 1689"/>
                <a:gd name="T46" fmla="*/ 2 w 2517"/>
                <a:gd name="T47" fmla="*/ 0 h 1689"/>
                <a:gd name="T48" fmla="*/ 0 w 2517"/>
                <a:gd name="T49" fmla="*/ 1 h 1689"/>
                <a:gd name="T50" fmla="*/ 0 w 2517"/>
                <a:gd name="T51" fmla="*/ 9 h 1689"/>
                <a:gd name="T52" fmla="*/ 0 w 2517"/>
                <a:gd name="T53" fmla="*/ 24 h 1689"/>
                <a:gd name="T54" fmla="*/ 0 w 2517"/>
                <a:gd name="T55" fmla="*/ 42 h 1689"/>
                <a:gd name="T56" fmla="*/ 0 w 2517"/>
                <a:gd name="T57" fmla="*/ 62 h 1689"/>
                <a:gd name="T58" fmla="*/ 0 w 2517"/>
                <a:gd name="T59" fmla="*/ 81 h 1689"/>
                <a:gd name="T60" fmla="*/ 0 w 2517"/>
                <a:gd name="T61" fmla="*/ 95 h 1689"/>
                <a:gd name="T62" fmla="*/ 0 w 2517"/>
                <a:gd name="T63" fmla="*/ 104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43 w 1310"/>
                <a:gd name="T1" fmla="*/ 7 h 1309"/>
                <a:gd name="T2" fmla="*/ 41 w 1310"/>
                <a:gd name="T3" fmla="*/ 10 h 1309"/>
                <a:gd name="T4" fmla="*/ 38 w 1310"/>
                <a:gd name="T5" fmla="*/ 8 h 1309"/>
                <a:gd name="T6" fmla="*/ 39 w 1310"/>
                <a:gd name="T7" fmla="*/ 5 h 1309"/>
                <a:gd name="T8" fmla="*/ 41 w 1310"/>
                <a:gd name="T9" fmla="*/ 4 h 1309"/>
                <a:gd name="T10" fmla="*/ 27 w 1310"/>
                <a:gd name="T11" fmla="*/ 11 h 1309"/>
                <a:gd name="T12" fmla="*/ 24 w 1310"/>
                <a:gd name="T13" fmla="*/ 15 h 1309"/>
                <a:gd name="T14" fmla="*/ 20 w 1310"/>
                <a:gd name="T15" fmla="*/ 14 h 1309"/>
                <a:gd name="T16" fmla="*/ 20 w 1310"/>
                <a:gd name="T17" fmla="*/ 10 h 1309"/>
                <a:gd name="T18" fmla="*/ 23 w 1310"/>
                <a:gd name="T19" fmla="*/ 7 h 1309"/>
                <a:gd name="T20" fmla="*/ 15 w 1310"/>
                <a:gd name="T21" fmla="*/ 23 h 1309"/>
                <a:gd name="T22" fmla="*/ 13 w 1310"/>
                <a:gd name="T23" fmla="*/ 29 h 1309"/>
                <a:gd name="T24" fmla="*/ 6 w 1310"/>
                <a:gd name="T25" fmla="*/ 29 h 1309"/>
                <a:gd name="T26" fmla="*/ 5 w 1310"/>
                <a:gd name="T27" fmla="*/ 22 h 1309"/>
                <a:gd name="T28" fmla="*/ 10 w 1310"/>
                <a:gd name="T29" fmla="*/ 19 h 1309"/>
                <a:gd name="T30" fmla="*/ 11 w 1310"/>
                <a:gd name="T31" fmla="*/ 40 h 1309"/>
                <a:gd name="T32" fmla="*/ 10 w 1310"/>
                <a:gd name="T33" fmla="*/ 47 h 1309"/>
                <a:gd name="T34" fmla="*/ 3 w 1310"/>
                <a:gd name="T35" fmla="*/ 47 h 1309"/>
                <a:gd name="T36" fmla="*/ 0 w 1310"/>
                <a:gd name="T37" fmla="*/ 40 h 1309"/>
                <a:gd name="T38" fmla="*/ 5 w 1310"/>
                <a:gd name="T39" fmla="*/ 36 h 1309"/>
                <a:gd name="T40" fmla="*/ 15 w 1310"/>
                <a:gd name="T41" fmla="*/ 58 h 1309"/>
                <a:gd name="T42" fmla="*/ 13 w 1310"/>
                <a:gd name="T43" fmla="*/ 64 h 1309"/>
                <a:gd name="T44" fmla="*/ 7 w 1310"/>
                <a:gd name="T45" fmla="*/ 65 h 1309"/>
                <a:gd name="T46" fmla="*/ 5 w 1310"/>
                <a:gd name="T47" fmla="*/ 59 h 1309"/>
                <a:gd name="T48" fmla="*/ 10 w 1310"/>
                <a:gd name="T49" fmla="*/ 54 h 1309"/>
                <a:gd name="T50" fmla="*/ 26 w 1310"/>
                <a:gd name="T51" fmla="*/ 71 h 1309"/>
                <a:gd name="T52" fmla="*/ 25 w 1310"/>
                <a:gd name="T53" fmla="*/ 76 h 1309"/>
                <a:gd name="T54" fmla="*/ 21 w 1310"/>
                <a:gd name="T55" fmla="*/ 77 h 1309"/>
                <a:gd name="T56" fmla="*/ 19 w 1310"/>
                <a:gd name="T57" fmla="*/ 72 h 1309"/>
                <a:gd name="T58" fmla="*/ 22 w 1310"/>
                <a:gd name="T59" fmla="*/ 69 h 1309"/>
                <a:gd name="T60" fmla="*/ 43 w 1310"/>
                <a:gd name="T61" fmla="*/ 75 h 1309"/>
                <a:gd name="T62" fmla="*/ 43 w 1310"/>
                <a:gd name="T63" fmla="*/ 79 h 1309"/>
                <a:gd name="T64" fmla="*/ 41 w 1310"/>
                <a:gd name="T65" fmla="*/ 80 h 1309"/>
                <a:gd name="T66" fmla="*/ 39 w 1310"/>
                <a:gd name="T67" fmla="*/ 78 h 1309"/>
                <a:gd name="T68" fmla="*/ 40 w 1310"/>
                <a:gd name="T69" fmla="*/ 75 h 1309"/>
                <a:gd name="T70" fmla="*/ 59 w 1310"/>
                <a:gd name="T71" fmla="*/ 71 h 1309"/>
                <a:gd name="T72" fmla="*/ 60 w 1310"/>
                <a:gd name="T73" fmla="*/ 74 h 1309"/>
                <a:gd name="T74" fmla="*/ 58 w 1310"/>
                <a:gd name="T75" fmla="*/ 75 h 1309"/>
                <a:gd name="T76" fmla="*/ 56 w 1310"/>
                <a:gd name="T77" fmla="*/ 74 h 1309"/>
                <a:gd name="T78" fmla="*/ 56 w 1310"/>
                <a:gd name="T79" fmla="*/ 71 h 1309"/>
                <a:gd name="T80" fmla="*/ 59 w 1310"/>
                <a:gd name="T81" fmla="*/ 71 h 1309"/>
                <a:gd name="T82" fmla="*/ 75 w 1310"/>
                <a:gd name="T83" fmla="*/ 60 h 1309"/>
                <a:gd name="T84" fmla="*/ 72 w 1310"/>
                <a:gd name="T85" fmla="*/ 62 h 1309"/>
                <a:gd name="T86" fmla="*/ 69 w 1310"/>
                <a:gd name="T87" fmla="*/ 61 h 1309"/>
                <a:gd name="T88" fmla="*/ 70 w 1310"/>
                <a:gd name="T89" fmla="*/ 58 h 1309"/>
                <a:gd name="T90" fmla="*/ 73 w 1310"/>
                <a:gd name="T91" fmla="*/ 57 h 1309"/>
                <a:gd name="T92" fmla="*/ 81 w 1310"/>
                <a:gd name="T93" fmla="*/ 41 h 1309"/>
                <a:gd name="T94" fmla="*/ 78 w 1310"/>
                <a:gd name="T95" fmla="*/ 46 h 1309"/>
                <a:gd name="T96" fmla="*/ 74 w 1310"/>
                <a:gd name="T97" fmla="*/ 45 h 1309"/>
                <a:gd name="T98" fmla="*/ 73 w 1310"/>
                <a:gd name="T99" fmla="*/ 40 h 1309"/>
                <a:gd name="T100" fmla="*/ 77 w 1310"/>
                <a:gd name="T101" fmla="*/ 38 h 1309"/>
                <a:gd name="T102" fmla="*/ 77 w 1310"/>
                <a:gd name="T103" fmla="*/ 23 h 1309"/>
                <a:gd name="T104" fmla="*/ 75 w 1310"/>
                <a:gd name="T105" fmla="*/ 29 h 1309"/>
                <a:gd name="T106" fmla="*/ 69 w 1310"/>
                <a:gd name="T107" fmla="*/ 29 h 1309"/>
                <a:gd name="T108" fmla="*/ 67 w 1310"/>
                <a:gd name="T109" fmla="*/ 22 h 1309"/>
                <a:gd name="T110" fmla="*/ 72 w 1310"/>
                <a:gd name="T111" fmla="*/ 19 h 1309"/>
                <a:gd name="T112" fmla="*/ 63 w 1310"/>
                <a:gd name="T113" fmla="*/ 9 h 1309"/>
                <a:gd name="T114" fmla="*/ 61 w 1310"/>
                <a:gd name="T115" fmla="*/ 16 h 1309"/>
                <a:gd name="T116" fmla="*/ 54 w 1310"/>
                <a:gd name="T117" fmla="*/ 17 h 1309"/>
                <a:gd name="T118" fmla="*/ 52 w 1310"/>
                <a:gd name="T119" fmla="*/ 10 h 1309"/>
                <a:gd name="T120" fmla="*/ 57 w 1310"/>
                <a:gd name="T121" fmla="*/ 5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2 w 2521"/>
                <a:gd name="T1" fmla="*/ 9 h 294"/>
                <a:gd name="T2" fmla="*/ 2 w 2521"/>
                <a:gd name="T3" fmla="*/ 15 h 294"/>
                <a:gd name="T4" fmla="*/ 0 w 2521"/>
                <a:gd name="T5" fmla="*/ 13 h 294"/>
                <a:gd name="T6" fmla="*/ 19 w 2521"/>
                <a:gd name="T7" fmla="*/ 15 h 294"/>
                <a:gd name="T8" fmla="*/ 22 w 2521"/>
                <a:gd name="T9" fmla="*/ 10 h 294"/>
                <a:gd name="T10" fmla="*/ 12 w 2521"/>
                <a:gd name="T11" fmla="*/ 3 h 294"/>
                <a:gd name="T12" fmla="*/ 37 w 2521"/>
                <a:gd name="T13" fmla="*/ 5 h 294"/>
                <a:gd name="T14" fmla="*/ 36 w 2521"/>
                <a:gd name="T15" fmla="*/ 11 h 294"/>
                <a:gd name="T16" fmla="*/ 38 w 2521"/>
                <a:gd name="T17" fmla="*/ 18 h 294"/>
                <a:gd name="T18" fmla="*/ 36 w 2521"/>
                <a:gd name="T19" fmla="*/ 14 h 294"/>
                <a:gd name="T20" fmla="*/ 29 w 2521"/>
                <a:gd name="T21" fmla="*/ 11 h 294"/>
                <a:gd name="T22" fmla="*/ 27 w 2521"/>
                <a:gd name="T23" fmla="*/ 5 h 294"/>
                <a:gd name="T24" fmla="*/ 35 w 2521"/>
                <a:gd name="T25" fmla="*/ 6 h 294"/>
                <a:gd name="T26" fmla="*/ 29 w 2521"/>
                <a:gd name="T27" fmla="*/ 7 h 294"/>
                <a:gd name="T28" fmla="*/ 53 w 2521"/>
                <a:gd name="T29" fmla="*/ 9 h 294"/>
                <a:gd name="T30" fmla="*/ 49 w 2521"/>
                <a:gd name="T31" fmla="*/ 18 h 294"/>
                <a:gd name="T32" fmla="*/ 40 w 2521"/>
                <a:gd name="T33" fmla="*/ 14 h 294"/>
                <a:gd name="T34" fmla="*/ 42 w 2521"/>
                <a:gd name="T35" fmla="*/ 5 h 294"/>
                <a:gd name="T36" fmla="*/ 52 w 2521"/>
                <a:gd name="T37" fmla="*/ 5 h 294"/>
                <a:gd name="T38" fmla="*/ 51 w 2521"/>
                <a:gd name="T39" fmla="*/ 7 h 294"/>
                <a:gd name="T40" fmla="*/ 45 w 2521"/>
                <a:gd name="T41" fmla="*/ 5 h 294"/>
                <a:gd name="T42" fmla="*/ 42 w 2521"/>
                <a:gd name="T43" fmla="*/ 12 h 294"/>
                <a:gd name="T44" fmla="*/ 47 w 2521"/>
                <a:gd name="T45" fmla="*/ 17 h 294"/>
                <a:gd name="T46" fmla="*/ 63 w 2521"/>
                <a:gd name="T47" fmla="*/ 3 h 294"/>
                <a:gd name="T48" fmla="*/ 66 w 2521"/>
                <a:gd name="T49" fmla="*/ 9 h 294"/>
                <a:gd name="T50" fmla="*/ 59 w 2521"/>
                <a:gd name="T51" fmla="*/ 11 h 294"/>
                <a:gd name="T52" fmla="*/ 56 w 2521"/>
                <a:gd name="T53" fmla="*/ 5 h 294"/>
                <a:gd name="T54" fmla="*/ 58 w 2521"/>
                <a:gd name="T55" fmla="*/ 10 h 294"/>
                <a:gd name="T56" fmla="*/ 64 w 2521"/>
                <a:gd name="T57" fmla="*/ 7 h 294"/>
                <a:gd name="T58" fmla="*/ 71 w 2521"/>
                <a:gd name="T59" fmla="*/ 17 h 294"/>
                <a:gd name="T60" fmla="*/ 77 w 2521"/>
                <a:gd name="T61" fmla="*/ 15 h 294"/>
                <a:gd name="T62" fmla="*/ 72 w 2521"/>
                <a:gd name="T63" fmla="*/ 11 h 294"/>
                <a:gd name="T64" fmla="*/ 69 w 2521"/>
                <a:gd name="T65" fmla="*/ 6 h 294"/>
                <a:gd name="T66" fmla="*/ 75 w 2521"/>
                <a:gd name="T67" fmla="*/ 3 h 294"/>
                <a:gd name="T68" fmla="*/ 78 w 2521"/>
                <a:gd name="T69" fmla="*/ 8 h 294"/>
                <a:gd name="T70" fmla="*/ 73 w 2521"/>
                <a:gd name="T71" fmla="*/ 5 h 294"/>
                <a:gd name="T72" fmla="*/ 73 w 2521"/>
                <a:gd name="T73" fmla="*/ 9 h 294"/>
                <a:gd name="T74" fmla="*/ 79 w 2521"/>
                <a:gd name="T75" fmla="*/ 13 h 294"/>
                <a:gd name="T76" fmla="*/ 73 w 2521"/>
                <a:gd name="T77" fmla="*/ 18 h 294"/>
                <a:gd name="T78" fmla="*/ 68 w 2521"/>
                <a:gd name="T79" fmla="*/ 13 h 294"/>
                <a:gd name="T80" fmla="*/ 91 w 2521"/>
                <a:gd name="T81" fmla="*/ 3 h 294"/>
                <a:gd name="T82" fmla="*/ 92 w 2521"/>
                <a:gd name="T83" fmla="*/ 18 h 294"/>
                <a:gd name="T84" fmla="*/ 83 w 2521"/>
                <a:gd name="T85" fmla="*/ 18 h 294"/>
                <a:gd name="T86" fmla="*/ 102 w 2521"/>
                <a:gd name="T87" fmla="*/ 5 h 294"/>
                <a:gd name="T88" fmla="*/ 102 w 2521"/>
                <a:gd name="T89" fmla="*/ 13 h 294"/>
                <a:gd name="T90" fmla="*/ 98 w 2521"/>
                <a:gd name="T91" fmla="*/ 9 h 294"/>
                <a:gd name="T92" fmla="*/ 100 w 2521"/>
                <a:gd name="T93" fmla="*/ 12 h 294"/>
                <a:gd name="T94" fmla="*/ 102 w 2521"/>
                <a:gd name="T95" fmla="*/ 0 h 294"/>
                <a:gd name="T96" fmla="*/ 118 w 2521"/>
                <a:gd name="T97" fmla="*/ 17 h 294"/>
                <a:gd name="T98" fmla="*/ 123 w 2521"/>
                <a:gd name="T99" fmla="*/ 13 h 294"/>
                <a:gd name="T100" fmla="*/ 125 w 2521"/>
                <a:gd name="T101" fmla="*/ 14 h 294"/>
                <a:gd name="T102" fmla="*/ 117 w 2521"/>
                <a:gd name="T103" fmla="*/ 18 h 294"/>
                <a:gd name="T104" fmla="*/ 116 w 2521"/>
                <a:gd name="T105" fmla="*/ 3 h 294"/>
                <a:gd name="T106" fmla="*/ 137 w 2521"/>
                <a:gd name="T107" fmla="*/ 11 h 294"/>
                <a:gd name="T108" fmla="*/ 139 w 2521"/>
                <a:gd name="T109" fmla="*/ 18 h 294"/>
                <a:gd name="T110" fmla="*/ 130 w 2521"/>
                <a:gd name="T111" fmla="*/ 10 h 294"/>
                <a:gd name="T112" fmla="*/ 128 w 2521"/>
                <a:gd name="T113" fmla="*/ 5 h 294"/>
                <a:gd name="T114" fmla="*/ 143 w 2521"/>
                <a:gd name="T115" fmla="*/ 3 h 294"/>
                <a:gd name="T116" fmla="*/ 158 w 2521"/>
                <a:gd name="T117" fmla="*/ 5 h 294"/>
                <a:gd name="T118" fmla="*/ 157 w 2521"/>
                <a:gd name="T119" fmla="*/ 10 h 294"/>
                <a:gd name="T120" fmla="*/ 158 w 2521"/>
                <a:gd name="T121" fmla="*/ 18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2 w 1777"/>
                <a:gd name="T1" fmla="*/ 65 h 1049"/>
                <a:gd name="T2" fmla="*/ 11 w 1777"/>
                <a:gd name="T3" fmla="*/ 65 h 1049"/>
                <a:gd name="T4" fmla="*/ 26 w 1777"/>
                <a:gd name="T5" fmla="*/ 65 h 1049"/>
                <a:gd name="T6" fmla="*/ 46 w 1777"/>
                <a:gd name="T7" fmla="*/ 65 h 1049"/>
                <a:gd name="T8" fmla="*/ 66 w 1777"/>
                <a:gd name="T9" fmla="*/ 65 h 1049"/>
                <a:gd name="T10" fmla="*/ 86 w 1777"/>
                <a:gd name="T11" fmla="*/ 65 h 1049"/>
                <a:gd name="T12" fmla="*/ 101 w 1777"/>
                <a:gd name="T13" fmla="*/ 65 h 1049"/>
                <a:gd name="T14" fmla="*/ 110 w 1777"/>
                <a:gd name="T15" fmla="*/ 65 h 1049"/>
                <a:gd name="T16" fmla="*/ 112 w 1777"/>
                <a:gd name="T17" fmla="*/ 64 h 1049"/>
                <a:gd name="T18" fmla="*/ 112 w 1777"/>
                <a:gd name="T19" fmla="*/ 59 h 1049"/>
                <a:gd name="T20" fmla="*/ 112 w 1777"/>
                <a:gd name="T21" fmla="*/ 50 h 1049"/>
                <a:gd name="T22" fmla="*/ 112 w 1777"/>
                <a:gd name="T23" fmla="*/ 38 h 1049"/>
                <a:gd name="T24" fmla="*/ 112 w 1777"/>
                <a:gd name="T25" fmla="*/ 26 h 1049"/>
                <a:gd name="T26" fmla="*/ 112 w 1777"/>
                <a:gd name="T27" fmla="*/ 15 h 1049"/>
                <a:gd name="T28" fmla="*/ 112 w 1777"/>
                <a:gd name="T29" fmla="*/ 6 h 1049"/>
                <a:gd name="T30" fmla="*/ 112 w 1777"/>
                <a:gd name="T31" fmla="*/ 0 h 1049"/>
                <a:gd name="T32" fmla="*/ 110 w 1777"/>
                <a:gd name="T33" fmla="*/ 0 h 1049"/>
                <a:gd name="T34" fmla="*/ 101 w 1777"/>
                <a:gd name="T35" fmla="*/ 0 h 1049"/>
                <a:gd name="T36" fmla="*/ 86 w 1777"/>
                <a:gd name="T37" fmla="*/ 0 h 1049"/>
                <a:gd name="T38" fmla="*/ 66 w 1777"/>
                <a:gd name="T39" fmla="*/ 0 h 1049"/>
                <a:gd name="T40" fmla="*/ 46 w 1777"/>
                <a:gd name="T41" fmla="*/ 0 h 1049"/>
                <a:gd name="T42" fmla="*/ 26 w 1777"/>
                <a:gd name="T43" fmla="*/ 0 h 1049"/>
                <a:gd name="T44" fmla="*/ 11 w 1777"/>
                <a:gd name="T45" fmla="*/ 0 h 1049"/>
                <a:gd name="T46" fmla="*/ 2 w 1777"/>
                <a:gd name="T47" fmla="*/ 0 h 1049"/>
                <a:gd name="T48" fmla="*/ 0 w 1777"/>
                <a:gd name="T49" fmla="*/ 0 h 1049"/>
                <a:gd name="T50" fmla="*/ 0 w 1777"/>
                <a:gd name="T51" fmla="*/ 6 h 1049"/>
                <a:gd name="T52" fmla="*/ 0 w 1777"/>
                <a:gd name="T53" fmla="*/ 15 h 1049"/>
                <a:gd name="T54" fmla="*/ 0 w 1777"/>
                <a:gd name="T55" fmla="*/ 26 h 1049"/>
                <a:gd name="T56" fmla="*/ 0 w 1777"/>
                <a:gd name="T57" fmla="*/ 38 h 1049"/>
                <a:gd name="T58" fmla="*/ 0 w 1777"/>
                <a:gd name="T59" fmla="*/ 50 h 1049"/>
                <a:gd name="T60" fmla="*/ 0 w 1777"/>
                <a:gd name="T61" fmla="*/ 59 h 1049"/>
                <a:gd name="T62" fmla="*/ 0 w 1777"/>
                <a:gd name="T63" fmla="*/ 64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46 w 2355"/>
                <a:gd name="T1" fmla="*/ 10 h 1405"/>
                <a:gd name="T2" fmla="*/ 140 w 2355"/>
                <a:gd name="T3" fmla="*/ 14 h 1405"/>
                <a:gd name="T4" fmla="*/ 136 w 2355"/>
                <a:gd name="T5" fmla="*/ 17 h 1405"/>
                <a:gd name="T6" fmla="*/ 145 w 2355"/>
                <a:gd name="T7" fmla="*/ 24 h 1405"/>
                <a:gd name="T8" fmla="*/ 145 w 2355"/>
                <a:gd name="T9" fmla="*/ 36 h 1405"/>
                <a:gd name="T10" fmla="*/ 136 w 2355"/>
                <a:gd name="T11" fmla="*/ 84 h 1405"/>
                <a:gd name="T12" fmla="*/ 120 w 2355"/>
                <a:gd name="T13" fmla="*/ 84 h 1405"/>
                <a:gd name="T14" fmla="*/ 112 w 2355"/>
                <a:gd name="T15" fmla="*/ 36 h 1405"/>
                <a:gd name="T16" fmla="*/ 112 w 2355"/>
                <a:gd name="T17" fmla="*/ 24 h 1405"/>
                <a:gd name="T18" fmla="*/ 120 w 2355"/>
                <a:gd name="T19" fmla="*/ 13 h 1405"/>
                <a:gd name="T20" fmla="*/ 123 w 2355"/>
                <a:gd name="T21" fmla="*/ 5 h 1405"/>
                <a:gd name="T22" fmla="*/ 133 w 2355"/>
                <a:gd name="T23" fmla="*/ 1 h 1405"/>
                <a:gd name="T24" fmla="*/ 66 w 2355"/>
                <a:gd name="T25" fmla="*/ 68 h 1405"/>
                <a:gd name="T26" fmla="*/ 69 w 2355"/>
                <a:gd name="T27" fmla="*/ 73 h 1405"/>
                <a:gd name="T28" fmla="*/ 80 w 2355"/>
                <a:gd name="T29" fmla="*/ 75 h 1405"/>
                <a:gd name="T30" fmla="*/ 89 w 2355"/>
                <a:gd name="T31" fmla="*/ 73 h 1405"/>
                <a:gd name="T32" fmla="*/ 90 w 2355"/>
                <a:gd name="T33" fmla="*/ 67 h 1405"/>
                <a:gd name="T34" fmla="*/ 77 w 2355"/>
                <a:gd name="T35" fmla="*/ 62 h 1405"/>
                <a:gd name="T36" fmla="*/ 57 w 2355"/>
                <a:gd name="T37" fmla="*/ 55 h 1405"/>
                <a:gd name="T38" fmla="*/ 52 w 2355"/>
                <a:gd name="T39" fmla="*/ 49 h 1405"/>
                <a:gd name="T40" fmla="*/ 52 w 2355"/>
                <a:gd name="T41" fmla="*/ 39 h 1405"/>
                <a:gd name="T42" fmla="*/ 57 w 2355"/>
                <a:gd name="T43" fmla="*/ 29 h 1405"/>
                <a:gd name="T44" fmla="*/ 66 w 2355"/>
                <a:gd name="T45" fmla="*/ 23 h 1405"/>
                <a:gd name="T46" fmla="*/ 80 w 2355"/>
                <a:gd name="T47" fmla="*/ 22 h 1405"/>
                <a:gd name="T48" fmla="*/ 93 w 2355"/>
                <a:gd name="T49" fmla="*/ 24 h 1405"/>
                <a:gd name="T50" fmla="*/ 101 w 2355"/>
                <a:gd name="T51" fmla="*/ 31 h 1405"/>
                <a:gd name="T52" fmla="*/ 105 w 2355"/>
                <a:gd name="T53" fmla="*/ 42 h 1405"/>
                <a:gd name="T54" fmla="*/ 88 w 2355"/>
                <a:gd name="T55" fmla="*/ 41 h 1405"/>
                <a:gd name="T56" fmla="*/ 85 w 2355"/>
                <a:gd name="T57" fmla="*/ 36 h 1405"/>
                <a:gd name="T58" fmla="*/ 73 w 2355"/>
                <a:gd name="T59" fmla="*/ 35 h 1405"/>
                <a:gd name="T60" fmla="*/ 68 w 2355"/>
                <a:gd name="T61" fmla="*/ 39 h 1405"/>
                <a:gd name="T62" fmla="*/ 70 w 2355"/>
                <a:gd name="T63" fmla="*/ 44 h 1405"/>
                <a:gd name="T64" fmla="*/ 92 w 2355"/>
                <a:gd name="T65" fmla="*/ 50 h 1405"/>
                <a:gd name="T66" fmla="*/ 104 w 2355"/>
                <a:gd name="T67" fmla="*/ 58 h 1405"/>
                <a:gd name="T68" fmla="*/ 107 w 2355"/>
                <a:gd name="T69" fmla="*/ 65 h 1405"/>
                <a:gd name="T70" fmla="*/ 105 w 2355"/>
                <a:gd name="T71" fmla="*/ 76 h 1405"/>
                <a:gd name="T72" fmla="*/ 98 w 2355"/>
                <a:gd name="T73" fmla="*/ 84 h 1405"/>
                <a:gd name="T74" fmla="*/ 85 w 2355"/>
                <a:gd name="T75" fmla="*/ 88 h 1405"/>
                <a:gd name="T76" fmla="*/ 68 w 2355"/>
                <a:gd name="T77" fmla="*/ 87 h 1405"/>
                <a:gd name="T78" fmla="*/ 56 w 2355"/>
                <a:gd name="T79" fmla="*/ 82 h 1405"/>
                <a:gd name="T80" fmla="*/ 50 w 2355"/>
                <a:gd name="T81" fmla="*/ 73 h 1405"/>
                <a:gd name="T82" fmla="*/ 58 w 2355"/>
                <a:gd name="T83" fmla="*/ 68 h 1405"/>
                <a:gd name="T84" fmla="*/ 23 w 2355"/>
                <a:gd name="T85" fmla="*/ 87 h 1405"/>
                <a:gd name="T86" fmla="*/ 37 w 2355"/>
                <a:gd name="T87" fmla="*/ 80 h 1405"/>
                <a:gd name="T88" fmla="*/ 43 w 2355"/>
                <a:gd name="T89" fmla="*/ 68 h 1405"/>
                <a:gd name="T90" fmla="*/ 26 w 2355"/>
                <a:gd name="T91" fmla="*/ 70 h 1405"/>
                <a:gd name="T92" fmla="*/ 18 w 2355"/>
                <a:gd name="T93" fmla="*/ 75 h 1405"/>
                <a:gd name="T94" fmla="*/ 7 w 2355"/>
                <a:gd name="T95" fmla="*/ 73 h 1405"/>
                <a:gd name="T96" fmla="*/ 0 w 2355"/>
                <a:gd name="T97" fmla="*/ 65 h 1405"/>
                <a:gd name="T98" fmla="*/ 5 w 2355"/>
                <a:gd name="T99" fmla="*/ 87 h 1405"/>
                <a:gd name="T100" fmla="*/ 8 w 2355"/>
                <a:gd name="T101" fmla="*/ 36 h 1405"/>
                <a:gd name="T102" fmla="*/ 21 w 2355"/>
                <a:gd name="T103" fmla="*/ 37 h 1405"/>
                <a:gd name="T104" fmla="*/ 28 w 2355"/>
                <a:gd name="T105" fmla="*/ 48 h 1405"/>
                <a:gd name="T106" fmla="*/ 0 w 2355"/>
                <a:gd name="T107" fmla="*/ 54 h 1405"/>
                <a:gd name="T108" fmla="*/ 45 w 2355"/>
                <a:gd name="T109" fmla="*/ 59 h 1405"/>
                <a:gd name="T110" fmla="*/ 43 w 2355"/>
                <a:gd name="T111" fmla="*/ 43 h 1405"/>
                <a:gd name="T112" fmla="*/ 34 w 2355"/>
                <a:gd name="T113" fmla="*/ 28 h 1405"/>
                <a:gd name="T114" fmla="*/ 18 w 2355"/>
                <a:gd name="T115" fmla="*/ 22 h 1405"/>
                <a:gd name="T116" fmla="*/ 0 w 2355"/>
                <a:gd name="T117" fmla="*/ 24 h 1405"/>
                <a:gd name="T118" fmla="*/ 0 w 2355"/>
                <a:gd name="T119" fmla="*/ 45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75 w 1237"/>
                <a:gd name="T1" fmla="*/ 3 h 939"/>
                <a:gd name="T2" fmla="*/ 76 w 1237"/>
                <a:gd name="T3" fmla="*/ 3 h 939"/>
                <a:gd name="T4" fmla="*/ 74 w 1237"/>
                <a:gd name="T5" fmla="*/ 5 h 939"/>
                <a:gd name="T6" fmla="*/ 75 w 1237"/>
                <a:gd name="T7" fmla="*/ 8 h 939"/>
                <a:gd name="T8" fmla="*/ 74 w 1237"/>
                <a:gd name="T9" fmla="*/ 7 h 939"/>
                <a:gd name="T10" fmla="*/ 72 w 1237"/>
                <a:gd name="T11" fmla="*/ 6 h 939"/>
                <a:gd name="T12" fmla="*/ 69 w 1237"/>
                <a:gd name="T13" fmla="*/ 8 h 939"/>
                <a:gd name="T14" fmla="*/ 70 w 1237"/>
                <a:gd name="T15" fmla="*/ 5 h 939"/>
                <a:gd name="T16" fmla="*/ 69 w 1237"/>
                <a:gd name="T17" fmla="*/ 4 h 939"/>
                <a:gd name="T18" fmla="*/ 68 w 1237"/>
                <a:gd name="T19" fmla="*/ 3 h 939"/>
                <a:gd name="T20" fmla="*/ 71 w 1237"/>
                <a:gd name="T21" fmla="*/ 3 h 939"/>
                <a:gd name="T22" fmla="*/ 72 w 1237"/>
                <a:gd name="T23" fmla="*/ 0 h 939"/>
                <a:gd name="T24" fmla="*/ 73 w 1237"/>
                <a:gd name="T25" fmla="*/ 1 h 939"/>
                <a:gd name="T26" fmla="*/ 58 w 1237"/>
                <a:gd name="T27" fmla="*/ 6 h 939"/>
                <a:gd name="T28" fmla="*/ 63 w 1237"/>
                <a:gd name="T29" fmla="*/ 6 h 939"/>
                <a:gd name="T30" fmla="*/ 61 w 1237"/>
                <a:gd name="T31" fmla="*/ 8 h 939"/>
                <a:gd name="T32" fmla="*/ 59 w 1237"/>
                <a:gd name="T33" fmla="*/ 11 h 939"/>
                <a:gd name="T34" fmla="*/ 61 w 1237"/>
                <a:gd name="T35" fmla="*/ 16 h 939"/>
                <a:gd name="T36" fmla="*/ 57 w 1237"/>
                <a:gd name="T37" fmla="*/ 13 h 939"/>
                <a:gd name="T38" fmla="*/ 53 w 1237"/>
                <a:gd name="T39" fmla="*/ 14 h 939"/>
                <a:gd name="T40" fmla="*/ 51 w 1237"/>
                <a:gd name="T41" fmla="*/ 15 h 939"/>
                <a:gd name="T42" fmla="*/ 53 w 1237"/>
                <a:gd name="T43" fmla="*/ 10 h 939"/>
                <a:gd name="T44" fmla="*/ 48 w 1237"/>
                <a:gd name="T45" fmla="*/ 7 h 939"/>
                <a:gd name="T46" fmla="*/ 51 w 1237"/>
                <a:gd name="T47" fmla="*/ 6 h 939"/>
                <a:gd name="T48" fmla="*/ 54 w 1237"/>
                <a:gd name="T49" fmla="*/ 5 h 939"/>
                <a:gd name="T50" fmla="*/ 56 w 1237"/>
                <a:gd name="T51" fmla="*/ 0 h 939"/>
                <a:gd name="T52" fmla="*/ 57 w 1237"/>
                <a:gd name="T53" fmla="*/ 5 h 939"/>
                <a:gd name="T54" fmla="*/ 22 w 1237"/>
                <a:gd name="T55" fmla="*/ 37 h 939"/>
                <a:gd name="T56" fmla="*/ 28 w 1237"/>
                <a:gd name="T57" fmla="*/ 37 h 939"/>
                <a:gd name="T58" fmla="*/ 35 w 1237"/>
                <a:gd name="T59" fmla="*/ 37 h 939"/>
                <a:gd name="T60" fmla="*/ 30 w 1237"/>
                <a:gd name="T61" fmla="*/ 41 h 939"/>
                <a:gd name="T62" fmla="*/ 25 w 1237"/>
                <a:gd name="T63" fmla="*/ 46 h 939"/>
                <a:gd name="T64" fmla="*/ 26 w 1237"/>
                <a:gd name="T65" fmla="*/ 52 h 939"/>
                <a:gd name="T66" fmla="*/ 28 w 1237"/>
                <a:gd name="T67" fmla="*/ 58 h 939"/>
                <a:gd name="T68" fmla="*/ 23 w 1237"/>
                <a:gd name="T69" fmla="*/ 54 h 939"/>
                <a:gd name="T70" fmla="*/ 16 w 1237"/>
                <a:gd name="T71" fmla="*/ 52 h 939"/>
                <a:gd name="T72" fmla="*/ 6 w 1237"/>
                <a:gd name="T73" fmla="*/ 58 h 939"/>
                <a:gd name="T74" fmla="*/ 8 w 1237"/>
                <a:gd name="T75" fmla="*/ 54 h 939"/>
                <a:gd name="T76" fmla="*/ 10 w 1237"/>
                <a:gd name="T77" fmla="*/ 47 h 939"/>
                <a:gd name="T78" fmla="*/ 9 w 1237"/>
                <a:gd name="T79" fmla="*/ 44 h 939"/>
                <a:gd name="T80" fmla="*/ 0 w 1237"/>
                <a:gd name="T81" fmla="*/ 37 h 939"/>
                <a:gd name="T82" fmla="*/ 4 w 1237"/>
                <a:gd name="T83" fmla="*/ 37 h 939"/>
                <a:gd name="T84" fmla="*/ 11 w 1237"/>
                <a:gd name="T85" fmla="*/ 37 h 939"/>
                <a:gd name="T86" fmla="*/ 13 w 1237"/>
                <a:gd name="T87" fmla="*/ 36 h 939"/>
                <a:gd name="T88" fmla="*/ 15 w 1237"/>
                <a:gd name="T89" fmla="*/ 31 h 939"/>
                <a:gd name="T90" fmla="*/ 17 w 1237"/>
                <a:gd name="T91" fmla="*/ 25 h 939"/>
                <a:gd name="T92" fmla="*/ 18 w 1237"/>
                <a:gd name="T93" fmla="*/ 26 h 939"/>
                <a:gd name="T94" fmla="*/ 20 w 1237"/>
                <a:gd name="T95" fmla="*/ 33 h 939"/>
                <a:gd name="T96" fmla="*/ 22 w 1237"/>
                <a:gd name="T97" fmla="*/ 37 h 939"/>
                <a:gd name="T98" fmla="*/ 42 w 1237"/>
                <a:gd name="T99" fmla="*/ 16 h 939"/>
                <a:gd name="T100" fmla="*/ 45 w 1237"/>
                <a:gd name="T101" fmla="*/ 17 h 939"/>
                <a:gd name="T102" fmla="*/ 39 w 1237"/>
                <a:gd name="T103" fmla="*/ 21 h 939"/>
                <a:gd name="T104" fmla="*/ 41 w 1237"/>
                <a:gd name="T105" fmla="*/ 27 h 939"/>
                <a:gd name="T106" fmla="*/ 39 w 1237"/>
                <a:gd name="T107" fmla="*/ 26 h 939"/>
                <a:gd name="T108" fmla="*/ 34 w 1237"/>
                <a:gd name="T109" fmla="*/ 25 h 939"/>
                <a:gd name="T110" fmla="*/ 29 w 1237"/>
                <a:gd name="T111" fmla="*/ 29 h 939"/>
                <a:gd name="T112" fmla="*/ 31 w 1237"/>
                <a:gd name="T113" fmla="*/ 22 h 939"/>
                <a:gd name="T114" fmla="*/ 28 w 1237"/>
                <a:gd name="T115" fmla="*/ 18 h 939"/>
                <a:gd name="T116" fmla="*/ 26 w 1237"/>
                <a:gd name="T117" fmla="*/ 16 h 939"/>
                <a:gd name="T118" fmla="*/ 33 w 1237"/>
                <a:gd name="T119" fmla="*/ 16 h 939"/>
                <a:gd name="T120" fmla="*/ 35 w 1237"/>
                <a:gd name="T121" fmla="*/ 9 h 939"/>
                <a:gd name="T122" fmla="*/ 37 w 1237"/>
                <a:gd name="T123" fmla="*/ 12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0 h 1107"/>
                <a:gd name="T2" fmla="*/ 3 w 1739"/>
                <a:gd name="T3" fmla="*/ 14 h 1107"/>
                <a:gd name="T4" fmla="*/ 6 w 1739"/>
                <a:gd name="T5" fmla="*/ 8 h 1107"/>
                <a:gd name="T6" fmla="*/ 20 w 1739"/>
                <a:gd name="T7" fmla="*/ 14 h 1107"/>
                <a:gd name="T8" fmla="*/ 32 w 1739"/>
                <a:gd name="T9" fmla="*/ 7 h 1107"/>
                <a:gd name="T10" fmla="*/ 30 w 1739"/>
                <a:gd name="T11" fmla="*/ 19 h 1107"/>
                <a:gd name="T12" fmla="*/ 38 w 1739"/>
                <a:gd name="T13" fmla="*/ 9 h 1107"/>
                <a:gd name="T14" fmla="*/ 50 w 1739"/>
                <a:gd name="T15" fmla="*/ 16 h 1107"/>
                <a:gd name="T16" fmla="*/ 43 w 1739"/>
                <a:gd name="T17" fmla="*/ 16 h 1107"/>
                <a:gd name="T18" fmla="*/ 57 w 1739"/>
                <a:gd name="T19" fmla="*/ 8 h 1107"/>
                <a:gd name="T20" fmla="*/ 64 w 1739"/>
                <a:gd name="T21" fmla="*/ 18 h 1107"/>
                <a:gd name="T22" fmla="*/ 53 w 1739"/>
                <a:gd name="T23" fmla="*/ 7 h 1107"/>
                <a:gd name="T24" fmla="*/ 60 w 1739"/>
                <a:gd name="T25" fmla="*/ 9 h 1107"/>
                <a:gd name="T26" fmla="*/ 74 w 1739"/>
                <a:gd name="T27" fmla="*/ 8 h 1107"/>
                <a:gd name="T28" fmla="*/ 80 w 1739"/>
                <a:gd name="T29" fmla="*/ 17 h 1107"/>
                <a:gd name="T30" fmla="*/ 72 w 1739"/>
                <a:gd name="T31" fmla="*/ 16 h 1107"/>
                <a:gd name="T32" fmla="*/ 68 w 1739"/>
                <a:gd name="T33" fmla="*/ 10 h 1107"/>
                <a:gd name="T34" fmla="*/ 77 w 1739"/>
                <a:gd name="T35" fmla="*/ 10 h 1107"/>
                <a:gd name="T36" fmla="*/ 92 w 1739"/>
                <a:gd name="T37" fmla="*/ 8 h 1107"/>
                <a:gd name="T38" fmla="*/ 100 w 1739"/>
                <a:gd name="T39" fmla="*/ 25 h 1107"/>
                <a:gd name="T40" fmla="*/ 101 w 1739"/>
                <a:gd name="T41" fmla="*/ 14 h 1107"/>
                <a:gd name="T42" fmla="*/ 106 w 1739"/>
                <a:gd name="T43" fmla="*/ 0 h 1107"/>
                <a:gd name="T44" fmla="*/ 9 w 1739"/>
                <a:gd name="T45" fmla="*/ 38 h 1107"/>
                <a:gd name="T46" fmla="*/ 0 w 1739"/>
                <a:gd name="T47" fmla="*/ 41 h 1107"/>
                <a:gd name="T48" fmla="*/ 1 w 1739"/>
                <a:gd name="T49" fmla="*/ 38 h 1107"/>
                <a:gd name="T50" fmla="*/ 17 w 1739"/>
                <a:gd name="T51" fmla="*/ 32 h 1107"/>
                <a:gd name="T52" fmla="*/ 17 w 1739"/>
                <a:gd name="T53" fmla="*/ 45 h 1107"/>
                <a:gd name="T54" fmla="*/ 17 w 1739"/>
                <a:gd name="T55" fmla="*/ 32 h 1107"/>
                <a:gd name="T56" fmla="*/ 14 w 1739"/>
                <a:gd name="T57" fmla="*/ 35 h 1107"/>
                <a:gd name="T58" fmla="*/ 27 w 1739"/>
                <a:gd name="T59" fmla="*/ 35 h 1107"/>
                <a:gd name="T60" fmla="*/ 33 w 1739"/>
                <a:gd name="T61" fmla="*/ 43 h 1107"/>
                <a:gd name="T62" fmla="*/ 25 w 1739"/>
                <a:gd name="T63" fmla="*/ 34 h 1107"/>
                <a:gd name="T64" fmla="*/ 37 w 1739"/>
                <a:gd name="T65" fmla="*/ 28 h 1107"/>
                <a:gd name="T66" fmla="*/ 41 w 1739"/>
                <a:gd name="T67" fmla="*/ 33 h 1107"/>
                <a:gd name="T68" fmla="*/ 50 w 1739"/>
                <a:gd name="T69" fmla="*/ 44 h 1107"/>
                <a:gd name="T70" fmla="*/ 40 w 1739"/>
                <a:gd name="T71" fmla="*/ 39 h 1107"/>
                <a:gd name="T72" fmla="*/ 42 w 1739"/>
                <a:gd name="T73" fmla="*/ 35 h 1107"/>
                <a:gd name="T74" fmla="*/ 47 w 1739"/>
                <a:gd name="T75" fmla="*/ 41 h 1107"/>
                <a:gd name="T76" fmla="*/ 52 w 1739"/>
                <a:gd name="T77" fmla="*/ 28 h 1107"/>
                <a:gd name="T78" fmla="*/ 59 w 1739"/>
                <a:gd name="T79" fmla="*/ 36 h 1107"/>
                <a:gd name="T80" fmla="*/ 63 w 1739"/>
                <a:gd name="T81" fmla="*/ 32 h 1107"/>
                <a:gd name="T82" fmla="*/ 72 w 1739"/>
                <a:gd name="T83" fmla="*/ 38 h 1107"/>
                <a:gd name="T84" fmla="*/ 0 w 1739"/>
                <a:gd name="T85" fmla="*/ 59 h 1107"/>
                <a:gd name="T86" fmla="*/ 5 w 1739"/>
                <a:gd name="T87" fmla="*/ 57 h 1107"/>
                <a:gd name="T88" fmla="*/ 15 w 1739"/>
                <a:gd name="T89" fmla="*/ 69 h 1107"/>
                <a:gd name="T90" fmla="*/ 9 w 1739"/>
                <a:gd name="T91" fmla="*/ 58 h 1107"/>
                <a:gd name="T92" fmla="*/ 11 w 1739"/>
                <a:gd name="T93" fmla="*/ 59 h 1107"/>
                <a:gd name="T94" fmla="*/ 27 w 1739"/>
                <a:gd name="T95" fmla="*/ 60 h 1107"/>
                <a:gd name="T96" fmla="*/ 20 w 1739"/>
                <a:gd name="T97" fmla="*/ 57 h 1107"/>
                <a:gd name="T98" fmla="*/ 40 w 1739"/>
                <a:gd name="T99" fmla="*/ 68 h 1107"/>
                <a:gd name="T100" fmla="*/ 32 w 1739"/>
                <a:gd name="T101" fmla="*/ 59 h 1107"/>
                <a:gd name="T102" fmla="*/ 37 w 1739"/>
                <a:gd name="T103" fmla="*/ 68 h 1107"/>
                <a:gd name="T104" fmla="*/ 33 w 1739"/>
                <a:gd name="T105" fmla="*/ 61 h 1107"/>
                <a:gd name="T106" fmla="*/ 52 w 1739"/>
                <a:gd name="T107" fmla="*/ 67 h 1107"/>
                <a:gd name="T108" fmla="*/ 75 w 1739"/>
                <a:gd name="T109" fmla="*/ 54 h 1107"/>
                <a:gd name="T110" fmla="*/ 73 w 1739"/>
                <a:gd name="T111" fmla="*/ 68 h 1107"/>
                <a:gd name="T112" fmla="*/ 72 w 1739"/>
                <a:gd name="T113" fmla="*/ 69 h 1107"/>
                <a:gd name="T114" fmla="*/ 76 w 1739"/>
                <a:gd name="T115" fmla="*/ 52 h 1107"/>
                <a:gd name="T116" fmla="*/ 70 w 1739"/>
                <a:gd name="T117" fmla="*/ 49 h 1107"/>
                <a:gd name="T118" fmla="*/ 97 w 1739"/>
                <a:gd name="T119" fmla="*/ 55 h 1107"/>
                <a:gd name="T120" fmla="*/ 95 w 1739"/>
                <a:gd name="T121" fmla="*/ 69 h 1107"/>
                <a:gd name="T122" fmla="*/ 92 w 1739"/>
                <a:gd name="T123" fmla="*/ 60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7 w 317"/>
                <a:gd name="T1" fmla="*/ 10 h 235"/>
                <a:gd name="T2" fmla="*/ 7 w 317"/>
                <a:gd name="T3" fmla="*/ 9 h 235"/>
                <a:gd name="T4" fmla="*/ 7 w 317"/>
                <a:gd name="T5" fmla="*/ 8 h 235"/>
                <a:gd name="T6" fmla="*/ 6 w 317"/>
                <a:gd name="T7" fmla="*/ 7 h 235"/>
                <a:gd name="T8" fmla="*/ 5 w 317"/>
                <a:gd name="T9" fmla="*/ 6 h 235"/>
                <a:gd name="T10" fmla="*/ 4 w 317"/>
                <a:gd name="T11" fmla="*/ 6 h 235"/>
                <a:gd name="T12" fmla="*/ 3 w 317"/>
                <a:gd name="T13" fmla="*/ 6 h 235"/>
                <a:gd name="T14" fmla="*/ 2 w 317"/>
                <a:gd name="T15" fmla="*/ 6 h 235"/>
                <a:gd name="T16" fmla="*/ 1 w 317"/>
                <a:gd name="T17" fmla="*/ 7 h 235"/>
                <a:gd name="T18" fmla="*/ 0 w 317"/>
                <a:gd name="T19" fmla="*/ 8 h 235"/>
                <a:gd name="T20" fmla="*/ 0 w 317"/>
                <a:gd name="T21" fmla="*/ 9 h 235"/>
                <a:gd name="T22" fmla="*/ 0 w 317"/>
                <a:gd name="T23" fmla="*/ 10 h 235"/>
                <a:gd name="T24" fmla="*/ 0 w 317"/>
                <a:gd name="T25" fmla="*/ 11 h 235"/>
                <a:gd name="T26" fmla="*/ 0 w 317"/>
                <a:gd name="T27" fmla="*/ 11 h 235"/>
                <a:gd name="T28" fmla="*/ 0 w 317"/>
                <a:gd name="T29" fmla="*/ 12 h 235"/>
                <a:gd name="T30" fmla="*/ 1 w 317"/>
                <a:gd name="T31" fmla="*/ 14 h 235"/>
                <a:gd name="T32" fmla="*/ 2 w 317"/>
                <a:gd name="T33" fmla="*/ 14 h 235"/>
                <a:gd name="T34" fmla="*/ 3 w 317"/>
                <a:gd name="T35" fmla="*/ 14 h 235"/>
                <a:gd name="T36" fmla="*/ 4 w 317"/>
                <a:gd name="T37" fmla="*/ 14 h 235"/>
                <a:gd name="T38" fmla="*/ 5 w 317"/>
                <a:gd name="T39" fmla="*/ 14 h 235"/>
                <a:gd name="T40" fmla="*/ 6 w 317"/>
                <a:gd name="T41" fmla="*/ 14 h 235"/>
                <a:gd name="T42" fmla="*/ 7 w 317"/>
                <a:gd name="T43" fmla="*/ 12 h 235"/>
                <a:gd name="T44" fmla="*/ 7 w 317"/>
                <a:gd name="T45" fmla="*/ 11 h 235"/>
                <a:gd name="T46" fmla="*/ 7 w 317"/>
                <a:gd name="T47" fmla="*/ 11 h 235"/>
                <a:gd name="T48" fmla="*/ 19 w 317"/>
                <a:gd name="T49" fmla="*/ 3 h 235"/>
                <a:gd name="T50" fmla="*/ 19 w 317"/>
                <a:gd name="T51" fmla="*/ 3 h 235"/>
                <a:gd name="T52" fmla="*/ 19 w 317"/>
                <a:gd name="T53" fmla="*/ 2 h 235"/>
                <a:gd name="T54" fmla="*/ 18 w 317"/>
                <a:gd name="T55" fmla="*/ 1 h 235"/>
                <a:gd name="T56" fmla="*/ 17 w 317"/>
                <a:gd name="T57" fmla="*/ 0 h 235"/>
                <a:gd name="T58" fmla="*/ 16 w 317"/>
                <a:gd name="T59" fmla="*/ 0 h 235"/>
                <a:gd name="T60" fmla="*/ 15 w 317"/>
                <a:gd name="T61" fmla="*/ 0 h 235"/>
                <a:gd name="T62" fmla="*/ 15 w 317"/>
                <a:gd name="T63" fmla="*/ 0 h 235"/>
                <a:gd name="T64" fmla="*/ 14 w 317"/>
                <a:gd name="T65" fmla="*/ 0 h 235"/>
                <a:gd name="T66" fmla="*/ 13 w 317"/>
                <a:gd name="T67" fmla="*/ 1 h 235"/>
                <a:gd name="T68" fmla="*/ 12 w 317"/>
                <a:gd name="T69" fmla="*/ 2 h 235"/>
                <a:gd name="T70" fmla="*/ 11 w 317"/>
                <a:gd name="T71" fmla="*/ 3 h 235"/>
                <a:gd name="T72" fmla="*/ 11 w 317"/>
                <a:gd name="T73" fmla="*/ 3 h 235"/>
                <a:gd name="T74" fmla="*/ 11 w 317"/>
                <a:gd name="T75" fmla="*/ 4 h 235"/>
                <a:gd name="T76" fmla="*/ 12 w 317"/>
                <a:gd name="T77" fmla="*/ 5 h 235"/>
                <a:gd name="T78" fmla="*/ 13 w 317"/>
                <a:gd name="T79" fmla="*/ 6 h 235"/>
                <a:gd name="T80" fmla="*/ 14 w 317"/>
                <a:gd name="T81" fmla="*/ 7 h 235"/>
                <a:gd name="T82" fmla="*/ 15 w 317"/>
                <a:gd name="T83" fmla="*/ 7 h 235"/>
                <a:gd name="T84" fmla="*/ 15 w 317"/>
                <a:gd name="T85" fmla="*/ 7 h 235"/>
                <a:gd name="T86" fmla="*/ 16 w 317"/>
                <a:gd name="T87" fmla="*/ 7 h 235"/>
                <a:gd name="T88" fmla="*/ 17 w 317"/>
                <a:gd name="T89" fmla="*/ 7 h 235"/>
                <a:gd name="T90" fmla="*/ 18 w 317"/>
                <a:gd name="T91" fmla="*/ 6 h 235"/>
                <a:gd name="T92" fmla="*/ 19 w 317"/>
                <a:gd name="T93" fmla="*/ 5 h 235"/>
                <a:gd name="T94" fmla="*/ 19 w 317"/>
                <a:gd name="T95" fmla="*/ 4 h 235"/>
                <a:gd name="T96" fmla="*/ 19 w 317"/>
                <a:gd name="T97" fmla="*/ 3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89 w 1559"/>
                <a:gd name="T1" fmla="*/ 19 h 639"/>
                <a:gd name="T2" fmla="*/ 89 w 1559"/>
                <a:gd name="T3" fmla="*/ 13 h 639"/>
                <a:gd name="T4" fmla="*/ 89 w 1559"/>
                <a:gd name="T5" fmla="*/ 6 h 639"/>
                <a:gd name="T6" fmla="*/ 89 w 1559"/>
                <a:gd name="T7" fmla="*/ 0 h 639"/>
                <a:gd name="T8" fmla="*/ 88 w 1559"/>
                <a:gd name="T9" fmla="*/ 0 h 639"/>
                <a:gd name="T10" fmla="*/ 81 w 1559"/>
                <a:gd name="T11" fmla="*/ 0 h 639"/>
                <a:gd name="T12" fmla="*/ 68 w 1559"/>
                <a:gd name="T13" fmla="*/ 0 h 639"/>
                <a:gd name="T14" fmla="*/ 53 w 1559"/>
                <a:gd name="T15" fmla="*/ 0 h 639"/>
                <a:gd name="T16" fmla="*/ 36 w 1559"/>
                <a:gd name="T17" fmla="*/ 0 h 639"/>
                <a:gd name="T18" fmla="*/ 20 w 1559"/>
                <a:gd name="T19" fmla="*/ 0 h 639"/>
                <a:gd name="T20" fmla="*/ 8 w 1559"/>
                <a:gd name="T21" fmla="*/ 0 h 639"/>
                <a:gd name="T22" fmla="*/ 1 w 1559"/>
                <a:gd name="T23" fmla="*/ 0 h 639"/>
                <a:gd name="T24" fmla="*/ 0 w 1559"/>
                <a:gd name="T25" fmla="*/ 1 h 639"/>
                <a:gd name="T26" fmla="*/ 0 w 1559"/>
                <a:gd name="T27" fmla="*/ 10 h 639"/>
                <a:gd name="T28" fmla="*/ 0 w 1559"/>
                <a:gd name="T29" fmla="*/ 23 h 639"/>
                <a:gd name="T30" fmla="*/ 0 w 1559"/>
                <a:gd name="T31" fmla="*/ 32 h 639"/>
                <a:gd name="T32" fmla="*/ 1 w 1559"/>
                <a:gd name="T33" fmla="*/ 34 h 639"/>
                <a:gd name="T34" fmla="*/ 6 w 1559"/>
                <a:gd name="T35" fmla="*/ 34 h 639"/>
                <a:gd name="T36" fmla="*/ 7 w 1559"/>
                <a:gd name="T37" fmla="*/ 33 h 639"/>
                <a:gd name="T38" fmla="*/ 7 w 1559"/>
                <a:gd name="T39" fmla="*/ 27 h 639"/>
                <a:gd name="T40" fmla="*/ 7 w 1559"/>
                <a:gd name="T41" fmla="*/ 18 h 639"/>
                <a:gd name="T42" fmla="*/ 7 w 1559"/>
                <a:gd name="T43" fmla="*/ 9 h 639"/>
                <a:gd name="T44" fmla="*/ 8 w 1559"/>
                <a:gd name="T45" fmla="*/ 7 h 639"/>
                <a:gd name="T46" fmla="*/ 14 w 1559"/>
                <a:gd name="T47" fmla="*/ 7 h 639"/>
                <a:gd name="T48" fmla="*/ 24 w 1559"/>
                <a:gd name="T49" fmla="*/ 7 h 639"/>
                <a:gd name="T50" fmla="*/ 37 w 1559"/>
                <a:gd name="T51" fmla="*/ 7 h 639"/>
                <a:gd name="T52" fmla="*/ 51 w 1559"/>
                <a:gd name="T53" fmla="*/ 7 h 639"/>
                <a:gd name="T54" fmla="*/ 64 w 1559"/>
                <a:gd name="T55" fmla="*/ 7 h 639"/>
                <a:gd name="T56" fmla="*/ 75 w 1559"/>
                <a:gd name="T57" fmla="*/ 7 h 639"/>
                <a:gd name="T58" fmla="*/ 81 w 1559"/>
                <a:gd name="T59" fmla="*/ 7 h 639"/>
                <a:gd name="T60" fmla="*/ 82 w 1559"/>
                <a:gd name="T61" fmla="*/ 7 h 639"/>
                <a:gd name="T62" fmla="*/ 82 w 1559"/>
                <a:gd name="T63" fmla="*/ 11 h 639"/>
                <a:gd name="T64" fmla="*/ 82 w 1559"/>
                <a:gd name="T65" fmla="*/ 15 h 639"/>
                <a:gd name="T66" fmla="*/ 82 w 1559"/>
                <a:gd name="T67" fmla="*/ 19 h 639"/>
                <a:gd name="T68" fmla="*/ 81 w 1559"/>
                <a:gd name="T69" fmla="*/ 20 h 639"/>
                <a:gd name="T70" fmla="*/ 75 w 1559"/>
                <a:gd name="T71" fmla="*/ 20 h 639"/>
                <a:gd name="T72" fmla="*/ 74 w 1559"/>
                <a:gd name="T73" fmla="*/ 20 h 639"/>
                <a:gd name="T74" fmla="*/ 78 w 1559"/>
                <a:gd name="T75" fmla="*/ 26 h 639"/>
                <a:gd name="T76" fmla="*/ 82 w 1559"/>
                <a:gd name="T77" fmla="*/ 33 h 639"/>
                <a:gd name="T78" fmla="*/ 85 w 1559"/>
                <a:gd name="T79" fmla="*/ 39 h 639"/>
                <a:gd name="T80" fmla="*/ 86 w 1559"/>
                <a:gd name="T81" fmla="*/ 39 h 639"/>
                <a:gd name="T82" fmla="*/ 89 w 1559"/>
                <a:gd name="T83" fmla="*/ 33 h 639"/>
                <a:gd name="T84" fmla="*/ 93 w 1559"/>
                <a:gd name="T85" fmla="*/ 26 h 639"/>
                <a:gd name="T86" fmla="*/ 96 w 1559"/>
                <a:gd name="T87" fmla="*/ 20 h 639"/>
                <a:gd name="T88" fmla="*/ 96 w 1559"/>
                <a:gd name="T89" fmla="*/ 20 h 639"/>
                <a:gd name="T90" fmla="*/ 90 w 1559"/>
                <a:gd name="T91" fmla="*/ 20 h 639"/>
                <a:gd name="T92" fmla="*/ 85 w 1559"/>
                <a:gd name="T93" fmla="*/ 33 h 639"/>
                <a:gd name="T94" fmla="*/ 83 w 1559"/>
                <a:gd name="T95" fmla="*/ 28 h 639"/>
                <a:gd name="T96" fmla="*/ 80 w 1559"/>
                <a:gd name="T97" fmla="*/ 23 h 639"/>
                <a:gd name="T98" fmla="*/ 85 w 1559"/>
                <a:gd name="T99" fmla="*/ 23 h 639"/>
                <a:gd name="T100" fmla="*/ 91 w 1559"/>
                <a:gd name="T101" fmla="*/ 23 h 639"/>
                <a:gd name="T102" fmla="*/ 88 w 1559"/>
                <a:gd name="T103" fmla="*/ 28 h 639"/>
                <a:gd name="T104" fmla="*/ 85 w 1559"/>
                <a:gd name="T105" fmla="*/ 33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7 w 468"/>
                <a:gd name="T1" fmla="*/ 37 h 685"/>
                <a:gd name="T2" fmla="*/ 6 w 468"/>
                <a:gd name="T3" fmla="*/ 35 h 685"/>
                <a:gd name="T4" fmla="*/ 4 w 468"/>
                <a:gd name="T5" fmla="*/ 34 h 685"/>
                <a:gd name="T6" fmla="*/ 2 w 468"/>
                <a:gd name="T7" fmla="*/ 35 h 685"/>
                <a:gd name="T8" fmla="*/ 0 w 468"/>
                <a:gd name="T9" fmla="*/ 36 h 685"/>
                <a:gd name="T10" fmla="*/ 0 w 468"/>
                <a:gd name="T11" fmla="*/ 38 h 685"/>
                <a:gd name="T12" fmla="*/ 0 w 468"/>
                <a:gd name="T13" fmla="*/ 40 h 685"/>
                <a:gd name="T14" fmla="*/ 1 w 468"/>
                <a:gd name="T15" fmla="*/ 42 h 685"/>
                <a:gd name="T16" fmla="*/ 3 w 468"/>
                <a:gd name="T17" fmla="*/ 42 h 685"/>
                <a:gd name="T18" fmla="*/ 5 w 468"/>
                <a:gd name="T19" fmla="*/ 42 h 685"/>
                <a:gd name="T20" fmla="*/ 7 w 468"/>
                <a:gd name="T21" fmla="*/ 41 h 685"/>
                <a:gd name="T22" fmla="*/ 7 w 468"/>
                <a:gd name="T23" fmla="*/ 39 h 685"/>
                <a:gd name="T24" fmla="*/ 13 w 468"/>
                <a:gd name="T25" fmla="*/ 23 h 685"/>
                <a:gd name="T26" fmla="*/ 12 w 468"/>
                <a:gd name="T27" fmla="*/ 21 h 685"/>
                <a:gd name="T28" fmla="*/ 10 w 468"/>
                <a:gd name="T29" fmla="*/ 20 h 685"/>
                <a:gd name="T30" fmla="*/ 9 w 468"/>
                <a:gd name="T31" fmla="*/ 20 h 685"/>
                <a:gd name="T32" fmla="*/ 7 w 468"/>
                <a:gd name="T33" fmla="*/ 21 h 685"/>
                <a:gd name="T34" fmla="*/ 6 w 468"/>
                <a:gd name="T35" fmla="*/ 23 h 685"/>
                <a:gd name="T36" fmla="*/ 6 w 468"/>
                <a:gd name="T37" fmla="*/ 25 h 685"/>
                <a:gd name="T38" fmla="*/ 7 w 468"/>
                <a:gd name="T39" fmla="*/ 27 h 685"/>
                <a:gd name="T40" fmla="*/ 9 w 468"/>
                <a:gd name="T41" fmla="*/ 28 h 685"/>
                <a:gd name="T42" fmla="*/ 10 w 468"/>
                <a:gd name="T43" fmla="*/ 28 h 685"/>
                <a:gd name="T44" fmla="*/ 12 w 468"/>
                <a:gd name="T45" fmla="*/ 27 h 685"/>
                <a:gd name="T46" fmla="*/ 13 w 468"/>
                <a:gd name="T47" fmla="*/ 25 h 685"/>
                <a:gd name="T48" fmla="*/ 20 w 468"/>
                <a:gd name="T49" fmla="*/ 13 h 685"/>
                <a:gd name="T50" fmla="*/ 19 w 468"/>
                <a:gd name="T51" fmla="*/ 11 h 685"/>
                <a:gd name="T52" fmla="*/ 17 w 468"/>
                <a:gd name="T53" fmla="*/ 9 h 685"/>
                <a:gd name="T54" fmla="*/ 16 w 468"/>
                <a:gd name="T55" fmla="*/ 9 h 685"/>
                <a:gd name="T56" fmla="*/ 14 w 468"/>
                <a:gd name="T57" fmla="*/ 10 h 685"/>
                <a:gd name="T58" fmla="*/ 12 w 468"/>
                <a:gd name="T59" fmla="*/ 12 h 685"/>
                <a:gd name="T60" fmla="*/ 12 w 468"/>
                <a:gd name="T61" fmla="*/ 14 h 685"/>
                <a:gd name="T62" fmla="*/ 13 w 468"/>
                <a:gd name="T63" fmla="*/ 15 h 685"/>
                <a:gd name="T64" fmla="*/ 15 w 468"/>
                <a:gd name="T65" fmla="*/ 17 h 685"/>
                <a:gd name="T66" fmla="*/ 16 w 468"/>
                <a:gd name="T67" fmla="*/ 17 h 685"/>
                <a:gd name="T68" fmla="*/ 18 w 468"/>
                <a:gd name="T69" fmla="*/ 16 h 685"/>
                <a:gd name="T70" fmla="*/ 20 w 468"/>
                <a:gd name="T71" fmla="*/ 14 h 685"/>
                <a:gd name="T72" fmla="*/ 29 w 468"/>
                <a:gd name="T73" fmla="*/ 3 h 685"/>
                <a:gd name="T74" fmla="*/ 28 w 468"/>
                <a:gd name="T75" fmla="*/ 2 h 685"/>
                <a:gd name="T76" fmla="*/ 26 w 468"/>
                <a:gd name="T77" fmla="*/ 0 h 685"/>
                <a:gd name="T78" fmla="*/ 25 w 468"/>
                <a:gd name="T79" fmla="*/ 0 h 685"/>
                <a:gd name="T80" fmla="*/ 23 w 468"/>
                <a:gd name="T81" fmla="*/ 0 h 685"/>
                <a:gd name="T82" fmla="*/ 21 w 468"/>
                <a:gd name="T83" fmla="*/ 2 h 685"/>
                <a:gd name="T84" fmla="*/ 21 w 468"/>
                <a:gd name="T85" fmla="*/ 3 h 685"/>
                <a:gd name="T86" fmla="*/ 21 w 468"/>
                <a:gd name="T87" fmla="*/ 5 h 685"/>
                <a:gd name="T88" fmla="*/ 23 w 468"/>
                <a:gd name="T89" fmla="*/ 7 h 685"/>
                <a:gd name="T90" fmla="*/ 25 w 468"/>
                <a:gd name="T91" fmla="*/ 7 h 685"/>
                <a:gd name="T92" fmla="*/ 26 w 468"/>
                <a:gd name="T93" fmla="*/ 7 h 685"/>
                <a:gd name="T94" fmla="*/ 28 w 468"/>
                <a:gd name="T95" fmla="*/ 5 h 685"/>
                <a:gd name="T96" fmla="*/ 29 w 468"/>
                <a:gd name="T97" fmla="*/ 3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4 w 93"/>
                <a:gd name="T3" fmla="*/ 2 h 553"/>
                <a:gd name="T4" fmla="*/ 5 w 93"/>
                <a:gd name="T5" fmla="*/ 2 h 553"/>
                <a:gd name="T6" fmla="*/ 4 w 93"/>
                <a:gd name="T7" fmla="*/ 0 h 553"/>
                <a:gd name="T8" fmla="*/ 6 w 93"/>
                <a:gd name="T9" fmla="*/ 1 h 553"/>
                <a:gd name="T10" fmla="*/ 6 w 93"/>
                <a:gd name="T11" fmla="*/ 3 h 553"/>
                <a:gd name="T12" fmla="*/ 4 w 93"/>
                <a:gd name="T13" fmla="*/ 4 h 553"/>
                <a:gd name="T14" fmla="*/ 2 w 93"/>
                <a:gd name="T15" fmla="*/ 2 h 553"/>
                <a:gd name="T16" fmla="*/ 3 w 93"/>
                <a:gd name="T17" fmla="*/ 9 h 553"/>
                <a:gd name="T18" fmla="*/ 1 w 93"/>
                <a:gd name="T19" fmla="*/ 8 h 553"/>
                <a:gd name="T20" fmla="*/ 1 w 93"/>
                <a:gd name="T21" fmla="*/ 5 h 553"/>
                <a:gd name="T22" fmla="*/ 4 w 93"/>
                <a:gd name="T23" fmla="*/ 5 h 553"/>
                <a:gd name="T24" fmla="*/ 6 w 93"/>
                <a:gd name="T25" fmla="*/ 7 h 553"/>
                <a:gd name="T26" fmla="*/ 4 w 93"/>
                <a:gd name="T27" fmla="*/ 9 h 553"/>
                <a:gd name="T28" fmla="*/ 2 w 93"/>
                <a:gd name="T29" fmla="*/ 6 h 553"/>
                <a:gd name="T30" fmla="*/ 2 w 93"/>
                <a:gd name="T31" fmla="*/ 7 h 553"/>
                <a:gd name="T32" fmla="*/ 5 w 93"/>
                <a:gd name="T33" fmla="*/ 7 h 553"/>
                <a:gd name="T34" fmla="*/ 5 w 93"/>
                <a:gd name="T35" fmla="*/ 6 h 553"/>
                <a:gd name="T36" fmla="*/ 2 w 93"/>
                <a:gd name="T37" fmla="*/ 14 h 553"/>
                <a:gd name="T38" fmla="*/ 0 w 93"/>
                <a:gd name="T39" fmla="*/ 12 h 553"/>
                <a:gd name="T40" fmla="*/ 2 w 93"/>
                <a:gd name="T41" fmla="*/ 10 h 553"/>
                <a:gd name="T42" fmla="*/ 5 w 93"/>
                <a:gd name="T43" fmla="*/ 10 h 553"/>
                <a:gd name="T44" fmla="*/ 6 w 93"/>
                <a:gd name="T45" fmla="*/ 13 h 553"/>
                <a:gd name="T46" fmla="*/ 3 w 93"/>
                <a:gd name="T47" fmla="*/ 14 h 553"/>
                <a:gd name="T48" fmla="*/ 2 w 93"/>
                <a:gd name="T49" fmla="*/ 12 h 553"/>
                <a:gd name="T50" fmla="*/ 3 w 93"/>
                <a:gd name="T51" fmla="*/ 13 h 553"/>
                <a:gd name="T52" fmla="*/ 5 w 93"/>
                <a:gd name="T53" fmla="*/ 12 h 553"/>
                <a:gd name="T54" fmla="*/ 4 w 93"/>
                <a:gd name="T55" fmla="*/ 11 h 553"/>
                <a:gd name="T56" fmla="*/ 3 w 93"/>
                <a:gd name="T57" fmla="*/ 18 h 553"/>
                <a:gd name="T58" fmla="*/ 1 w 93"/>
                <a:gd name="T59" fmla="*/ 18 h 553"/>
                <a:gd name="T60" fmla="*/ 3 w 93"/>
                <a:gd name="T61" fmla="*/ 16 h 553"/>
                <a:gd name="T62" fmla="*/ 5 w 93"/>
                <a:gd name="T63" fmla="*/ 16 h 553"/>
                <a:gd name="T64" fmla="*/ 6 w 93"/>
                <a:gd name="T65" fmla="*/ 17 h 553"/>
                <a:gd name="T66" fmla="*/ 3 w 93"/>
                <a:gd name="T67" fmla="*/ 24 h 553"/>
                <a:gd name="T68" fmla="*/ 3 w 93"/>
                <a:gd name="T69" fmla="*/ 20 h 553"/>
                <a:gd name="T70" fmla="*/ 2 w 93"/>
                <a:gd name="T71" fmla="*/ 29 h 553"/>
                <a:gd name="T72" fmla="*/ 1 w 93"/>
                <a:gd name="T73" fmla="*/ 24 h 553"/>
                <a:gd name="T74" fmla="*/ 3 w 93"/>
                <a:gd name="T75" fmla="*/ 26 h 553"/>
                <a:gd name="T76" fmla="*/ 4 w 93"/>
                <a:gd name="T77" fmla="*/ 25 h 553"/>
                <a:gd name="T78" fmla="*/ 6 w 93"/>
                <a:gd name="T79" fmla="*/ 26 h 553"/>
                <a:gd name="T80" fmla="*/ 2 w 93"/>
                <a:gd name="T81" fmla="*/ 27 h 553"/>
                <a:gd name="T82" fmla="*/ 2 w 93"/>
                <a:gd name="T83" fmla="*/ 31 h 553"/>
                <a:gd name="T84" fmla="*/ 3 w 93"/>
                <a:gd name="T85" fmla="*/ 32 h 553"/>
                <a:gd name="T86" fmla="*/ 3 w 93"/>
                <a:gd name="T87" fmla="*/ 31 h 553"/>
                <a:gd name="T88" fmla="*/ 4 w 93"/>
                <a:gd name="T89" fmla="*/ 32 h 553"/>
                <a:gd name="T90" fmla="*/ 5 w 93"/>
                <a:gd name="T91" fmla="*/ 32 h 553"/>
                <a:gd name="T92" fmla="*/ 5 w 93"/>
                <a:gd name="T93" fmla="*/ 30 h 553"/>
                <a:gd name="T94" fmla="*/ 6 w 93"/>
                <a:gd name="T95" fmla="*/ 31 h 553"/>
                <a:gd name="T96" fmla="*/ 6 w 93"/>
                <a:gd name="T97" fmla="*/ 33 h 553"/>
                <a:gd name="T98" fmla="*/ 4 w 93"/>
                <a:gd name="T99" fmla="*/ 34 h 553"/>
                <a:gd name="T100" fmla="*/ 3 w 93"/>
                <a:gd name="T101" fmla="*/ 34 h 553"/>
                <a:gd name="T102" fmla="*/ 1 w 93"/>
                <a:gd name="T103" fmla="*/ 34 h 553"/>
                <a:gd name="T104" fmla="*/ 0 w 93"/>
                <a:gd name="T105" fmla="*/ 31 h 553"/>
                <a:gd name="T106" fmla="*/ 2 w 93"/>
                <a:gd name="T107" fmla="*/ 3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72 w 2753"/>
                <a:gd name="T1" fmla="*/ 29 h 496"/>
                <a:gd name="T2" fmla="*/ 165 w 2753"/>
                <a:gd name="T3" fmla="*/ 24 h 496"/>
                <a:gd name="T4" fmla="*/ 165 w 2753"/>
                <a:gd name="T5" fmla="*/ 27 h 496"/>
                <a:gd name="T6" fmla="*/ 166 w 2753"/>
                <a:gd name="T7" fmla="*/ 22 h 496"/>
                <a:gd name="T8" fmla="*/ 159 w 2753"/>
                <a:gd name="T9" fmla="*/ 27 h 496"/>
                <a:gd name="T10" fmla="*/ 157 w 2753"/>
                <a:gd name="T11" fmla="*/ 21 h 496"/>
                <a:gd name="T12" fmla="*/ 150 w 2753"/>
                <a:gd name="T13" fmla="*/ 29 h 496"/>
                <a:gd name="T14" fmla="*/ 139 w 2753"/>
                <a:gd name="T15" fmla="*/ 27 h 496"/>
                <a:gd name="T16" fmla="*/ 139 w 2753"/>
                <a:gd name="T17" fmla="*/ 22 h 496"/>
                <a:gd name="T18" fmla="*/ 139 w 2753"/>
                <a:gd name="T19" fmla="*/ 28 h 496"/>
                <a:gd name="T20" fmla="*/ 131 w 2753"/>
                <a:gd name="T21" fmla="*/ 23 h 496"/>
                <a:gd name="T22" fmla="*/ 129 w 2753"/>
                <a:gd name="T23" fmla="*/ 22 h 496"/>
                <a:gd name="T24" fmla="*/ 123 w 2753"/>
                <a:gd name="T25" fmla="*/ 23 h 496"/>
                <a:gd name="T26" fmla="*/ 127 w 2753"/>
                <a:gd name="T27" fmla="*/ 23 h 496"/>
                <a:gd name="T28" fmla="*/ 119 w 2753"/>
                <a:gd name="T29" fmla="*/ 27 h 496"/>
                <a:gd name="T30" fmla="*/ 117 w 2753"/>
                <a:gd name="T31" fmla="*/ 22 h 496"/>
                <a:gd name="T32" fmla="*/ 111 w 2753"/>
                <a:gd name="T33" fmla="*/ 28 h 496"/>
                <a:gd name="T34" fmla="*/ 107 w 2753"/>
                <a:gd name="T35" fmla="*/ 26 h 496"/>
                <a:gd name="T36" fmla="*/ 100 w 2753"/>
                <a:gd name="T37" fmla="*/ 23 h 496"/>
                <a:gd name="T38" fmla="*/ 103 w 2753"/>
                <a:gd name="T39" fmla="*/ 27 h 496"/>
                <a:gd name="T40" fmla="*/ 101 w 2753"/>
                <a:gd name="T41" fmla="*/ 21 h 496"/>
                <a:gd name="T42" fmla="*/ 92 w 2753"/>
                <a:gd name="T43" fmla="*/ 27 h 496"/>
                <a:gd name="T44" fmla="*/ 90 w 2753"/>
                <a:gd name="T45" fmla="*/ 22 h 496"/>
                <a:gd name="T46" fmla="*/ 87 w 2753"/>
                <a:gd name="T47" fmla="*/ 24 h 496"/>
                <a:gd name="T48" fmla="*/ 82 w 2753"/>
                <a:gd name="T49" fmla="*/ 21 h 496"/>
                <a:gd name="T50" fmla="*/ 77 w 2753"/>
                <a:gd name="T51" fmla="*/ 27 h 496"/>
                <a:gd name="T52" fmla="*/ 75 w 2753"/>
                <a:gd name="T53" fmla="*/ 21 h 496"/>
                <a:gd name="T54" fmla="*/ 71 w 2753"/>
                <a:gd name="T55" fmla="*/ 23 h 496"/>
                <a:gd name="T56" fmla="*/ 60 w 2753"/>
                <a:gd name="T57" fmla="*/ 29 h 496"/>
                <a:gd name="T58" fmla="*/ 66 w 2753"/>
                <a:gd name="T59" fmla="*/ 25 h 496"/>
                <a:gd name="T60" fmla="*/ 57 w 2753"/>
                <a:gd name="T61" fmla="*/ 21 h 496"/>
                <a:gd name="T62" fmla="*/ 47 w 2753"/>
                <a:gd name="T63" fmla="*/ 29 h 496"/>
                <a:gd name="T64" fmla="*/ 37 w 2753"/>
                <a:gd name="T65" fmla="*/ 27 h 496"/>
                <a:gd name="T66" fmla="*/ 38 w 2753"/>
                <a:gd name="T67" fmla="*/ 29 h 496"/>
                <a:gd name="T68" fmla="*/ 41 w 2753"/>
                <a:gd name="T69" fmla="*/ 25 h 496"/>
                <a:gd name="T70" fmla="*/ 32 w 2753"/>
                <a:gd name="T71" fmla="*/ 23 h 496"/>
                <a:gd name="T72" fmla="*/ 20 w 2753"/>
                <a:gd name="T73" fmla="*/ 26 h 496"/>
                <a:gd name="T74" fmla="*/ 17 w 2753"/>
                <a:gd name="T75" fmla="*/ 21 h 496"/>
                <a:gd name="T76" fmla="*/ 11 w 2753"/>
                <a:gd name="T77" fmla="*/ 27 h 496"/>
                <a:gd name="T78" fmla="*/ 3 w 2753"/>
                <a:gd name="T79" fmla="*/ 23 h 496"/>
                <a:gd name="T80" fmla="*/ 7 w 2753"/>
                <a:gd name="T81" fmla="*/ 28 h 496"/>
                <a:gd name="T82" fmla="*/ 131 w 2753"/>
                <a:gd name="T83" fmla="*/ 4 h 496"/>
                <a:gd name="T84" fmla="*/ 128 w 2753"/>
                <a:gd name="T85" fmla="*/ 5 h 496"/>
                <a:gd name="T86" fmla="*/ 122 w 2753"/>
                <a:gd name="T87" fmla="*/ 5 h 496"/>
                <a:gd name="T88" fmla="*/ 118 w 2753"/>
                <a:gd name="T89" fmla="*/ 1 h 496"/>
                <a:gd name="T90" fmla="*/ 118 w 2753"/>
                <a:gd name="T91" fmla="*/ 6 h 496"/>
                <a:gd name="T92" fmla="*/ 121 w 2753"/>
                <a:gd name="T93" fmla="*/ 5 h 496"/>
                <a:gd name="T94" fmla="*/ 103 w 2753"/>
                <a:gd name="T95" fmla="*/ 8 h 496"/>
                <a:gd name="T96" fmla="*/ 103 w 2753"/>
                <a:gd name="T97" fmla="*/ 11 h 496"/>
                <a:gd name="T98" fmla="*/ 103 w 2753"/>
                <a:gd name="T99" fmla="*/ 5 h 496"/>
                <a:gd name="T100" fmla="*/ 105 w 2753"/>
                <a:gd name="T101" fmla="*/ 8 h 496"/>
                <a:gd name="T102" fmla="*/ 91 w 2753"/>
                <a:gd name="T103" fmla="*/ 0 h 496"/>
                <a:gd name="T104" fmla="*/ 91 w 2753"/>
                <a:gd name="T105" fmla="*/ 12 h 496"/>
                <a:gd name="T106" fmla="*/ 93 w 2753"/>
                <a:gd name="T107" fmla="*/ 6 h 496"/>
                <a:gd name="T108" fmla="*/ 83 w 2753"/>
                <a:gd name="T109" fmla="*/ 7 h 496"/>
                <a:gd name="T110" fmla="*/ 81 w 2753"/>
                <a:gd name="T111" fmla="*/ 4 h 496"/>
                <a:gd name="T112" fmla="*/ 73 w 2753"/>
                <a:gd name="T113" fmla="*/ 7 h 496"/>
                <a:gd name="T114" fmla="*/ 71 w 2753"/>
                <a:gd name="T115" fmla="*/ 1 h 496"/>
                <a:gd name="T116" fmla="*/ 50 w 2753"/>
                <a:gd name="T117" fmla="*/ 10 h 496"/>
                <a:gd name="T118" fmla="*/ 52 w 2753"/>
                <a:gd name="T119" fmla="*/ 8 h 496"/>
                <a:gd name="T120" fmla="*/ 44 w 2753"/>
                <a:gd name="T121" fmla="*/ 3 h 496"/>
                <a:gd name="T122" fmla="*/ 47 w 2753"/>
                <a:gd name="T123" fmla="*/ 3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5 w 1400"/>
                <a:gd name="T1" fmla="*/ 32 h 639"/>
                <a:gd name="T2" fmla="*/ 15 w 1400"/>
                <a:gd name="T3" fmla="*/ 28 h 639"/>
                <a:gd name="T4" fmla="*/ 15 w 1400"/>
                <a:gd name="T5" fmla="*/ 24 h 639"/>
                <a:gd name="T6" fmla="*/ 15 w 1400"/>
                <a:gd name="T7" fmla="*/ 20 h 639"/>
                <a:gd name="T8" fmla="*/ 15 w 1400"/>
                <a:gd name="T9" fmla="*/ 20 h 639"/>
                <a:gd name="T10" fmla="*/ 16 w 1400"/>
                <a:gd name="T11" fmla="*/ 20 h 639"/>
                <a:gd name="T12" fmla="*/ 21 w 1400"/>
                <a:gd name="T13" fmla="*/ 20 h 639"/>
                <a:gd name="T14" fmla="*/ 22 w 1400"/>
                <a:gd name="T15" fmla="*/ 19 h 639"/>
                <a:gd name="T16" fmla="*/ 19 w 1400"/>
                <a:gd name="T17" fmla="*/ 13 h 639"/>
                <a:gd name="T18" fmla="*/ 15 w 1400"/>
                <a:gd name="T19" fmla="*/ 6 h 639"/>
                <a:gd name="T20" fmla="*/ 12 w 1400"/>
                <a:gd name="T21" fmla="*/ 0 h 639"/>
                <a:gd name="T22" fmla="*/ 11 w 1400"/>
                <a:gd name="T23" fmla="*/ 0 h 639"/>
                <a:gd name="T24" fmla="*/ 7 w 1400"/>
                <a:gd name="T25" fmla="*/ 6 h 639"/>
                <a:gd name="T26" fmla="*/ 3 w 1400"/>
                <a:gd name="T27" fmla="*/ 13 h 639"/>
                <a:gd name="T28" fmla="*/ 0 w 1400"/>
                <a:gd name="T29" fmla="*/ 19 h 639"/>
                <a:gd name="T30" fmla="*/ 1 w 1400"/>
                <a:gd name="T31" fmla="*/ 20 h 639"/>
                <a:gd name="T32" fmla="*/ 6 w 1400"/>
                <a:gd name="T33" fmla="*/ 20 h 639"/>
                <a:gd name="T34" fmla="*/ 8 w 1400"/>
                <a:gd name="T35" fmla="*/ 20 h 639"/>
                <a:gd name="T36" fmla="*/ 8 w 1400"/>
                <a:gd name="T37" fmla="*/ 26 h 639"/>
                <a:gd name="T38" fmla="*/ 8 w 1400"/>
                <a:gd name="T39" fmla="*/ 33 h 639"/>
                <a:gd name="T40" fmla="*/ 8 w 1400"/>
                <a:gd name="T41" fmla="*/ 39 h 639"/>
                <a:gd name="T42" fmla="*/ 8 w 1400"/>
                <a:gd name="T43" fmla="*/ 39 h 639"/>
                <a:gd name="T44" fmla="*/ 15 w 1400"/>
                <a:gd name="T45" fmla="*/ 39 h 639"/>
                <a:gd name="T46" fmla="*/ 26 w 1400"/>
                <a:gd name="T47" fmla="*/ 39 h 639"/>
                <a:gd name="T48" fmla="*/ 40 w 1400"/>
                <a:gd name="T49" fmla="*/ 39 h 639"/>
                <a:gd name="T50" fmla="*/ 55 w 1400"/>
                <a:gd name="T51" fmla="*/ 39 h 639"/>
                <a:gd name="T52" fmla="*/ 69 w 1400"/>
                <a:gd name="T53" fmla="*/ 39 h 639"/>
                <a:gd name="T54" fmla="*/ 80 w 1400"/>
                <a:gd name="T55" fmla="*/ 39 h 639"/>
                <a:gd name="T56" fmla="*/ 86 w 1400"/>
                <a:gd name="T57" fmla="*/ 39 h 639"/>
                <a:gd name="T58" fmla="*/ 87 w 1400"/>
                <a:gd name="T59" fmla="*/ 38 h 639"/>
                <a:gd name="T60" fmla="*/ 87 w 1400"/>
                <a:gd name="T61" fmla="*/ 33 h 639"/>
                <a:gd name="T62" fmla="*/ 86 w 1400"/>
                <a:gd name="T63" fmla="*/ 32 h 639"/>
                <a:gd name="T64" fmla="*/ 80 w 1400"/>
                <a:gd name="T65" fmla="*/ 32 h 639"/>
                <a:gd name="T66" fmla="*/ 70 w 1400"/>
                <a:gd name="T67" fmla="*/ 32 h 639"/>
                <a:gd name="T68" fmla="*/ 58 w 1400"/>
                <a:gd name="T69" fmla="*/ 32 h 639"/>
                <a:gd name="T70" fmla="*/ 44 w 1400"/>
                <a:gd name="T71" fmla="*/ 32 h 639"/>
                <a:gd name="T72" fmla="*/ 31 w 1400"/>
                <a:gd name="T73" fmla="*/ 32 h 639"/>
                <a:gd name="T74" fmla="*/ 21 w 1400"/>
                <a:gd name="T75" fmla="*/ 32 h 639"/>
                <a:gd name="T76" fmla="*/ 16 w 1400"/>
                <a:gd name="T77" fmla="*/ 32 h 639"/>
                <a:gd name="T78" fmla="*/ 6 w 1400"/>
                <a:gd name="T79" fmla="*/ 16 h 639"/>
                <a:gd name="T80" fmla="*/ 8 w 1400"/>
                <a:gd name="T81" fmla="*/ 11 h 639"/>
                <a:gd name="T82" fmla="*/ 11 w 1400"/>
                <a:gd name="T83" fmla="*/ 7 h 639"/>
                <a:gd name="T84" fmla="*/ 14 w 1400"/>
                <a:gd name="T85" fmla="*/ 11 h 639"/>
                <a:gd name="T86" fmla="*/ 17 w 1400"/>
                <a:gd name="T87" fmla="*/ 16 h 639"/>
                <a:gd name="T88" fmla="*/ 11 w 1400"/>
                <a:gd name="T89" fmla="*/ 16 h 639"/>
                <a:gd name="T90" fmla="*/ 6 w 1400"/>
                <a:gd name="T91" fmla="*/ 16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99 w 2101"/>
                <a:gd name="T1" fmla="*/ 1 h 1421"/>
                <a:gd name="T2" fmla="*/ 97 w 2101"/>
                <a:gd name="T3" fmla="*/ 0 h 1421"/>
                <a:gd name="T4" fmla="*/ 85 w 2101"/>
                <a:gd name="T5" fmla="*/ 5 h 1421"/>
                <a:gd name="T6" fmla="*/ 73 w 2101"/>
                <a:gd name="T7" fmla="*/ 0 h 1421"/>
                <a:gd name="T8" fmla="*/ 71 w 2101"/>
                <a:gd name="T9" fmla="*/ 1 h 1421"/>
                <a:gd name="T10" fmla="*/ 83 w 2101"/>
                <a:gd name="T11" fmla="*/ 7 h 1421"/>
                <a:gd name="T12" fmla="*/ 98 w 2101"/>
                <a:gd name="T13" fmla="*/ 49 h 1421"/>
                <a:gd name="T14" fmla="*/ 103 w 2101"/>
                <a:gd name="T15" fmla="*/ 45 h 1421"/>
                <a:gd name="T16" fmla="*/ 105 w 2101"/>
                <a:gd name="T17" fmla="*/ 40 h 1421"/>
                <a:gd name="T18" fmla="*/ 104 w 2101"/>
                <a:gd name="T19" fmla="*/ 36 h 1421"/>
                <a:gd name="T20" fmla="*/ 97 w 2101"/>
                <a:gd name="T21" fmla="*/ 32 h 1421"/>
                <a:gd name="T22" fmla="*/ 80 w 2101"/>
                <a:gd name="T23" fmla="*/ 27 h 1421"/>
                <a:gd name="T24" fmla="*/ 72 w 2101"/>
                <a:gd name="T25" fmla="*/ 24 h 1421"/>
                <a:gd name="T26" fmla="*/ 70 w 2101"/>
                <a:gd name="T27" fmla="*/ 20 h 1421"/>
                <a:gd name="T28" fmla="*/ 73 w 2101"/>
                <a:gd name="T29" fmla="*/ 16 h 1421"/>
                <a:gd name="T30" fmla="*/ 79 w 2101"/>
                <a:gd name="T31" fmla="*/ 12 h 1421"/>
                <a:gd name="T32" fmla="*/ 90 w 2101"/>
                <a:gd name="T33" fmla="*/ 12 h 1421"/>
                <a:gd name="T34" fmla="*/ 96 w 2101"/>
                <a:gd name="T35" fmla="*/ 14 h 1421"/>
                <a:gd name="T36" fmla="*/ 102 w 2101"/>
                <a:gd name="T37" fmla="*/ 15 h 1421"/>
                <a:gd name="T38" fmla="*/ 97 w 2101"/>
                <a:gd name="T39" fmla="*/ 12 h 1421"/>
                <a:gd name="T40" fmla="*/ 87 w 2101"/>
                <a:gd name="T41" fmla="*/ 10 h 1421"/>
                <a:gd name="T42" fmla="*/ 72 w 2101"/>
                <a:gd name="T43" fmla="*/ 12 h 1421"/>
                <a:gd name="T44" fmla="*/ 69 w 2101"/>
                <a:gd name="T45" fmla="*/ 4 h 1421"/>
                <a:gd name="T46" fmla="*/ 59 w 2101"/>
                <a:gd name="T47" fmla="*/ 0 h 1421"/>
                <a:gd name="T48" fmla="*/ 36 w 2101"/>
                <a:gd name="T49" fmla="*/ 30 h 1421"/>
                <a:gd name="T50" fmla="*/ 22 w 2101"/>
                <a:gd name="T51" fmla="*/ 15 h 1421"/>
                <a:gd name="T52" fmla="*/ 2 w 2101"/>
                <a:gd name="T53" fmla="*/ 0 h 1421"/>
                <a:gd name="T54" fmla="*/ 0 w 2101"/>
                <a:gd name="T55" fmla="*/ 32 h 1421"/>
                <a:gd name="T56" fmla="*/ 5 w 2101"/>
                <a:gd name="T57" fmla="*/ 37 h 1421"/>
                <a:gd name="T58" fmla="*/ 5 w 2101"/>
                <a:gd name="T59" fmla="*/ 4 h 1421"/>
                <a:gd name="T60" fmla="*/ 31 w 2101"/>
                <a:gd name="T61" fmla="*/ 38 h 1421"/>
                <a:gd name="T62" fmla="*/ 24 w 2101"/>
                <a:gd name="T63" fmla="*/ 45 h 1421"/>
                <a:gd name="T64" fmla="*/ 25 w 2101"/>
                <a:gd name="T65" fmla="*/ 78 h 1421"/>
                <a:gd name="T66" fmla="*/ 28 w 2101"/>
                <a:gd name="T67" fmla="*/ 61 h 1421"/>
                <a:gd name="T68" fmla="*/ 37 w 2101"/>
                <a:gd name="T69" fmla="*/ 55 h 1421"/>
                <a:gd name="T70" fmla="*/ 56 w 2101"/>
                <a:gd name="T71" fmla="*/ 79 h 1421"/>
                <a:gd name="T72" fmla="*/ 82 w 2101"/>
                <a:gd name="T73" fmla="*/ 45 h 1421"/>
                <a:gd name="T74" fmla="*/ 83 w 2101"/>
                <a:gd name="T75" fmla="*/ 73 h 1421"/>
                <a:gd name="T76" fmla="*/ 92 w 2101"/>
                <a:gd name="T77" fmla="*/ 77 h 1421"/>
                <a:gd name="T78" fmla="*/ 92 w 2101"/>
                <a:gd name="T79" fmla="*/ 52 h 1421"/>
                <a:gd name="T80" fmla="*/ 105 w 2101"/>
                <a:gd name="T81" fmla="*/ 52 h 1421"/>
                <a:gd name="T82" fmla="*/ 106 w 2101"/>
                <a:gd name="T83" fmla="*/ 83 h 1421"/>
                <a:gd name="T84" fmla="*/ 114 w 2101"/>
                <a:gd name="T85" fmla="*/ 87 h 1421"/>
                <a:gd name="T86" fmla="*/ 114 w 2101"/>
                <a:gd name="T87" fmla="*/ 52 h 1421"/>
                <a:gd name="T88" fmla="*/ 131 w 2101"/>
                <a:gd name="T89" fmla="*/ 52 h 1421"/>
                <a:gd name="T90" fmla="*/ 113 w 2101"/>
                <a:gd name="T91" fmla="*/ 50 h 1421"/>
                <a:gd name="T92" fmla="*/ 92 w 2101"/>
                <a:gd name="T93" fmla="*/ 43 h 1421"/>
                <a:gd name="T94" fmla="*/ 81 w 2101"/>
                <a:gd name="T95" fmla="*/ 41 h 1421"/>
                <a:gd name="T96" fmla="*/ 70 w 2101"/>
                <a:gd name="T97" fmla="*/ 47 h 1421"/>
                <a:gd name="T98" fmla="*/ 62 w 2101"/>
                <a:gd name="T99" fmla="*/ 46 h 1421"/>
                <a:gd name="T100" fmla="*/ 70 w 2101"/>
                <a:gd name="T101" fmla="*/ 50 h 1421"/>
                <a:gd name="T102" fmla="*/ 62 w 2101"/>
                <a:gd name="T103" fmla="*/ 65 h 1421"/>
                <a:gd name="T104" fmla="*/ 54 w 2101"/>
                <a:gd name="T105" fmla="*/ 66 h 1421"/>
                <a:gd name="T106" fmla="*/ 34 w 2101"/>
                <a:gd name="T107" fmla="*/ 38 h 1421"/>
                <a:gd name="T108" fmla="*/ 61 w 2101"/>
                <a:gd name="T109" fmla="*/ 4 h 1421"/>
                <a:gd name="T110" fmla="*/ 61 w 2101"/>
                <a:gd name="T111" fmla="*/ 37 h 1421"/>
                <a:gd name="T112" fmla="*/ 69 w 2101"/>
                <a:gd name="T113" fmla="*/ 34 h 1421"/>
                <a:gd name="T114" fmla="*/ 78 w 2101"/>
                <a:gd name="T115" fmla="*/ 32 h 1421"/>
                <a:gd name="T116" fmla="*/ 91 w 2101"/>
                <a:gd name="T117" fmla="*/ 35 h 1421"/>
                <a:gd name="T118" fmla="*/ 96 w 2101"/>
                <a:gd name="T119" fmla="*/ 39 h 1421"/>
                <a:gd name="T120" fmla="*/ 96 w 2101"/>
                <a:gd name="T121" fmla="*/ 43 h 1421"/>
                <a:gd name="T122" fmla="*/ 95 w 2101"/>
                <a:gd name="T123" fmla="*/ 46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6 h 532"/>
                <a:gd name="T2" fmla="*/ 27 w 4304"/>
                <a:gd name="T3" fmla="*/ 5 h 532"/>
                <a:gd name="T4" fmla="*/ 40 w 4304"/>
                <a:gd name="T5" fmla="*/ 17 h 532"/>
                <a:gd name="T6" fmla="*/ 55 w 4304"/>
                <a:gd name="T7" fmla="*/ 13 h 532"/>
                <a:gd name="T8" fmla="*/ 53 w 4304"/>
                <a:gd name="T9" fmla="*/ 3 h 532"/>
                <a:gd name="T10" fmla="*/ 51 w 4304"/>
                <a:gd name="T11" fmla="*/ 9 h 532"/>
                <a:gd name="T12" fmla="*/ 46 w 4304"/>
                <a:gd name="T13" fmla="*/ 13 h 532"/>
                <a:gd name="T14" fmla="*/ 80 w 4304"/>
                <a:gd name="T15" fmla="*/ 3 h 532"/>
                <a:gd name="T16" fmla="*/ 72 w 4304"/>
                <a:gd name="T17" fmla="*/ 12 h 532"/>
                <a:gd name="T18" fmla="*/ 96 w 4304"/>
                <a:gd name="T19" fmla="*/ 12 h 532"/>
                <a:gd name="T20" fmla="*/ 86 w 4304"/>
                <a:gd name="T21" fmla="*/ 3 h 532"/>
                <a:gd name="T22" fmla="*/ 103 w 4304"/>
                <a:gd name="T23" fmla="*/ 14 h 532"/>
                <a:gd name="T24" fmla="*/ 101 w 4304"/>
                <a:gd name="T25" fmla="*/ 4 h 532"/>
                <a:gd name="T26" fmla="*/ 101 w 4304"/>
                <a:gd name="T27" fmla="*/ 6 h 532"/>
                <a:gd name="T28" fmla="*/ 103 w 4304"/>
                <a:gd name="T29" fmla="*/ 17 h 532"/>
                <a:gd name="T30" fmla="*/ 118 w 4304"/>
                <a:gd name="T31" fmla="*/ 17 h 532"/>
                <a:gd name="T32" fmla="*/ 146 w 4304"/>
                <a:gd name="T33" fmla="*/ 17 h 532"/>
                <a:gd name="T34" fmla="*/ 151 w 4304"/>
                <a:gd name="T35" fmla="*/ 4 h 532"/>
                <a:gd name="T36" fmla="*/ 149 w 4304"/>
                <a:gd name="T37" fmla="*/ 5 h 532"/>
                <a:gd name="T38" fmla="*/ 148 w 4304"/>
                <a:gd name="T39" fmla="*/ 15 h 532"/>
                <a:gd name="T40" fmla="*/ 171 w 4304"/>
                <a:gd name="T41" fmla="*/ 10 h 532"/>
                <a:gd name="T42" fmla="*/ 173 w 4304"/>
                <a:gd name="T43" fmla="*/ 5 h 532"/>
                <a:gd name="T44" fmla="*/ 173 w 4304"/>
                <a:gd name="T45" fmla="*/ 10 h 532"/>
                <a:gd name="T46" fmla="*/ 164 w 4304"/>
                <a:gd name="T47" fmla="*/ 11 h 532"/>
                <a:gd name="T48" fmla="*/ 184 w 4304"/>
                <a:gd name="T49" fmla="*/ 10 h 532"/>
                <a:gd name="T50" fmla="*/ 191 w 4304"/>
                <a:gd name="T51" fmla="*/ 13 h 532"/>
                <a:gd name="T52" fmla="*/ 203 w 4304"/>
                <a:gd name="T53" fmla="*/ 9 h 532"/>
                <a:gd name="T54" fmla="*/ 194 w 4304"/>
                <a:gd name="T55" fmla="*/ 5 h 532"/>
                <a:gd name="T56" fmla="*/ 202 w 4304"/>
                <a:gd name="T57" fmla="*/ 12 h 532"/>
                <a:gd name="T58" fmla="*/ 222 w 4304"/>
                <a:gd name="T59" fmla="*/ 14 h 532"/>
                <a:gd name="T60" fmla="*/ 221 w 4304"/>
                <a:gd name="T61" fmla="*/ 4 h 532"/>
                <a:gd name="T62" fmla="*/ 221 w 4304"/>
                <a:gd name="T63" fmla="*/ 6 h 532"/>
                <a:gd name="T64" fmla="*/ 223 w 4304"/>
                <a:gd name="T65" fmla="*/ 17 h 532"/>
                <a:gd name="T66" fmla="*/ 238 w 4304"/>
                <a:gd name="T67" fmla="*/ 17 h 532"/>
                <a:gd name="T68" fmla="*/ 262 w 4304"/>
                <a:gd name="T69" fmla="*/ 3 h 532"/>
                <a:gd name="T70" fmla="*/ 269 w 4304"/>
                <a:gd name="T71" fmla="*/ 17 h 532"/>
                <a:gd name="T72" fmla="*/ 31 w 4304"/>
                <a:gd name="T73" fmla="*/ 33 h 532"/>
                <a:gd name="T74" fmla="*/ 43 w 4304"/>
                <a:gd name="T75" fmla="*/ 33 h 532"/>
                <a:gd name="T76" fmla="*/ 51 w 4304"/>
                <a:gd name="T77" fmla="*/ 26 h 532"/>
                <a:gd name="T78" fmla="*/ 65 w 4304"/>
                <a:gd name="T79" fmla="*/ 33 h 532"/>
                <a:gd name="T80" fmla="*/ 66 w 4304"/>
                <a:gd name="T81" fmla="*/ 31 h 532"/>
                <a:gd name="T82" fmla="*/ 71 w 4304"/>
                <a:gd name="T83" fmla="*/ 25 h 532"/>
                <a:gd name="T84" fmla="*/ 82 w 4304"/>
                <a:gd name="T85" fmla="*/ 23 h 532"/>
                <a:gd name="T86" fmla="*/ 85 w 4304"/>
                <a:gd name="T87" fmla="*/ 21 h 532"/>
                <a:gd name="T88" fmla="*/ 98 w 4304"/>
                <a:gd name="T89" fmla="*/ 33 h 532"/>
                <a:gd name="T90" fmla="*/ 113 w 4304"/>
                <a:gd name="T91" fmla="*/ 24 h 532"/>
                <a:gd name="T92" fmla="*/ 137 w 4304"/>
                <a:gd name="T93" fmla="*/ 22 h 532"/>
                <a:gd name="T94" fmla="*/ 136 w 4304"/>
                <a:gd name="T95" fmla="*/ 31 h 532"/>
                <a:gd name="T96" fmla="*/ 147 w 4304"/>
                <a:gd name="T97" fmla="*/ 24 h 532"/>
                <a:gd name="T98" fmla="*/ 163 w 4304"/>
                <a:gd name="T99" fmla="*/ 22 h 532"/>
                <a:gd name="T100" fmla="*/ 163 w 4304"/>
                <a:gd name="T101" fmla="*/ 24 h 532"/>
                <a:gd name="T102" fmla="*/ 160 w 4304"/>
                <a:gd name="T103" fmla="*/ 33 h 532"/>
                <a:gd name="T104" fmla="*/ 170 w 4304"/>
                <a:gd name="T105" fmla="*/ 27 h 532"/>
                <a:gd name="T106" fmla="*/ 185 w 4304"/>
                <a:gd name="T107" fmla="*/ 21 h 532"/>
                <a:gd name="T108" fmla="*/ 197 w 4304"/>
                <a:gd name="T109" fmla="*/ 33 h 532"/>
                <a:gd name="T110" fmla="*/ 191 w 4304"/>
                <a:gd name="T111" fmla="*/ 29 h 532"/>
                <a:gd name="T112" fmla="*/ 204 w 4304"/>
                <a:gd name="T113" fmla="*/ 22 h 532"/>
                <a:gd name="T114" fmla="*/ 204 w 4304"/>
                <a:gd name="T115" fmla="*/ 27 h 532"/>
                <a:gd name="T116" fmla="*/ 223 w 4304"/>
                <a:gd name="T117" fmla="*/ 22 h 532"/>
                <a:gd name="T118" fmla="*/ 224 w 4304"/>
                <a:gd name="T119" fmla="*/ 24 h 532"/>
                <a:gd name="T120" fmla="*/ 220 w 4304"/>
                <a:gd name="T121" fmla="*/ 33 h 532"/>
                <a:gd name="T122" fmla="*/ 232 w 4304"/>
                <a:gd name="T123" fmla="*/ 3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35 w 1529"/>
                <a:gd name="T1" fmla="*/ 36 h 1275"/>
                <a:gd name="T2" fmla="*/ 53 w 1529"/>
                <a:gd name="T3" fmla="*/ 36 h 1275"/>
                <a:gd name="T4" fmla="*/ 53 w 1529"/>
                <a:gd name="T5" fmla="*/ 27 h 1275"/>
                <a:gd name="T6" fmla="*/ 26 w 1529"/>
                <a:gd name="T7" fmla="*/ 27 h 1275"/>
                <a:gd name="T8" fmla="*/ 26 w 1529"/>
                <a:gd name="T9" fmla="*/ 54 h 1275"/>
                <a:gd name="T10" fmla="*/ 70 w 1529"/>
                <a:gd name="T11" fmla="*/ 54 h 1275"/>
                <a:gd name="T12" fmla="*/ 70 w 1529"/>
                <a:gd name="T13" fmla="*/ 9 h 1275"/>
                <a:gd name="T14" fmla="*/ 8 w 1529"/>
                <a:gd name="T15" fmla="*/ 9 h 1275"/>
                <a:gd name="T16" fmla="*/ 8 w 1529"/>
                <a:gd name="T17" fmla="*/ 72 h 1275"/>
                <a:gd name="T18" fmla="*/ 86 w 1529"/>
                <a:gd name="T19" fmla="*/ 72 h 1275"/>
                <a:gd name="T20" fmla="*/ 86 w 1529"/>
                <a:gd name="T21" fmla="*/ 1 h 1275"/>
                <a:gd name="T22" fmla="*/ 95 w 1529"/>
                <a:gd name="T23" fmla="*/ 1 h 1275"/>
                <a:gd name="T24" fmla="*/ 95 w 1529"/>
                <a:gd name="T25" fmla="*/ 80 h 1275"/>
                <a:gd name="T26" fmla="*/ 0 w 1529"/>
                <a:gd name="T27" fmla="*/ 80 h 1275"/>
                <a:gd name="T28" fmla="*/ 0 w 1529"/>
                <a:gd name="T29" fmla="*/ 80 h 1275"/>
                <a:gd name="T30" fmla="*/ 0 w 1529"/>
                <a:gd name="T31" fmla="*/ 0 h 1275"/>
                <a:gd name="T32" fmla="*/ 79 w 1529"/>
                <a:gd name="T33" fmla="*/ 0 h 1275"/>
                <a:gd name="T34" fmla="*/ 79 w 1529"/>
                <a:gd name="T35" fmla="*/ 4 h 1275"/>
                <a:gd name="T36" fmla="*/ 79 w 1529"/>
                <a:gd name="T37" fmla="*/ 8 h 1275"/>
                <a:gd name="T38" fmla="*/ 79 w 1529"/>
                <a:gd name="T39" fmla="*/ 12 h 1275"/>
                <a:gd name="T40" fmla="*/ 79 w 1529"/>
                <a:gd name="T41" fmla="*/ 16 h 1275"/>
                <a:gd name="T42" fmla="*/ 79 w 1529"/>
                <a:gd name="T43" fmla="*/ 20 h 1275"/>
                <a:gd name="T44" fmla="*/ 79 w 1529"/>
                <a:gd name="T45" fmla="*/ 24 h 1275"/>
                <a:gd name="T46" fmla="*/ 79 w 1529"/>
                <a:gd name="T47" fmla="*/ 28 h 1275"/>
                <a:gd name="T48" fmla="*/ 79 w 1529"/>
                <a:gd name="T49" fmla="*/ 32 h 1275"/>
                <a:gd name="T50" fmla="*/ 79 w 1529"/>
                <a:gd name="T51" fmla="*/ 35 h 1275"/>
                <a:gd name="T52" fmla="*/ 79 w 1529"/>
                <a:gd name="T53" fmla="*/ 39 h 1275"/>
                <a:gd name="T54" fmla="*/ 79 w 1529"/>
                <a:gd name="T55" fmla="*/ 43 h 1275"/>
                <a:gd name="T56" fmla="*/ 79 w 1529"/>
                <a:gd name="T57" fmla="*/ 47 h 1275"/>
                <a:gd name="T58" fmla="*/ 79 w 1529"/>
                <a:gd name="T59" fmla="*/ 51 h 1275"/>
                <a:gd name="T60" fmla="*/ 79 w 1529"/>
                <a:gd name="T61" fmla="*/ 55 h 1275"/>
                <a:gd name="T62" fmla="*/ 79 w 1529"/>
                <a:gd name="T63" fmla="*/ 59 h 1275"/>
                <a:gd name="T64" fmla="*/ 79 w 1529"/>
                <a:gd name="T65" fmla="*/ 63 h 1275"/>
                <a:gd name="T66" fmla="*/ 75 w 1529"/>
                <a:gd name="T67" fmla="*/ 63 h 1275"/>
                <a:gd name="T68" fmla="*/ 71 w 1529"/>
                <a:gd name="T69" fmla="*/ 63 h 1275"/>
                <a:gd name="T70" fmla="*/ 67 w 1529"/>
                <a:gd name="T71" fmla="*/ 63 h 1275"/>
                <a:gd name="T72" fmla="*/ 64 w 1529"/>
                <a:gd name="T73" fmla="*/ 63 h 1275"/>
                <a:gd name="T74" fmla="*/ 60 w 1529"/>
                <a:gd name="T75" fmla="*/ 63 h 1275"/>
                <a:gd name="T76" fmla="*/ 56 w 1529"/>
                <a:gd name="T77" fmla="*/ 63 h 1275"/>
                <a:gd name="T78" fmla="*/ 52 w 1529"/>
                <a:gd name="T79" fmla="*/ 63 h 1275"/>
                <a:gd name="T80" fmla="*/ 48 w 1529"/>
                <a:gd name="T81" fmla="*/ 63 h 1275"/>
                <a:gd name="T82" fmla="*/ 44 w 1529"/>
                <a:gd name="T83" fmla="*/ 63 h 1275"/>
                <a:gd name="T84" fmla="*/ 40 w 1529"/>
                <a:gd name="T85" fmla="*/ 63 h 1275"/>
                <a:gd name="T86" fmla="*/ 37 w 1529"/>
                <a:gd name="T87" fmla="*/ 63 h 1275"/>
                <a:gd name="T88" fmla="*/ 33 w 1529"/>
                <a:gd name="T89" fmla="*/ 63 h 1275"/>
                <a:gd name="T90" fmla="*/ 29 w 1529"/>
                <a:gd name="T91" fmla="*/ 63 h 1275"/>
                <a:gd name="T92" fmla="*/ 25 w 1529"/>
                <a:gd name="T93" fmla="*/ 63 h 1275"/>
                <a:gd name="T94" fmla="*/ 21 w 1529"/>
                <a:gd name="T95" fmla="*/ 63 h 1275"/>
                <a:gd name="T96" fmla="*/ 17 w 1529"/>
                <a:gd name="T97" fmla="*/ 63 h 1275"/>
                <a:gd name="T98" fmla="*/ 17 w 1529"/>
                <a:gd name="T99" fmla="*/ 57 h 1275"/>
                <a:gd name="T100" fmla="*/ 17 w 1529"/>
                <a:gd name="T101" fmla="*/ 51 h 1275"/>
                <a:gd name="T102" fmla="*/ 17 w 1529"/>
                <a:gd name="T103" fmla="*/ 46 h 1275"/>
                <a:gd name="T104" fmla="*/ 17 w 1529"/>
                <a:gd name="T105" fmla="*/ 40 h 1275"/>
                <a:gd name="T106" fmla="*/ 17 w 1529"/>
                <a:gd name="T107" fmla="*/ 35 h 1275"/>
                <a:gd name="T108" fmla="*/ 17 w 1529"/>
                <a:gd name="T109" fmla="*/ 29 h 1275"/>
                <a:gd name="T110" fmla="*/ 17 w 1529"/>
                <a:gd name="T111" fmla="*/ 23 h 1275"/>
                <a:gd name="T112" fmla="*/ 17 w 1529"/>
                <a:gd name="T113" fmla="*/ 18 h 1275"/>
                <a:gd name="T114" fmla="*/ 61 w 1529"/>
                <a:gd name="T115" fmla="*/ 18 h 1275"/>
                <a:gd name="T116" fmla="*/ 61 w 1529"/>
                <a:gd name="T117" fmla="*/ 45 h 1275"/>
                <a:gd name="T118" fmla="*/ 35 w 1529"/>
                <a:gd name="T119" fmla="*/ 45 h 1275"/>
                <a:gd name="T120" fmla="*/ 35 w 1529"/>
                <a:gd name="T121" fmla="*/ 36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61 w 2467"/>
                <a:gd name="T1" fmla="*/ 5 h 262"/>
                <a:gd name="T2" fmla="*/ 59 w 2467"/>
                <a:gd name="T3" fmla="*/ 3 h 262"/>
                <a:gd name="T4" fmla="*/ 61 w 2467"/>
                <a:gd name="T5" fmla="*/ 13 h 262"/>
                <a:gd name="T6" fmla="*/ 46 w 2467"/>
                <a:gd name="T7" fmla="*/ 13 h 262"/>
                <a:gd name="T8" fmla="*/ 41 w 2467"/>
                <a:gd name="T9" fmla="*/ 10 h 262"/>
                <a:gd name="T10" fmla="*/ 42 w 2467"/>
                <a:gd name="T11" fmla="*/ 10 h 262"/>
                <a:gd name="T12" fmla="*/ 39 w 2467"/>
                <a:gd name="T13" fmla="*/ 4 h 262"/>
                <a:gd name="T14" fmla="*/ 43 w 2467"/>
                <a:gd name="T15" fmla="*/ 5 h 262"/>
                <a:gd name="T16" fmla="*/ 43 w 2467"/>
                <a:gd name="T17" fmla="*/ 7 h 262"/>
                <a:gd name="T18" fmla="*/ 42 w 2467"/>
                <a:gd name="T19" fmla="*/ 13 h 262"/>
                <a:gd name="T20" fmla="*/ 33 w 2467"/>
                <a:gd name="T21" fmla="*/ 1 h 262"/>
                <a:gd name="T22" fmla="*/ 35 w 2467"/>
                <a:gd name="T23" fmla="*/ 11 h 262"/>
                <a:gd name="T24" fmla="*/ 31 w 2467"/>
                <a:gd name="T25" fmla="*/ 5 h 262"/>
                <a:gd name="T26" fmla="*/ 37 w 2467"/>
                <a:gd name="T27" fmla="*/ 4 h 262"/>
                <a:gd name="T28" fmla="*/ 33 w 2467"/>
                <a:gd name="T29" fmla="*/ 6 h 262"/>
                <a:gd name="T30" fmla="*/ 37 w 2467"/>
                <a:gd name="T31" fmla="*/ 12 h 262"/>
                <a:gd name="T32" fmla="*/ 28 w 2467"/>
                <a:gd name="T33" fmla="*/ 3 h 262"/>
                <a:gd name="T34" fmla="*/ 24 w 2467"/>
                <a:gd name="T35" fmla="*/ 14 h 262"/>
                <a:gd name="T36" fmla="*/ 21 w 2467"/>
                <a:gd name="T37" fmla="*/ 13 h 262"/>
                <a:gd name="T38" fmla="*/ 1 w 2467"/>
                <a:gd name="T39" fmla="*/ 11 h 262"/>
                <a:gd name="T40" fmla="*/ 5 w 2467"/>
                <a:gd name="T41" fmla="*/ 6 h 262"/>
                <a:gd name="T42" fmla="*/ 1 w 2467"/>
                <a:gd name="T43" fmla="*/ 5 h 262"/>
                <a:gd name="T44" fmla="*/ 7 w 2467"/>
                <a:gd name="T45" fmla="*/ 4 h 262"/>
                <a:gd name="T46" fmla="*/ 3 w 2467"/>
                <a:gd name="T47" fmla="*/ 10 h 262"/>
                <a:gd name="T48" fmla="*/ 5 w 2467"/>
                <a:gd name="T49" fmla="*/ 8 h 262"/>
                <a:gd name="T50" fmla="*/ 147 w 2467"/>
                <a:gd name="T51" fmla="*/ 11 h 262"/>
                <a:gd name="T52" fmla="*/ 152 w 2467"/>
                <a:gd name="T53" fmla="*/ 5 h 262"/>
                <a:gd name="T54" fmla="*/ 147 w 2467"/>
                <a:gd name="T55" fmla="*/ 5 h 262"/>
                <a:gd name="T56" fmla="*/ 154 w 2467"/>
                <a:gd name="T57" fmla="*/ 5 h 262"/>
                <a:gd name="T58" fmla="*/ 150 w 2467"/>
                <a:gd name="T59" fmla="*/ 10 h 262"/>
                <a:gd name="T60" fmla="*/ 143 w 2467"/>
                <a:gd name="T61" fmla="*/ 13 h 262"/>
                <a:gd name="T62" fmla="*/ 139 w 2467"/>
                <a:gd name="T63" fmla="*/ 11 h 262"/>
                <a:gd name="T64" fmla="*/ 135 w 2467"/>
                <a:gd name="T65" fmla="*/ 4 h 262"/>
                <a:gd name="T66" fmla="*/ 141 w 2467"/>
                <a:gd name="T67" fmla="*/ 11 h 262"/>
                <a:gd name="T68" fmla="*/ 126 w 2467"/>
                <a:gd name="T69" fmla="*/ 1 h 262"/>
                <a:gd name="T70" fmla="*/ 120 w 2467"/>
                <a:gd name="T71" fmla="*/ 2 h 262"/>
                <a:gd name="T72" fmla="*/ 122 w 2467"/>
                <a:gd name="T73" fmla="*/ 11 h 262"/>
                <a:gd name="T74" fmla="*/ 118 w 2467"/>
                <a:gd name="T75" fmla="*/ 6 h 262"/>
                <a:gd name="T76" fmla="*/ 124 w 2467"/>
                <a:gd name="T77" fmla="*/ 4 h 262"/>
                <a:gd name="T78" fmla="*/ 120 w 2467"/>
                <a:gd name="T79" fmla="*/ 5 h 262"/>
                <a:gd name="T80" fmla="*/ 124 w 2467"/>
                <a:gd name="T81" fmla="*/ 12 h 262"/>
                <a:gd name="T82" fmla="*/ 118 w 2467"/>
                <a:gd name="T83" fmla="*/ 10 h 262"/>
                <a:gd name="T84" fmla="*/ 105 w 2467"/>
                <a:gd name="T85" fmla="*/ 13 h 262"/>
                <a:gd name="T86" fmla="*/ 108 w 2467"/>
                <a:gd name="T87" fmla="*/ 7 h 262"/>
                <a:gd name="T88" fmla="*/ 107 w 2467"/>
                <a:gd name="T89" fmla="*/ 6 h 262"/>
                <a:gd name="T90" fmla="*/ 110 w 2467"/>
                <a:gd name="T91" fmla="*/ 3 h 262"/>
                <a:gd name="T92" fmla="*/ 108 w 2467"/>
                <a:gd name="T93" fmla="*/ 9 h 262"/>
                <a:gd name="T94" fmla="*/ 108 w 2467"/>
                <a:gd name="T95" fmla="*/ 11 h 262"/>
                <a:gd name="T96" fmla="*/ 101 w 2467"/>
                <a:gd name="T97" fmla="*/ 3 h 262"/>
                <a:gd name="T98" fmla="*/ 99 w 2467"/>
                <a:gd name="T99" fmla="*/ 5 h 262"/>
                <a:gd name="T100" fmla="*/ 94 w 2467"/>
                <a:gd name="T101" fmla="*/ 3 h 262"/>
                <a:gd name="T102" fmla="*/ 84 w 2467"/>
                <a:gd name="T103" fmla="*/ 10 h 262"/>
                <a:gd name="T104" fmla="*/ 86 w 2467"/>
                <a:gd name="T105" fmla="*/ 5 h 262"/>
                <a:gd name="T106" fmla="*/ 86 w 2467"/>
                <a:gd name="T107" fmla="*/ 3 h 262"/>
                <a:gd name="T108" fmla="*/ 85 w 2467"/>
                <a:gd name="T109" fmla="*/ 13 h 262"/>
                <a:gd name="T110" fmla="*/ 77 w 2467"/>
                <a:gd name="T111" fmla="*/ 11 h 262"/>
                <a:gd name="T112" fmla="*/ 76 w 2467"/>
                <a:gd name="T113" fmla="*/ 5 h 262"/>
                <a:gd name="T114" fmla="*/ 79 w 2467"/>
                <a:gd name="T115" fmla="*/ 3 h 262"/>
                <a:gd name="T116" fmla="*/ 78 w 2467"/>
                <a:gd name="T117" fmla="*/ 13 h 262"/>
                <a:gd name="T118" fmla="*/ 68 w 2467"/>
                <a:gd name="T119" fmla="*/ 13 h 262"/>
                <a:gd name="T120" fmla="*/ 66 w 2467"/>
                <a:gd name="T121" fmla="*/ 4 h 262"/>
                <a:gd name="T122" fmla="*/ 68 w 2467"/>
                <a:gd name="T123" fmla="*/ 10 h 262"/>
                <a:gd name="T124" fmla="*/ 69 w 2467"/>
                <a:gd name="T125" fmla="*/ 6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23 w 2131"/>
                <a:gd name="T1" fmla="*/ 3 h 263"/>
                <a:gd name="T2" fmla="*/ 126 w 2131"/>
                <a:gd name="T3" fmla="*/ 4 h 263"/>
                <a:gd name="T4" fmla="*/ 123 w 2131"/>
                <a:gd name="T5" fmla="*/ 5 h 263"/>
                <a:gd name="T6" fmla="*/ 115 w 2131"/>
                <a:gd name="T7" fmla="*/ 13 h 263"/>
                <a:gd name="T8" fmla="*/ 111 w 2131"/>
                <a:gd name="T9" fmla="*/ 10 h 263"/>
                <a:gd name="T10" fmla="*/ 116 w 2131"/>
                <a:gd name="T11" fmla="*/ 6 h 263"/>
                <a:gd name="T12" fmla="*/ 114 w 2131"/>
                <a:gd name="T13" fmla="*/ 6 h 263"/>
                <a:gd name="T14" fmla="*/ 115 w 2131"/>
                <a:gd name="T15" fmla="*/ 3 h 263"/>
                <a:gd name="T16" fmla="*/ 119 w 2131"/>
                <a:gd name="T17" fmla="*/ 12 h 263"/>
                <a:gd name="T18" fmla="*/ 114 w 2131"/>
                <a:gd name="T19" fmla="*/ 11 h 263"/>
                <a:gd name="T20" fmla="*/ 116 w 2131"/>
                <a:gd name="T21" fmla="*/ 8 h 263"/>
                <a:gd name="T22" fmla="*/ 103 w 2131"/>
                <a:gd name="T23" fmla="*/ 13 h 263"/>
                <a:gd name="T24" fmla="*/ 93 w 2131"/>
                <a:gd name="T25" fmla="*/ 3 h 263"/>
                <a:gd name="T26" fmla="*/ 96 w 2131"/>
                <a:gd name="T27" fmla="*/ 4 h 263"/>
                <a:gd name="T28" fmla="*/ 93 w 2131"/>
                <a:gd name="T29" fmla="*/ 5 h 263"/>
                <a:gd name="T30" fmla="*/ 84 w 2131"/>
                <a:gd name="T31" fmla="*/ 13 h 263"/>
                <a:gd name="T32" fmla="*/ 82 w 2131"/>
                <a:gd name="T33" fmla="*/ 4 h 263"/>
                <a:gd name="T34" fmla="*/ 86 w 2131"/>
                <a:gd name="T35" fmla="*/ 13 h 263"/>
                <a:gd name="T36" fmla="*/ 86 w 2131"/>
                <a:gd name="T37" fmla="*/ 11 h 263"/>
                <a:gd name="T38" fmla="*/ 85 w 2131"/>
                <a:gd name="T39" fmla="*/ 5 h 263"/>
                <a:gd name="T40" fmla="*/ 77 w 2131"/>
                <a:gd name="T41" fmla="*/ 11 h 263"/>
                <a:gd name="T42" fmla="*/ 76 w 2131"/>
                <a:gd name="T43" fmla="*/ 6 h 263"/>
                <a:gd name="T44" fmla="*/ 78 w 2131"/>
                <a:gd name="T45" fmla="*/ 3 h 263"/>
                <a:gd name="T46" fmla="*/ 78 w 2131"/>
                <a:gd name="T47" fmla="*/ 13 h 263"/>
                <a:gd name="T48" fmla="*/ 67 w 2131"/>
                <a:gd name="T49" fmla="*/ 10 h 263"/>
                <a:gd name="T50" fmla="*/ 69 w 2131"/>
                <a:gd name="T51" fmla="*/ 6 h 263"/>
                <a:gd name="T52" fmla="*/ 65 w 2131"/>
                <a:gd name="T53" fmla="*/ 3 h 263"/>
                <a:gd name="T54" fmla="*/ 71 w 2131"/>
                <a:gd name="T55" fmla="*/ 3 h 263"/>
                <a:gd name="T56" fmla="*/ 70 w 2131"/>
                <a:gd name="T57" fmla="*/ 13 h 263"/>
                <a:gd name="T58" fmla="*/ 54 w 2131"/>
                <a:gd name="T59" fmla="*/ 13 h 263"/>
                <a:gd name="T60" fmla="*/ 50 w 2131"/>
                <a:gd name="T61" fmla="*/ 10 h 263"/>
                <a:gd name="T62" fmla="*/ 55 w 2131"/>
                <a:gd name="T63" fmla="*/ 6 h 263"/>
                <a:gd name="T64" fmla="*/ 53 w 2131"/>
                <a:gd name="T65" fmla="*/ 6 h 263"/>
                <a:gd name="T66" fmla="*/ 54 w 2131"/>
                <a:gd name="T67" fmla="*/ 3 h 263"/>
                <a:gd name="T68" fmla="*/ 58 w 2131"/>
                <a:gd name="T69" fmla="*/ 12 h 263"/>
                <a:gd name="T70" fmla="*/ 53 w 2131"/>
                <a:gd name="T71" fmla="*/ 11 h 263"/>
                <a:gd name="T72" fmla="*/ 55 w 2131"/>
                <a:gd name="T73" fmla="*/ 8 h 263"/>
                <a:gd name="T74" fmla="*/ 41 w 2131"/>
                <a:gd name="T75" fmla="*/ 10 h 263"/>
                <a:gd name="T76" fmla="*/ 39 w 2131"/>
                <a:gd name="T77" fmla="*/ 6 h 263"/>
                <a:gd name="T78" fmla="*/ 41 w 2131"/>
                <a:gd name="T79" fmla="*/ 3 h 263"/>
                <a:gd name="T80" fmla="*/ 43 w 2131"/>
                <a:gd name="T81" fmla="*/ 12 h 263"/>
                <a:gd name="T82" fmla="*/ 39 w 2131"/>
                <a:gd name="T83" fmla="*/ 13 h 263"/>
                <a:gd name="T84" fmla="*/ 31 w 2131"/>
                <a:gd name="T85" fmla="*/ 5 h 263"/>
                <a:gd name="T86" fmla="*/ 32 w 2131"/>
                <a:gd name="T87" fmla="*/ 11 h 263"/>
                <a:gd name="T88" fmla="*/ 34 w 2131"/>
                <a:gd name="T89" fmla="*/ 13 h 263"/>
                <a:gd name="T90" fmla="*/ 28 w 2131"/>
                <a:gd name="T91" fmla="*/ 10 h 263"/>
                <a:gd name="T92" fmla="*/ 33 w 2131"/>
                <a:gd name="T93" fmla="*/ 3 h 263"/>
                <a:gd name="T94" fmla="*/ 23 w 2131"/>
                <a:gd name="T95" fmla="*/ 2 h 263"/>
                <a:gd name="T96" fmla="*/ 27 w 2131"/>
                <a:gd name="T97" fmla="*/ 13 h 263"/>
                <a:gd name="T98" fmla="*/ 14 w 2131"/>
                <a:gd name="T99" fmla="*/ 13 h 263"/>
                <a:gd name="T100" fmla="*/ 17 w 2131"/>
                <a:gd name="T101" fmla="*/ 11 h 263"/>
                <a:gd name="T102" fmla="*/ 9 w 2131"/>
                <a:gd name="T103" fmla="*/ 13 h 263"/>
                <a:gd name="T104" fmla="*/ 5 w 2131"/>
                <a:gd name="T105" fmla="*/ 11 h 263"/>
                <a:gd name="T106" fmla="*/ 1 w 2131"/>
                <a:gd name="T107" fmla="*/ 7 h 263"/>
                <a:gd name="T108" fmla="*/ 3 w 2131"/>
                <a:gd name="T109" fmla="*/ 3 h 263"/>
                <a:gd name="T110" fmla="*/ 5 w 2131"/>
                <a:gd name="T111" fmla="*/ 6 h 263"/>
                <a:gd name="T112" fmla="*/ 3 w 2131"/>
                <a:gd name="T113" fmla="*/ 6 h 263"/>
                <a:gd name="T114" fmla="*/ 7 w 2131"/>
                <a:gd name="T115" fmla="*/ 12 h 263"/>
                <a:gd name="T116" fmla="*/ 1 w 2131"/>
                <a:gd name="T117" fmla="*/ 1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60 w 2582"/>
                <a:gd name="T1" fmla="*/ 15 h 254"/>
                <a:gd name="T2" fmla="*/ 151 w 2582"/>
                <a:gd name="T3" fmla="*/ 14 h 254"/>
                <a:gd name="T4" fmla="*/ 154 w 2582"/>
                <a:gd name="T5" fmla="*/ 4 h 254"/>
                <a:gd name="T6" fmla="*/ 142 w 2582"/>
                <a:gd name="T7" fmla="*/ 13 h 254"/>
                <a:gd name="T8" fmla="*/ 146 w 2582"/>
                <a:gd name="T9" fmla="*/ 5 h 254"/>
                <a:gd name="T10" fmla="*/ 145 w 2582"/>
                <a:gd name="T11" fmla="*/ 12 h 254"/>
                <a:gd name="T12" fmla="*/ 144 w 2582"/>
                <a:gd name="T13" fmla="*/ 7 h 254"/>
                <a:gd name="T14" fmla="*/ 137 w 2582"/>
                <a:gd name="T15" fmla="*/ 6 h 254"/>
                <a:gd name="T16" fmla="*/ 137 w 2582"/>
                <a:gd name="T17" fmla="*/ 4 h 254"/>
                <a:gd name="T18" fmla="*/ 137 w 2582"/>
                <a:gd name="T19" fmla="*/ 14 h 254"/>
                <a:gd name="T20" fmla="*/ 130 w 2582"/>
                <a:gd name="T21" fmla="*/ 4 h 254"/>
                <a:gd name="T22" fmla="*/ 126 w 2582"/>
                <a:gd name="T23" fmla="*/ 7 h 254"/>
                <a:gd name="T24" fmla="*/ 118 w 2582"/>
                <a:gd name="T25" fmla="*/ 14 h 254"/>
                <a:gd name="T26" fmla="*/ 119 w 2582"/>
                <a:gd name="T27" fmla="*/ 4 h 254"/>
                <a:gd name="T28" fmla="*/ 119 w 2582"/>
                <a:gd name="T29" fmla="*/ 6 h 254"/>
                <a:gd name="T30" fmla="*/ 119 w 2582"/>
                <a:gd name="T31" fmla="*/ 12 h 254"/>
                <a:gd name="T32" fmla="*/ 111 w 2582"/>
                <a:gd name="T33" fmla="*/ 12 h 254"/>
                <a:gd name="T34" fmla="*/ 110 w 2582"/>
                <a:gd name="T35" fmla="*/ 7 h 254"/>
                <a:gd name="T36" fmla="*/ 113 w 2582"/>
                <a:gd name="T37" fmla="*/ 5 h 254"/>
                <a:gd name="T38" fmla="*/ 110 w 2582"/>
                <a:gd name="T39" fmla="*/ 14 h 254"/>
                <a:gd name="T40" fmla="*/ 102 w 2582"/>
                <a:gd name="T41" fmla="*/ 12 h 254"/>
                <a:gd name="T42" fmla="*/ 99 w 2582"/>
                <a:gd name="T43" fmla="*/ 5 h 254"/>
                <a:gd name="T44" fmla="*/ 105 w 2582"/>
                <a:gd name="T45" fmla="*/ 13 h 254"/>
                <a:gd name="T46" fmla="*/ 88 w 2582"/>
                <a:gd name="T47" fmla="*/ 14 h 254"/>
                <a:gd name="T48" fmla="*/ 84 w 2582"/>
                <a:gd name="T49" fmla="*/ 9 h 254"/>
                <a:gd name="T50" fmla="*/ 88 w 2582"/>
                <a:gd name="T51" fmla="*/ 6 h 254"/>
                <a:gd name="T52" fmla="*/ 87 w 2582"/>
                <a:gd name="T53" fmla="*/ 4 h 254"/>
                <a:gd name="T54" fmla="*/ 89 w 2582"/>
                <a:gd name="T55" fmla="*/ 14 h 254"/>
                <a:gd name="T56" fmla="*/ 88 w 2582"/>
                <a:gd name="T57" fmla="*/ 12 h 254"/>
                <a:gd name="T58" fmla="*/ 75 w 2582"/>
                <a:gd name="T59" fmla="*/ 12 h 254"/>
                <a:gd name="T60" fmla="*/ 75 w 2582"/>
                <a:gd name="T61" fmla="*/ 7 h 254"/>
                <a:gd name="T62" fmla="*/ 79 w 2582"/>
                <a:gd name="T63" fmla="*/ 6 h 254"/>
                <a:gd name="T64" fmla="*/ 72 w 2582"/>
                <a:gd name="T65" fmla="*/ 12 h 254"/>
                <a:gd name="T66" fmla="*/ 62 w 2582"/>
                <a:gd name="T67" fmla="*/ 1 h 254"/>
                <a:gd name="T68" fmla="*/ 59 w 2582"/>
                <a:gd name="T69" fmla="*/ 12 h 254"/>
                <a:gd name="T70" fmla="*/ 55 w 2582"/>
                <a:gd name="T71" fmla="*/ 7 h 254"/>
                <a:gd name="T72" fmla="*/ 61 w 2582"/>
                <a:gd name="T73" fmla="*/ 5 h 254"/>
                <a:gd name="T74" fmla="*/ 57 w 2582"/>
                <a:gd name="T75" fmla="*/ 7 h 254"/>
                <a:gd name="T76" fmla="*/ 60 w 2582"/>
                <a:gd name="T77" fmla="*/ 14 h 254"/>
                <a:gd name="T78" fmla="*/ 45 w 2582"/>
                <a:gd name="T79" fmla="*/ 14 h 254"/>
                <a:gd name="T80" fmla="*/ 42 w 2582"/>
                <a:gd name="T81" fmla="*/ 4 h 254"/>
                <a:gd name="T82" fmla="*/ 40 w 2582"/>
                <a:gd name="T83" fmla="*/ 7 h 254"/>
                <a:gd name="T84" fmla="*/ 28 w 2582"/>
                <a:gd name="T85" fmla="*/ 13 h 254"/>
                <a:gd name="T86" fmla="*/ 33 w 2582"/>
                <a:gd name="T87" fmla="*/ 5 h 254"/>
                <a:gd name="T88" fmla="*/ 33 w 2582"/>
                <a:gd name="T89" fmla="*/ 11 h 254"/>
                <a:gd name="T90" fmla="*/ 31 w 2582"/>
                <a:gd name="T91" fmla="*/ 7 h 254"/>
                <a:gd name="T92" fmla="*/ 22 w 2582"/>
                <a:gd name="T93" fmla="*/ 7 h 254"/>
                <a:gd name="T94" fmla="*/ 27 w 2582"/>
                <a:gd name="T95" fmla="*/ 12 h 254"/>
                <a:gd name="T96" fmla="*/ 20 w 2582"/>
                <a:gd name="T97" fmla="*/ 11 h 254"/>
                <a:gd name="T98" fmla="*/ 26 w 2582"/>
                <a:gd name="T99" fmla="*/ 5 h 254"/>
                <a:gd name="T100" fmla="*/ 18 w 2582"/>
                <a:gd name="T101" fmla="*/ 5 h 254"/>
                <a:gd name="T102" fmla="*/ 18 w 2582"/>
                <a:gd name="T103" fmla="*/ 8 h 254"/>
                <a:gd name="T104" fmla="*/ 12 w 2582"/>
                <a:gd name="T105" fmla="*/ 12 h 254"/>
                <a:gd name="T106" fmla="*/ 10 w 2582"/>
                <a:gd name="T107" fmla="*/ 6 h 254"/>
                <a:gd name="T108" fmla="*/ 5 w 2582"/>
                <a:gd name="T109" fmla="*/ 12 h 254"/>
                <a:gd name="T110" fmla="*/ 1 w 2582"/>
                <a:gd name="T111" fmla="*/ 6 h 254"/>
                <a:gd name="T112" fmla="*/ 6 w 2582"/>
                <a:gd name="T113" fmla="*/ 2 h 254"/>
                <a:gd name="T114" fmla="*/ 5 w 2582"/>
                <a:gd name="T115" fmla="*/ 3 h 254"/>
                <a:gd name="T116" fmla="*/ 6 w 2582"/>
                <a:gd name="T117" fmla="*/ 8 h 254"/>
                <a:gd name="T118" fmla="*/ 5 w 2582"/>
                <a:gd name="T119" fmla="*/ 1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2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3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2 w 4312"/>
                <a:gd name="T1" fmla="*/ 5 h 228"/>
                <a:gd name="T2" fmla="*/ 19 w 4312"/>
                <a:gd name="T3" fmla="*/ 9 h 228"/>
                <a:gd name="T4" fmla="*/ 18 w 4312"/>
                <a:gd name="T5" fmla="*/ 5 h 228"/>
                <a:gd name="T6" fmla="*/ 17 w 4312"/>
                <a:gd name="T7" fmla="*/ 3 h 228"/>
                <a:gd name="T8" fmla="*/ 28 w 4312"/>
                <a:gd name="T9" fmla="*/ 10 h 228"/>
                <a:gd name="T10" fmla="*/ 28 w 4312"/>
                <a:gd name="T11" fmla="*/ 6 h 228"/>
                <a:gd name="T12" fmla="*/ 26 w 4312"/>
                <a:gd name="T13" fmla="*/ 11 h 228"/>
                <a:gd name="T14" fmla="*/ 41 w 4312"/>
                <a:gd name="T15" fmla="*/ 4 h 228"/>
                <a:gd name="T16" fmla="*/ 40 w 4312"/>
                <a:gd name="T17" fmla="*/ 10 h 228"/>
                <a:gd name="T18" fmla="*/ 48 w 4312"/>
                <a:gd name="T19" fmla="*/ 6 h 228"/>
                <a:gd name="T20" fmla="*/ 47 w 4312"/>
                <a:gd name="T21" fmla="*/ 4 h 228"/>
                <a:gd name="T22" fmla="*/ 61 w 4312"/>
                <a:gd name="T23" fmla="*/ 5 h 228"/>
                <a:gd name="T24" fmla="*/ 60 w 4312"/>
                <a:gd name="T25" fmla="*/ 10 h 228"/>
                <a:gd name="T26" fmla="*/ 67 w 4312"/>
                <a:gd name="T27" fmla="*/ 7 h 228"/>
                <a:gd name="T28" fmla="*/ 69 w 4312"/>
                <a:gd name="T29" fmla="*/ 5 h 228"/>
                <a:gd name="T30" fmla="*/ 73 w 4312"/>
                <a:gd name="T31" fmla="*/ 8 h 228"/>
                <a:gd name="T32" fmla="*/ 78 w 4312"/>
                <a:gd name="T33" fmla="*/ 11 h 228"/>
                <a:gd name="T34" fmla="*/ 82 w 4312"/>
                <a:gd name="T35" fmla="*/ 11 h 228"/>
                <a:gd name="T36" fmla="*/ 81 w 4312"/>
                <a:gd name="T37" fmla="*/ 7 h 228"/>
                <a:gd name="T38" fmla="*/ 97 w 4312"/>
                <a:gd name="T39" fmla="*/ 7 h 228"/>
                <a:gd name="T40" fmla="*/ 95 w 4312"/>
                <a:gd name="T41" fmla="*/ 9 h 228"/>
                <a:gd name="T42" fmla="*/ 96 w 4312"/>
                <a:gd name="T43" fmla="*/ 4 h 228"/>
                <a:gd name="T44" fmla="*/ 98 w 4312"/>
                <a:gd name="T45" fmla="*/ 5 h 228"/>
                <a:gd name="T46" fmla="*/ 100 w 4312"/>
                <a:gd name="T47" fmla="*/ 11 h 228"/>
                <a:gd name="T48" fmla="*/ 101 w 4312"/>
                <a:gd name="T49" fmla="*/ 6 h 228"/>
                <a:gd name="T50" fmla="*/ 103 w 4312"/>
                <a:gd name="T51" fmla="*/ 2 h 228"/>
                <a:gd name="T52" fmla="*/ 112 w 4312"/>
                <a:gd name="T53" fmla="*/ 10 h 228"/>
                <a:gd name="T54" fmla="*/ 132 w 4312"/>
                <a:gd name="T55" fmla="*/ 7 h 228"/>
                <a:gd name="T56" fmla="*/ 130 w 4312"/>
                <a:gd name="T57" fmla="*/ 9 h 228"/>
                <a:gd name="T58" fmla="*/ 131 w 4312"/>
                <a:gd name="T59" fmla="*/ 4 h 228"/>
                <a:gd name="T60" fmla="*/ 133 w 4312"/>
                <a:gd name="T61" fmla="*/ 5 h 228"/>
                <a:gd name="T62" fmla="*/ 138 w 4312"/>
                <a:gd name="T63" fmla="*/ 7 h 228"/>
                <a:gd name="T64" fmla="*/ 143 w 4312"/>
                <a:gd name="T65" fmla="*/ 10 h 228"/>
                <a:gd name="T66" fmla="*/ 144 w 4312"/>
                <a:gd name="T67" fmla="*/ 12 h 228"/>
                <a:gd name="T68" fmla="*/ 154 w 4312"/>
                <a:gd name="T69" fmla="*/ 9 h 228"/>
                <a:gd name="T70" fmla="*/ 157 w 4312"/>
                <a:gd name="T71" fmla="*/ 11 h 228"/>
                <a:gd name="T72" fmla="*/ 162 w 4312"/>
                <a:gd name="T73" fmla="*/ 8 h 228"/>
                <a:gd name="T74" fmla="*/ 173 w 4312"/>
                <a:gd name="T75" fmla="*/ 2 h 228"/>
                <a:gd name="T76" fmla="*/ 173 w 4312"/>
                <a:gd name="T77" fmla="*/ 10 h 228"/>
                <a:gd name="T78" fmla="*/ 183 w 4312"/>
                <a:gd name="T79" fmla="*/ 9 h 228"/>
                <a:gd name="T80" fmla="*/ 183 w 4312"/>
                <a:gd name="T81" fmla="*/ 5 h 228"/>
                <a:gd name="T82" fmla="*/ 188 w 4312"/>
                <a:gd name="T83" fmla="*/ 10 h 228"/>
                <a:gd name="T84" fmla="*/ 188 w 4312"/>
                <a:gd name="T85" fmla="*/ 7 h 228"/>
                <a:gd name="T86" fmla="*/ 186 w 4312"/>
                <a:gd name="T87" fmla="*/ 12 h 228"/>
                <a:gd name="T88" fmla="*/ 201 w 4312"/>
                <a:gd name="T89" fmla="*/ 10 h 228"/>
                <a:gd name="T90" fmla="*/ 200 w 4312"/>
                <a:gd name="T91" fmla="*/ 4 h 228"/>
                <a:gd name="T92" fmla="*/ 202 w 4312"/>
                <a:gd name="T93" fmla="*/ 2 h 228"/>
                <a:gd name="T94" fmla="*/ 214 w 4312"/>
                <a:gd name="T95" fmla="*/ 11 h 228"/>
                <a:gd name="T96" fmla="*/ 213 w 4312"/>
                <a:gd name="T97" fmla="*/ 5 h 228"/>
                <a:gd name="T98" fmla="*/ 219 w 4312"/>
                <a:gd name="T99" fmla="*/ 10 h 228"/>
                <a:gd name="T100" fmla="*/ 225 w 4312"/>
                <a:gd name="T101" fmla="*/ 7 h 228"/>
                <a:gd name="T102" fmla="*/ 226 w 4312"/>
                <a:gd name="T103" fmla="*/ 2 h 228"/>
                <a:gd name="T104" fmla="*/ 231 w 4312"/>
                <a:gd name="T105" fmla="*/ 11 h 228"/>
                <a:gd name="T106" fmla="*/ 233 w 4312"/>
                <a:gd name="T107" fmla="*/ 6 h 228"/>
                <a:gd name="T108" fmla="*/ 237 w 4312"/>
                <a:gd name="T109" fmla="*/ 14 h 228"/>
                <a:gd name="T110" fmla="*/ 245 w 4312"/>
                <a:gd name="T111" fmla="*/ 6 h 228"/>
                <a:gd name="T112" fmla="*/ 244 w 4312"/>
                <a:gd name="T113" fmla="*/ 10 h 228"/>
                <a:gd name="T114" fmla="*/ 263 w 4312"/>
                <a:gd name="T115" fmla="*/ 9 h 228"/>
                <a:gd name="T116" fmla="*/ 262 w 4312"/>
                <a:gd name="T117" fmla="*/ 5 h 228"/>
                <a:gd name="T118" fmla="*/ 267 w 4312"/>
                <a:gd name="T119" fmla="*/ 10 h 228"/>
                <a:gd name="T120" fmla="*/ 265 w 4312"/>
                <a:gd name="T121" fmla="*/ 6 h 228"/>
                <a:gd name="T122" fmla="*/ 267 w 4312"/>
                <a:gd name="T123" fmla="*/ 6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>
                <a:solidFill>
                  <a:prstClr val="black"/>
                </a:solidFill>
              </a:endParaRPr>
            </a:p>
          </p:txBody>
        </p:sp>
      </p:grpSp>
      <p:sp>
        <p:nvSpPr>
          <p:cNvPr id="32" name="Podnadpis 2"/>
          <p:cNvSpPr txBox="1">
            <a:spLocks/>
          </p:cNvSpPr>
          <p:nvPr/>
        </p:nvSpPr>
        <p:spPr>
          <a:xfrm>
            <a:off x="468313" y="2420938"/>
            <a:ext cx="8207375" cy="4032250"/>
          </a:xfrm>
          <a:prstGeom prst="rect">
            <a:avLst/>
          </a:prstGeom>
        </p:spPr>
        <p:txBody>
          <a:bodyPr vert="horz" lIns="182880" tIns="0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b="1" dirty="0" smtClean="0">
              <a:solidFill>
                <a:srgbClr val="758386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Jméno autora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Mgr.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Ladislav </a:t>
            </a:r>
            <a:r>
              <a:rPr lang="cs-CZ" sz="1800" dirty="0" err="1" smtClean="0">
                <a:solidFill>
                  <a:prstClr val="black"/>
                </a:solidFill>
                <a:latin typeface="Arial" charset="0"/>
              </a:rPr>
              <a:t>Kažimír</a:t>
            </a:r>
            <a:r>
              <a:rPr lang="cs-CZ" sz="1800" dirty="0" smtClean="0">
                <a:solidFill>
                  <a:prstClr val="black"/>
                </a:solidFill>
              </a:rPr>
              <a:t/>
            </a:r>
            <a:br>
              <a:rPr lang="cs-CZ" sz="1800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Datum vytvoření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12.02.2013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Číslo </a:t>
            </a:r>
            <a:r>
              <a:rPr lang="cs-CZ" sz="1800" b="1" dirty="0" err="1" smtClean="0">
                <a:solidFill>
                  <a:prstClr val="black"/>
                </a:solidFill>
                <a:latin typeface="Arial" charset="0"/>
              </a:rPr>
              <a:t>DUMu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VY_32_INOVACE_08_Ch_OB</a:t>
            </a: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endParaRPr lang="cs-CZ" sz="1800" b="1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Ročník</a:t>
            </a:r>
            <a:r>
              <a:rPr lang="cs-CZ" sz="1800" dirty="0" smtClean="0">
                <a:solidFill>
                  <a:prstClr val="black"/>
                </a:solidFill>
              </a:rPr>
              <a:t>: I.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>Vzdělávací oblast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Přírodovědné vzdělávání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V</a:t>
            </a:r>
            <a:r>
              <a:rPr lang="cs-CZ" sz="1800" b="1" dirty="0" smtClean="0">
                <a:solidFill>
                  <a:prstClr val="black"/>
                </a:solidFill>
              </a:rPr>
              <a:t>zdělávací obor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</a:t>
            </a:r>
            <a:r>
              <a:rPr lang="cs-CZ" sz="1800" dirty="0" smtClean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ematický okruh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Obecná chemie</a:t>
            </a: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T</a:t>
            </a:r>
            <a:r>
              <a:rPr lang="cs-CZ" sz="1800" b="1" dirty="0" smtClean="0">
                <a:solidFill>
                  <a:prstClr val="black"/>
                </a:solidFill>
              </a:rPr>
              <a:t>éma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: </a:t>
            </a:r>
            <a:r>
              <a:rPr lang="cs-CZ" sz="1800" b="1" dirty="0">
                <a:solidFill>
                  <a:prstClr val="black"/>
                </a:solidFill>
                <a:latin typeface="Arial" charset="0"/>
              </a:rPr>
              <a:t>Chemická vazba </a:t>
            </a:r>
            <a:r>
              <a:rPr lang="cs-CZ" sz="1800" b="1" dirty="0" smtClean="0">
                <a:solidFill>
                  <a:prstClr val="black"/>
                </a:solidFill>
                <a:latin typeface="Arial" charset="0"/>
              </a:rPr>
              <a:t>I.</a:t>
            </a:r>
            <a:endParaRPr lang="cs-CZ" sz="1800" b="1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r>
              <a:rPr lang="cs-CZ" sz="1800" b="1" dirty="0" smtClean="0">
                <a:solidFill>
                  <a:prstClr val="black"/>
                </a:solidFill>
              </a:rPr>
              <a:t/>
            </a:r>
            <a:br>
              <a:rPr lang="cs-CZ" sz="1800" b="1" dirty="0" smtClean="0">
                <a:solidFill>
                  <a:prstClr val="black"/>
                </a:solidFill>
              </a:rPr>
            </a:br>
            <a:r>
              <a:rPr lang="cs-CZ" sz="1800" b="1" dirty="0" smtClean="0">
                <a:solidFill>
                  <a:prstClr val="black"/>
                </a:solidFill>
              </a:rPr>
              <a:t>Metodický list/anotace: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Prezentace slouží k úvodu, procvičení  nebo zopakování tématu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„chemická vazba“. </a:t>
            </a:r>
            <a:r>
              <a:rPr lang="cs-CZ" sz="1800" dirty="0">
                <a:solidFill>
                  <a:prstClr val="black"/>
                </a:solidFill>
                <a:latin typeface="Arial" charset="0"/>
              </a:rPr>
              <a:t>Cvičení mohou být využita k dílčímu zkoušení.</a:t>
            </a: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 2"/>
              <a:buNone/>
              <a:defRPr/>
            </a:pPr>
            <a:r>
              <a:rPr lang="cs-CZ" sz="1800" dirty="0">
                <a:solidFill>
                  <a:prstClr val="black"/>
                </a:solidFill>
                <a:latin typeface="Arial" charset="0"/>
              </a:rPr>
              <a:t>Pojmy: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chemická vazba, podmínky pro vznik vazby, základní a valenční stav atomu, elektronegativita, vazba</a:t>
            </a:r>
            <a:r>
              <a:rPr lang="el-GR" sz="1800" dirty="0">
                <a:solidFill>
                  <a:prstClr val="black"/>
                </a:solidFill>
              </a:rPr>
              <a:t> </a:t>
            </a:r>
            <a:r>
              <a:rPr lang="el-GR" sz="1800" dirty="0" smtClean="0">
                <a:solidFill>
                  <a:prstClr val="black"/>
                </a:solidFill>
              </a:rPr>
              <a:t>σ</a:t>
            </a:r>
            <a:r>
              <a:rPr lang="cs-CZ" sz="1800" dirty="0" smtClean="0">
                <a:solidFill>
                  <a:prstClr val="black"/>
                </a:solidFill>
              </a:rPr>
              <a:t> a  π, </a:t>
            </a:r>
            <a:r>
              <a:rPr lang="cs-CZ" sz="1800" dirty="0" smtClean="0">
                <a:solidFill>
                  <a:prstClr val="black"/>
                </a:solidFill>
                <a:latin typeface="Arial" charset="0"/>
              </a:rPr>
              <a:t>vazba jednoduchá a násobná, dělení vazeb. </a:t>
            </a:r>
            <a:endParaRPr lang="cs-CZ" sz="1800" dirty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  <a:p>
            <a:pPr marL="36513" indent="0">
              <a:lnSpc>
                <a:spcPct val="90000"/>
              </a:lnSpc>
              <a:spcBef>
                <a:spcPct val="0"/>
              </a:spcBef>
              <a:buClr>
                <a:srgbClr val="0BD0D9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08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53752" y="764704"/>
            <a:ext cx="9036497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>
            <a:hlinkClick r:id="rId4" action="ppaction://hlinksldjump"/>
          </p:cNvPr>
          <p:cNvSpPr txBox="1"/>
          <p:nvPr/>
        </p:nvSpPr>
        <p:spPr>
          <a:xfrm>
            <a:off x="755576" y="1065511"/>
            <a:ext cx="4212000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TYPY CHEMICKÉ VAZBY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8052" y="1887215"/>
            <a:ext cx="2880000" cy="461665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cs-CZ" sz="2300" b="1" dirty="0"/>
              <a:t>Podle vzniku</a:t>
            </a:r>
          </a:p>
        </p:txBody>
      </p:sp>
      <p:sp>
        <p:nvSpPr>
          <p:cNvPr id="6" name="Obdélník 5"/>
          <p:cNvSpPr/>
          <p:nvPr/>
        </p:nvSpPr>
        <p:spPr>
          <a:xfrm>
            <a:off x="539552" y="5847655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/>
              <a:t>jednoduché </a:t>
            </a:r>
            <a:r>
              <a:rPr lang="cs-CZ" sz="2400" b="1" dirty="0"/>
              <a:t>a násobné (dvojné, trojné)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8052" y="2550095"/>
            <a:ext cx="6319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kovalentní a koordinačně kovalentní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4158" y="3471391"/>
            <a:ext cx="2880000" cy="461665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cs-CZ" sz="2300" b="1" dirty="0"/>
              <a:t>Podle polarity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9111" y="4191471"/>
            <a:ext cx="82593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/>
              <a:t>nepolární, polární a extrémně polární (iontová)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89112" y="5127575"/>
            <a:ext cx="2880000" cy="461665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cs-CZ" sz="2300" b="1" dirty="0"/>
              <a:t>Podle násobnosti</a:t>
            </a:r>
          </a:p>
        </p:txBody>
      </p:sp>
      <p:sp>
        <p:nvSpPr>
          <p:cNvPr id="11" name="Šipka doprava se zářezem 10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58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/>
      <p:bldP spid="7" grpId="0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aoblený obdélník 44"/>
          <p:cNvSpPr/>
          <p:nvPr/>
        </p:nvSpPr>
        <p:spPr>
          <a:xfrm>
            <a:off x="0" y="764704"/>
            <a:ext cx="9144000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8" name="Skupina 67"/>
          <p:cNvGrpSpPr/>
          <p:nvPr/>
        </p:nvGrpSpPr>
        <p:grpSpPr>
          <a:xfrm>
            <a:off x="2671069" y="4567359"/>
            <a:ext cx="792088" cy="1951907"/>
            <a:chOff x="2671069" y="4567359"/>
            <a:chExt cx="792088" cy="1951907"/>
          </a:xfrm>
        </p:grpSpPr>
        <p:grpSp>
          <p:nvGrpSpPr>
            <p:cNvPr id="39" name="Skupina 38"/>
            <p:cNvGrpSpPr/>
            <p:nvPr/>
          </p:nvGrpSpPr>
          <p:grpSpPr>
            <a:xfrm>
              <a:off x="2671069" y="4567359"/>
              <a:ext cx="792088" cy="1951907"/>
              <a:chOff x="1724025" y="4296271"/>
              <a:chExt cx="395683" cy="1300660"/>
            </a:xfrm>
            <a:solidFill>
              <a:srgbClr val="FFC000"/>
            </a:solidFill>
          </p:grpSpPr>
          <p:sp>
            <p:nvSpPr>
              <p:cNvPr id="40" name="Ovál 39"/>
              <p:cNvSpPr/>
              <p:nvPr/>
            </p:nvSpPr>
            <p:spPr>
              <a:xfrm>
                <a:off x="1724025" y="4296271"/>
                <a:ext cx="395287" cy="4262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1" name="Rovnoramenný trojúhelník 40"/>
              <p:cNvSpPr/>
              <p:nvPr/>
            </p:nvSpPr>
            <p:spPr>
              <a:xfrm flipV="1">
                <a:off x="1744661" y="4602114"/>
                <a:ext cx="353219" cy="35049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2" name="Ovál 41"/>
              <p:cNvSpPr/>
              <p:nvPr/>
            </p:nvSpPr>
            <p:spPr>
              <a:xfrm>
                <a:off x="1724421" y="5170688"/>
                <a:ext cx="395287" cy="4262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Rovnoramenný trojúhelník 42"/>
              <p:cNvSpPr/>
              <p:nvPr/>
            </p:nvSpPr>
            <p:spPr>
              <a:xfrm>
                <a:off x="1745057" y="4937426"/>
                <a:ext cx="353219" cy="35049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5" name="Vývojový diagram: spojnice 14"/>
            <p:cNvSpPr/>
            <p:nvPr/>
          </p:nvSpPr>
          <p:spPr>
            <a:xfrm>
              <a:off x="3009963" y="5489054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9" name="Skupina 68"/>
          <p:cNvGrpSpPr/>
          <p:nvPr/>
        </p:nvGrpSpPr>
        <p:grpSpPr>
          <a:xfrm>
            <a:off x="1326877" y="4567359"/>
            <a:ext cx="792088" cy="1951907"/>
            <a:chOff x="1326877" y="4567359"/>
            <a:chExt cx="792088" cy="1951907"/>
          </a:xfrm>
        </p:grpSpPr>
        <p:grpSp>
          <p:nvGrpSpPr>
            <p:cNvPr id="34" name="Skupina 33"/>
            <p:cNvGrpSpPr/>
            <p:nvPr/>
          </p:nvGrpSpPr>
          <p:grpSpPr>
            <a:xfrm>
              <a:off x="1326877" y="4567359"/>
              <a:ext cx="792088" cy="1951907"/>
              <a:chOff x="1724025" y="4296271"/>
              <a:chExt cx="395683" cy="1300660"/>
            </a:xfrm>
            <a:solidFill>
              <a:srgbClr val="FFC000"/>
            </a:solidFill>
          </p:grpSpPr>
          <p:sp>
            <p:nvSpPr>
              <p:cNvPr id="35" name="Ovál 34"/>
              <p:cNvSpPr/>
              <p:nvPr/>
            </p:nvSpPr>
            <p:spPr>
              <a:xfrm>
                <a:off x="1724025" y="4296271"/>
                <a:ext cx="395287" cy="4262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6" name="Rovnoramenný trojúhelník 35"/>
              <p:cNvSpPr/>
              <p:nvPr/>
            </p:nvSpPr>
            <p:spPr>
              <a:xfrm flipV="1">
                <a:off x="1744661" y="4602114"/>
                <a:ext cx="353219" cy="35049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7" name="Ovál 36"/>
              <p:cNvSpPr/>
              <p:nvPr/>
            </p:nvSpPr>
            <p:spPr>
              <a:xfrm>
                <a:off x="1724421" y="5170688"/>
                <a:ext cx="395287" cy="42624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Rovnoramenný trojúhelník 37"/>
              <p:cNvSpPr/>
              <p:nvPr/>
            </p:nvSpPr>
            <p:spPr>
              <a:xfrm>
                <a:off x="1745057" y="4937426"/>
                <a:ext cx="353219" cy="35049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6" name="Vývojový diagram: spojnice 15"/>
            <p:cNvSpPr/>
            <p:nvPr/>
          </p:nvSpPr>
          <p:spPr>
            <a:xfrm>
              <a:off x="1667669" y="5489054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2603824" y="2232976"/>
            <a:ext cx="926578" cy="905428"/>
            <a:chOff x="2603824" y="2004178"/>
            <a:chExt cx="926578" cy="905428"/>
          </a:xfrm>
        </p:grpSpPr>
        <p:sp>
          <p:nvSpPr>
            <p:cNvPr id="11" name="Ovál 10"/>
            <p:cNvSpPr/>
            <p:nvPr/>
          </p:nvSpPr>
          <p:spPr>
            <a:xfrm>
              <a:off x="2603824" y="2004178"/>
              <a:ext cx="926578" cy="9054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Vývojový diagram: spojnice 18"/>
            <p:cNvSpPr/>
            <p:nvPr/>
          </p:nvSpPr>
          <p:spPr>
            <a:xfrm>
              <a:off x="3009963" y="239974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1259632" y="2232976"/>
            <a:ext cx="926578" cy="905428"/>
            <a:chOff x="1259632" y="2004178"/>
            <a:chExt cx="926578" cy="905428"/>
          </a:xfrm>
        </p:grpSpPr>
        <p:sp>
          <p:nvSpPr>
            <p:cNvPr id="6" name="Ovál 5"/>
            <p:cNvSpPr/>
            <p:nvPr/>
          </p:nvSpPr>
          <p:spPr>
            <a:xfrm>
              <a:off x="1259632" y="2004178"/>
              <a:ext cx="926578" cy="905428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Vývojový diagram: spojnice 19"/>
            <p:cNvSpPr/>
            <p:nvPr/>
          </p:nvSpPr>
          <p:spPr>
            <a:xfrm>
              <a:off x="1665771" y="239974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5508104" y="2145630"/>
            <a:ext cx="2088232" cy="1080120"/>
            <a:chOff x="5508104" y="1916832"/>
            <a:chExt cx="2088232" cy="1080120"/>
          </a:xfrm>
        </p:grpSpPr>
        <p:sp>
          <p:nvSpPr>
            <p:cNvPr id="12" name="Ovál 11"/>
            <p:cNvSpPr/>
            <p:nvPr/>
          </p:nvSpPr>
          <p:spPr>
            <a:xfrm>
              <a:off x="5508104" y="1916832"/>
              <a:ext cx="2088232" cy="108012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Vývojový diagram: spojnice 16"/>
            <p:cNvSpPr/>
            <p:nvPr/>
          </p:nvSpPr>
          <p:spPr>
            <a:xfrm>
              <a:off x="7020272" y="239974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Vývojový diagram: spojnice 17"/>
            <p:cNvSpPr/>
            <p:nvPr/>
          </p:nvSpPr>
          <p:spPr>
            <a:xfrm>
              <a:off x="6012160" y="2399742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" name="Přímá spojnice 3"/>
            <p:cNvCxnSpPr/>
            <p:nvPr/>
          </p:nvCxnSpPr>
          <p:spPr>
            <a:xfrm>
              <a:off x="6071468" y="2455276"/>
              <a:ext cx="100811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Přímá spojnice se šipkou 32"/>
          <p:cNvCxnSpPr/>
          <p:nvPr/>
        </p:nvCxnSpPr>
        <p:spPr>
          <a:xfrm>
            <a:off x="3923928" y="2684074"/>
            <a:ext cx="1224136" cy="16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3923928" y="5524856"/>
            <a:ext cx="1224136" cy="16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Skupina 65"/>
          <p:cNvGrpSpPr/>
          <p:nvPr/>
        </p:nvGrpSpPr>
        <p:grpSpPr>
          <a:xfrm>
            <a:off x="5580112" y="4437112"/>
            <a:ext cx="2016224" cy="2160240"/>
            <a:chOff x="5580112" y="4437112"/>
            <a:chExt cx="2016224" cy="2160240"/>
          </a:xfrm>
        </p:grpSpPr>
        <p:sp>
          <p:nvSpPr>
            <p:cNvPr id="52" name="Ovál 51"/>
            <p:cNvSpPr/>
            <p:nvPr/>
          </p:nvSpPr>
          <p:spPr>
            <a:xfrm>
              <a:off x="5580112" y="4437112"/>
              <a:ext cx="2016224" cy="9563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Ovál 52"/>
            <p:cNvSpPr/>
            <p:nvPr/>
          </p:nvSpPr>
          <p:spPr>
            <a:xfrm>
              <a:off x="5580112" y="5641008"/>
              <a:ext cx="2016224" cy="95634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Vývojový diagram: spojnice 53"/>
            <p:cNvSpPr/>
            <p:nvPr/>
          </p:nvSpPr>
          <p:spPr>
            <a:xfrm>
              <a:off x="7020272" y="5481919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Vývojový diagram: spojnice 54"/>
            <p:cNvSpPr/>
            <p:nvPr/>
          </p:nvSpPr>
          <p:spPr>
            <a:xfrm>
              <a:off x="6012160" y="5481919"/>
              <a:ext cx="114300" cy="11430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Přímá spojnice 55"/>
            <p:cNvCxnSpPr/>
            <p:nvPr/>
          </p:nvCxnSpPr>
          <p:spPr>
            <a:xfrm>
              <a:off x="6071468" y="5537453"/>
              <a:ext cx="1008112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ovéPole 56">
            <a:hlinkClick r:id="rId4" action="ppaction://hlinksldjump"/>
          </p:cNvPr>
          <p:cNvSpPr txBox="1"/>
          <p:nvPr/>
        </p:nvSpPr>
        <p:spPr>
          <a:xfrm>
            <a:off x="1453517" y="849486"/>
            <a:ext cx="2614427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VAZBA   </a:t>
            </a:r>
            <a:r>
              <a:rPr lang="cs-CZ" dirty="0" smtClean="0"/>
              <a:t> </a:t>
            </a:r>
            <a:r>
              <a:rPr lang="el-GR" dirty="0" smtClean="0"/>
              <a:t>σ</a:t>
            </a:r>
            <a:r>
              <a:rPr lang="cs-CZ" dirty="0" smtClean="0"/>
              <a:t>    </a:t>
            </a:r>
            <a:r>
              <a:rPr lang="cs-CZ" dirty="0"/>
              <a:t>π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79512" y="1425550"/>
            <a:ext cx="1823749" cy="446276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cs-CZ" dirty="0"/>
              <a:t>VAZBA   </a:t>
            </a:r>
            <a:r>
              <a:rPr lang="el-GR" dirty="0"/>
              <a:t>σ</a:t>
            </a:r>
            <a:r>
              <a:rPr lang="cs-CZ" dirty="0"/>
              <a:t> 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79513" y="3513782"/>
            <a:ext cx="1823748" cy="446276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cs-CZ" dirty="0"/>
              <a:t>VAZBA   π 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2128489" y="1427291"/>
            <a:ext cx="684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Největší elektronová hustotou </a:t>
            </a:r>
            <a:r>
              <a:rPr lang="cs-CZ" b="1" dirty="0"/>
              <a:t>na spojnici </a:t>
            </a:r>
            <a:r>
              <a:rPr lang="cs-CZ" b="1" dirty="0" smtClean="0"/>
              <a:t>jader.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Vzniká </a:t>
            </a:r>
            <a:r>
              <a:rPr lang="cs-CZ" b="1" dirty="0"/>
              <a:t>jako </a:t>
            </a:r>
            <a:r>
              <a:rPr lang="cs-CZ" b="1" dirty="0" smtClean="0"/>
              <a:t>první – je jednoduchá.</a:t>
            </a:r>
            <a:endParaRPr lang="cs-CZ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979712" y="3513782"/>
            <a:ext cx="7205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Největší elektronová hustota mimo spojnici </a:t>
            </a:r>
            <a:r>
              <a:rPr lang="cs-CZ" b="1" dirty="0"/>
              <a:t>jader </a:t>
            </a:r>
            <a:r>
              <a:rPr lang="cs-CZ" b="1" dirty="0" smtClean="0"/>
              <a:t>atomů.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Vytvářejí </a:t>
            </a:r>
            <a:r>
              <a:rPr lang="cs-CZ" b="1" dirty="0"/>
              <a:t>teprve po </a:t>
            </a:r>
            <a:r>
              <a:rPr lang="cs-CZ" b="1" dirty="0" smtClean="0"/>
              <a:t>vazbě </a:t>
            </a:r>
            <a:r>
              <a:rPr lang="cs-CZ" b="1" dirty="0"/>
              <a:t>sigma (</a:t>
            </a:r>
            <a:r>
              <a:rPr lang="el-GR" b="1" dirty="0"/>
              <a:t>σ</a:t>
            </a:r>
            <a:r>
              <a:rPr lang="el-GR" b="1" dirty="0" smtClean="0"/>
              <a:t>)</a:t>
            </a:r>
            <a:r>
              <a:rPr lang="cs-CZ" b="1" dirty="0" smtClean="0"/>
              <a:t>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b="1" dirty="0" smtClean="0"/>
              <a:t>Podílejí </a:t>
            </a:r>
            <a:r>
              <a:rPr lang="cs-CZ" b="1" dirty="0"/>
              <a:t>se na vzniku </a:t>
            </a:r>
            <a:r>
              <a:rPr lang="cs-CZ" b="1" dirty="0" smtClean="0"/>
              <a:t>násobných vazeb.</a:t>
            </a:r>
            <a:endParaRPr lang="cs-CZ" b="1" dirty="0"/>
          </a:p>
        </p:txBody>
      </p:sp>
      <p:sp>
        <p:nvSpPr>
          <p:cNvPr id="46" name="Šipka doprava se zářezem 45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5153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6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6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6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1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1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57" grpId="0" animBg="1"/>
      <p:bldP spid="58" grpId="0" animBg="1"/>
      <p:bldP spid="59" grpId="0" animBg="1"/>
      <p:bldP spid="61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3752" y="764704"/>
            <a:ext cx="9036497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79513" y="4614227"/>
            <a:ext cx="86409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trojná </a:t>
            </a:r>
            <a:r>
              <a:rPr lang="cs-CZ" sz="2400" b="1" dirty="0">
                <a:solidFill>
                  <a:srgbClr val="FF0000"/>
                </a:solidFill>
              </a:rPr>
              <a:t>vazba </a:t>
            </a:r>
            <a:r>
              <a:rPr lang="cs-CZ" sz="2400" b="1" dirty="0"/>
              <a:t>– je tvořena </a:t>
            </a:r>
            <a:r>
              <a:rPr lang="cs-CZ" sz="2400" b="1" dirty="0" smtClean="0"/>
              <a:t>třemi elektronovými páry</a:t>
            </a:r>
          </a:p>
          <a:p>
            <a:r>
              <a:rPr lang="cs-CZ" sz="2400" b="1" dirty="0" smtClean="0"/>
              <a:t>kombinace  </a:t>
            </a:r>
            <a:r>
              <a:rPr lang="cs-CZ" sz="2400" b="1" dirty="0"/>
              <a:t>jedné vazby </a:t>
            </a:r>
            <a:r>
              <a:rPr lang="cs-CZ" sz="2400" b="1" dirty="0" smtClean="0"/>
              <a:t>sigma </a:t>
            </a:r>
            <a:r>
              <a:rPr lang="cs-CZ" sz="2400" b="1" dirty="0"/>
              <a:t>(</a:t>
            </a:r>
            <a:r>
              <a:rPr lang="el-GR" sz="2400" b="1" dirty="0"/>
              <a:t>σ) </a:t>
            </a:r>
            <a:r>
              <a:rPr lang="cs-CZ" sz="2400" b="1" dirty="0"/>
              <a:t>a dvou vazeb (</a:t>
            </a:r>
            <a:r>
              <a:rPr lang="el-GR" sz="2400" b="1" dirty="0"/>
              <a:t>π</a:t>
            </a:r>
            <a:r>
              <a:rPr lang="el-GR" sz="2400" b="1" dirty="0" smtClean="0"/>
              <a:t>)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79512" y="2237963"/>
            <a:ext cx="900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jednoduchá </a:t>
            </a:r>
            <a:r>
              <a:rPr lang="cs-CZ" sz="2400" b="1" dirty="0">
                <a:solidFill>
                  <a:srgbClr val="FF0000"/>
                </a:solidFill>
              </a:rPr>
              <a:t>vazba </a:t>
            </a:r>
            <a:r>
              <a:rPr lang="cs-CZ" sz="2400" b="1" dirty="0"/>
              <a:t>– je tvořena </a:t>
            </a:r>
            <a:r>
              <a:rPr lang="cs-CZ" sz="2400" b="1" dirty="0" smtClean="0"/>
              <a:t>jedním elektronovým </a:t>
            </a:r>
            <a:r>
              <a:rPr lang="cs-CZ" sz="2400" b="1" dirty="0"/>
              <a:t>párem</a:t>
            </a:r>
            <a:r>
              <a:rPr lang="cs-CZ" sz="2400" b="1" dirty="0" smtClean="0"/>
              <a:t>, zároveň </a:t>
            </a:r>
            <a:r>
              <a:rPr lang="cs-CZ" sz="2400" b="1" dirty="0"/>
              <a:t>o ní hovoříme </a:t>
            </a:r>
            <a:r>
              <a:rPr lang="cs-CZ" sz="2400" b="1" dirty="0" smtClean="0"/>
              <a:t>jako </a:t>
            </a:r>
            <a:r>
              <a:rPr lang="cs-CZ" sz="2400" b="1" dirty="0"/>
              <a:t>o vazbě sigma (</a:t>
            </a:r>
            <a:r>
              <a:rPr lang="el-GR" sz="2400" b="1" dirty="0"/>
              <a:t>σ</a:t>
            </a:r>
            <a:r>
              <a:rPr lang="el-GR" sz="2400" b="1" dirty="0" smtClean="0"/>
              <a:t>)</a:t>
            </a:r>
            <a:r>
              <a:rPr lang="cs-CZ" sz="2400" b="1" dirty="0" smtClean="0"/>
              <a:t>.</a:t>
            </a:r>
            <a:endParaRPr lang="el-GR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179513" y="3390091"/>
            <a:ext cx="88569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dvojná </a:t>
            </a:r>
            <a:r>
              <a:rPr lang="cs-CZ" sz="2400" b="1" dirty="0">
                <a:solidFill>
                  <a:srgbClr val="FF0000"/>
                </a:solidFill>
              </a:rPr>
              <a:t>vazba </a:t>
            </a:r>
            <a:r>
              <a:rPr lang="cs-CZ" sz="2400" b="1" dirty="0"/>
              <a:t>– je tvořena dvěma </a:t>
            </a:r>
            <a:r>
              <a:rPr lang="cs-CZ" sz="2400" b="1" dirty="0" smtClean="0"/>
              <a:t>elektronovými páry</a:t>
            </a:r>
          </a:p>
          <a:p>
            <a:r>
              <a:rPr lang="cs-CZ" sz="2400" b="1" dirty="0" smtClean="0"/>
              <a:t>kombinace vazby sigma </a:t>
            </a:r>
            <a:r>
              <a:rPr lang="cs-CZ" sz="2400" b="1" dirty="0"/>
              <a:t>(</a:t>
            </a:r>
            <a:r>
              <a:rPr lang="el-GR" sz="2400" b="1" dirty="0"/>
              <a:t>σ) </a:t>
            </a:r>
            <a:r>
              <a:rPr lang="cs-CZ" sz="2400" b="1" dirty="0"/>
              <a:t>a vazby pí (</a:t>
            </a:r>
            <a:r>
              <a:rPr lang="el-GR" sz="2400" b="1" dirty="0"/>
              <a:t>π</a:t>
            </a:r>
            <a:r>
              <a:rPr lang="el-GR" sz="2400" b="1" dirty="0" smtClean="0"/>
              <a:t>)</a:t>
            </a:r>
            <a:r>
              <a:rPr lang="cs-CZ" sz="2400" b="1" dirty="0" smtClean="0"/>
              <a:t>.</a:t>
            </a:r>
            <a:endParaRPr lang="el-GR" sz="2400" b="1" dirty="0"/>
          </a:p>
        </p:txBody>
      </p:sp>
      <p:sp>
        <p:nvSpPr>
          <p:cNvPr id="25" name="TextovéPole 24">
            <a:hlinkClick r:id="rId4" action="ppaction://hlinksldjump"/>
          </p:cNvPr>
          <p:cNvSpPr txBox="1"/>
          <p:nvPr/>
        </p:nvSpPr>
        <p:spPr>
          <a:xfrm>
            <a:off x="755576" y="1272242"/>
            <a:ext cx="3816424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 CHEMICKÁ VAZBA</a:t>
            </a:r>
          </a:p>
        </p:txBody>
      </p:sp>
      <p:sp>
        <p:nvSpPr>
          <p:cNvPr id="7" name="Šipka doprava se zářezem 6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870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/>
      <p:bldP spid="8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Zaoblený obdélník 139"/>
          <p:cNvSpPr/>
          <p:nvPr/>
        </p:nvSpPr>
        <p:spPr>
          <a:xfrm>
            <a:off x="0" y="764704"/>
            <a:ext cx="9144000" cy="6063680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5" name="TextovéPole 134"/>
          <p:cNvSpPr txBox="1"/>
          <p:nvPr/>
        </p:nvSpPr>
        <p:spPr>
          <a:xfrm>
            <a:off x="5580112" y="5622339"/>
            <a:ext cx="15457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N  </a:t>
            </a:r>
            <a:r>
              <a:rPr lang="cs-CZ" sz="4800" b="1" dirty="0" err="1" smtClean="0">
                <a:solidFill>
                  <a:srgbClr val="FF0000"/>
                </a:solidFill>
              </a:rPr>
              <a:t>N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144" name="TextovéPole 143"/>
          <p:cNvSpPr txBox="1"/>
          <p:nvPr/>
        </p:nvSpPr>
        <p:spPr>
          <a:xfrm>
            <a:off x="7236296" y="2021939"/>
            <a:ext cx="1834651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Cl  </a:t>
            </a:r>
            <a:r>
              <a:rPr lang="cs-CZ" sz="4800" b="1" dirty="0" err="1" smtClean="0">
                <a:solidFill>
                  <a:srgbClr val="FF0000"/>
                </a:solidFill>
              </a:rPr>
              <a:t>Cl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3110532" y="879103"/>
            <a:ext cx="3589836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 CHEMICKÁ VAZBA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55576" y="1340768"/>
            <a:ext cx="2124000" cy="446276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cs-CZ" dirty="0"/>
              <a:t>Jednoduchá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3284985"/>
            <a:ext cx="1332000" cy="461665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 b="1"/>
            </a:lvl1pPr>
          </a:lstStyle>
          <a:p>
            <a:r>
              <a:rPr lang="cs-CZ" dirty="0"/>
              <a:t>Dvojná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55576" y="5085184"/>
            <a:ext cx="1260000" cy="461665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300" b="1"/>
            </a:lvl1pPr>
          </a:lstStyle>
          <a:p>
            <a:r>
              <a:rPr lang="cs-CZ" dirty="0"/>
              <a:t>Trojná</a:t>
            </a:r>
          </a:p>
        </p:txBody>
      </p:sp>
      <p:sp>
        <p:nvSpPr>
          <p:cNvPr id="6" name="Text Box 34"/>
          <p:cNvSpPr txBox="1">
            <a:spLocks noChangeArrowheads="1"/>
          </p:cNvSpPr>
          <p:nvPr/>
        </p:nvSpPr>
        <p:spPr bwMode="auto">
          <a:xfrm>
            <a:off x="1426371" y="3747810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O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1861362" y="3756075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4015271" y="3739776"/>
            <a:ext cx="1080000" cy="360000"/>
            <a:chOff x="2503" y="10648"/>
            <a:chExt cx="1086" cy="362"/>
          </a:xfrm>
        </p:grpSpPr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3" name="Rectangle 10"/>
          <p:cNvSpPr>
            <a:spLocks noChangeArrowheads="1"/>
          </p:cNvSpPr>
          <p:nvPr/>
        </p:nvSpPr>
        <p:spPr bwMode="auto">
          <a:xfrm flipV="1">
            <a:off x="3135185" y="3739776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588248" y="3717033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253743" y="380755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375411" y="382447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433149" y="3717032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4</a:t>
            </a:r>
            <a:endParaRPr lang="cs-CZ" sz="22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4137525" y="381812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259193" y="383337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426371" y="4467890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O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861362" y="4476155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23" name="Group 11"/>
          <p:cNvGrpSpPr>
            <a:grpSpLocks/>
          </p:cNvGrpSpPr>
          <p:nvPr/>
        </p:nvGrpSpPr>
        <p:grpSpPr bwMode="auto">
          <a:xfrm>
            <a:off x="4015271" y="4459856"/>
            <a:ext cx="1080000" cy="360000"/>
            <a:chOff x="2503" y="10648"/>
            <a:chExt cx="1086" cy="362"/>
          </a:xfrm>
        </p:grpSpPr>
        <p:sp>
          <p:nvSpPr>
            <p:cNvPr id="24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28" name="Rectangle 10"/>
          <p:cNvSpPr>
            <a:spLocks noChangeArrowheads="1"/>
          </p:cNvSpPr>
          <p:nvPr/>
        </p:nvSpPr>
        <p:spPr bwMode="auto">
          <a:xfrm flipV="1">
            <a:off x="3135185" y="4459856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2588248" y="4437113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3253743" y="452763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3375411" y="454455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3433149" y="4437112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4</a:t>
            </a:r>
            <a:endParaRPr lang="cs-CZ" sz="2200" dirty="0"/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4137525" y="453820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>
            <a:off x="4259193" y="455345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399057" y="1974638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 flipV="1">
            <a:off x="1291551" y="1995250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792035" y="1974638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39" name="Přímá spojnice se šipkou 38"/>
          <p:cNvCxnSpPr/>
          <p:nvPr/>
        </p:nvCxnSpPr>
        <p:spPr>
          <a:xfrm flipV="1">
            <a:off x="1459412" y="20795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395536" y="2638073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 flipV="1">
            <a:off x="1288030" y="2658685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788514" y="2638073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45" name="Přímá spojnice se šipkou 44"/>
          <p:cNvCxnSpPr/>
          <p:nvPr/>
        </p:nvCxnSpPr>
        <p:spPr>
          <a:xfrm>
            <a:off x="1471551" y="273012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 Box 34"/>
          <p:cNvSpPr txBox="1">
            <a:spLocks noChangeArrowheads="1"/>
          </p:cNvSpPr>
          <p:nvPr/>
        </p:nvSpPr>
        <p:spPr bwMode="auto">
          <a:xfrm>
            <a:off x="1428261" y="5540905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7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N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9" name="Text Box 34"/>
          <p:cNvSpPr txBox="1">
            <a:spLocks noChangeArrowheads="1"/>
          </p:cNvSpPr>
          <p:nvPr/>
        </p:nvSpPr>
        <p:spPr bwMode="auto">
          <a:xfrm>
            <a:off x="1863252" y="5549170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50" name="Group 11"/>
          <p:cNvGrpSpPr>
            <a:grpSpLocks/>
          </p:cNvGrpSpPr>
          <p:nvPr/>
        </p:nvGrpSpPr>
        <p:grpSpPr bwMode="auto">
          <a:xfrm>
            <a:off x="4017161" y="5532871"/>
            <a:ext cx="1080000" cy="360000"/>
            <a:chOff x="2503" y="10648"/>
            <a:chExt cx="1086" cy="362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cxnSp>
        <p:nvCxnSpPr>
          <p:cNvPr id="54" name="Přímá spojnice se šipkou 53"/>
          <p:cNvCxnSpPr/>
          <p:nvPr/>
        </p:nvCxnSpPr>
        <p:spPr>
          <a:xfrm flipV="1">
            <a:off x="4557305" y="559626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10"/>
          <p:cNvSpPr>
            <a:spLocks noChangeArrowheads="1"/>
          </p:cNvSpPr>
          <p:nvPr/>
        </p:nvSpPr>
        <p:spPr bwMode="auto">
          <a:xfrm flipV="1">
            <a:off x="3137075" y="5532871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2590138" y="5510128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57" name="Přímá spojnice se šipkou 56"/>
          <p:cNvCxnSpPr/>
          <p:nvPr/>
        </p:nvCxnSpPr>
        <p:spPr>
          <a:xfrm flipV="1">
            <a:off x="3255633" y="560065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>
            <a:off x="3377301" y="561757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3435039" y="5510127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3</a:t>
            </a:r>
            <a:endParaRPr lang="cs-CZ" sz="2200" dirty="0"/>
          </a:p>
        </p:txBody>
      </p:sp>
      <p:cxnSp>
        <p:nvCxnSpPr>
          <p:cNvPr id="60" name="Přímá spojnice se šipkou 59"/>
          <p:cNvCxnSpPr/>
          <p:nvPr/>
        </p:nvCxnSpPr>
        <p:spPr>
          <a:xfrm flipV="1">
            <a:off x="4912371" y="559293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 flipV="1">
            <a:off x="4197963" y="560487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1428261" y="6260985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7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N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1863252" y="6269250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65" name="Group 11"/>
          <p:cNvGrpSpPr>
            <a:grpSpLocks/>
          </p:cNvGrpSpPr>
          <p:nvPr/>
        </p:nvGrpSpPr>
        <p:grpSpPr bwMode="auto">
          <a:xfrm>
            <a:off x="4017161" y="6252951"/>
            <a:ext cx="1080000" cy="360000"/>
            <a:chOff x="2503" y="10648"/>
            <a:chExt cx="1086" cy="362"/>
          </a:xfrm>
        </p:grpSpPr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69" name="Rectangle 10"/>
          <p:cNvSpPr>
            <a:spLocks noChangeArrowheads="1"/>
          </p:cNvSpPr>
          <p:nvPr/>
        </p:nvSpPr>
        <p:spPr bwMode="auto">
          <a:xfrm flipV="1">
            <a:off x="3137075" y="6252951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0" name="TextovéPole 69"/>
          <p:cNvSpPr txBox="1"/>
          <p:nvPr/>
        </p:nvSpPr>
        <p:spPr>
          <a:xfrm>
            <a:off x="2590138" y="6230208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71" name="Přímá spojnice se šipkou 70"/>
          <p:cNvCxnSpPr/>
          <p:nvPr/>
        </p:nvCxnSpPr>
        <p:spPr>
          <a:xfrm flipV="1">
            <a:off x="3255633" y="632073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/>
          <p:nvPr/>
        </p:nvCxnSpPr>
        <p:spPr>
          <a:xfrm>
            <a:off x="3377301" y="633765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3435039" y="6230207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3</a:t>
            </a:r>
            <a:endParaRPr lang="cs-CZ" sz="2200" dirty="0"/>
          </a:p>
        </p:txBody>
      </p:sp>
      <p:cxnSp>
        <p:nvCxnSpPr>
          <p:cNvPr id="75" name="Přímá spojnice se šipkou 74"/>
          <p:cNvCxnSpPr/>
          <p:nvPr/>
        </p:nvCxnSpPr>
        <p:spPr>
          <a:xfrm flipV="1">
            <a:off x="4197963" y="633765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V="1">
            <a:off x="4564538" y="633765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4923049" y="633765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Přímá spojnice 78"/>
          <p:cNvCxnSpPr>
            <a:stCxn id="37" idx="0"/>
            <a:endCxn id="42" idx="2"/>
          </p:cNvCxnSpPr>
          <p:nvPr/>
        </p:nvCxnSpPr>
        <p:spPr>
          <a:xfrm flipH="1">
            <a:off x="1468030" y="2355250"/>
            <a:ext cx="3521" cy="303435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>
            <a:endCxn id="25" idx="0"/>
          </p:cNvCxnSpPr>
          <p:nvPr/>
        </p:nvCxnSpPr>
        <p:spPr>
          <a:xfrm flipH="1">
            <a:off x="4555271" y="4099776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H="1">
            <a:off x="4910480" y="4099776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H="1">
            <a:off x="4198136" y="5892871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 flipH="1">
            <a:off x="4562647" y="5892871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H="1">
            <a:off x="4921158" y="5892871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34"/>
          <p:cNvSpPr txBox="1">
            <a:spLocks noChangeArrowheads="1"/>
          </p:cNvSpPr>
          <p:nvPr/>
        </p:nvSpPr>
        <p:spPr bwMode="auto">
          <a:xfrm>
            <a:off x="3495388" y="1947610"/>
            <a:ext cx="6445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9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Cl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9" name="Text Box 34"/>
          <p:cNvSpPr txBox="1">
            <a:spLocks noChangeArrowheads="1"/>
          </p:cNvSpPr>
          <p:nvPr/>
        </p:nvSpPr>
        <p:spPr bwMode="auto">
          <a:xfrm>
            <a:off x="3930379" y="1955875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90" name="Group 11"/>
          <p:cNvGrpSpPr>
            <a:grpSpLocks/>
          </p:cNvGrpSpPr>
          <p:nvPr/>
        </p:nvGrpSpPr>
        <p:grpSpPr bwMode="auto">
          <a:xfrm>
            <a:off x="6084288" y="1939576"/>
            <a:ext cx="1080000" cy="360000"/>
            <a:chOff x="2503" y="10648"/>
            <a:chExt cx="1086" cy="362"/>
          </a:xfrm>
        </p:grpSpPr>
        <p:sp>
          <p:nvSpPr>
            <p:cNvPr id="91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2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95" name="Rectangle 10"/>
          <p:cNvSpPr>
            <a:spLocks noChangeArrowheads="1"/>
          </p:cNvSpPr>
          <p:nvPr/>
        </p:nvSpPr>
        <p:spPr bwMode="auto">
          <a:xfrm flipV="1">
            <a:off x="5204202" y="1939576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6" name="TextovéPole 95"/>
          <p:cNvSpPr txBox="1"/>
          <p:nvPr/>
        </p:nvSpPr>
        <p:spPr>
          <a:xfrm>
            <a:off x="4657265" y="1916833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97" name="Přímá spojnice se šipkou 96"/>
          <p:cNvCxnSpPr/>
          <p:nvPr/>
        </p:nvCxnSpPr>
        <p:spPr>
          <a:xfrm flipV="1">
            <a:off x="5322760" y="200735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>
            <a:off x="5444428" y="202427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ovéPole 98"/>
          <p:cNvSpPr txBox="1"/>
          <p:nvPr/>
        </p:nvSpPr>
        <p:spPr>
          <a:xfrm>
            <a:off x="5502166" y="1916832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5</a:t>
            </a:r>
            <a:endParaRPr lang="cs-CZ" sz="2200" dirty="0"/>
          </a:p>
        </p:txBody>
      </p:sp>
      <p:cxnSp>
        <p:nvCxnSpPr>
          <p:cNvPr id="100" name="Přímá spojnice se šipkou 99"/>
          <p:cNvCxnSpPr/>
          <p:nvPr/>
        </p:nvCxnSpPr>
        <p:spPr>
          <a:xfrm flipV="1">
            <a:off x="6979498" y="199964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Přímá spojnice se šipkou 100"/>
          <p:cNvCxnSpPr/>
          <p:nvPr/>
        </p:nvCxnSpPr>
        <p:spPr>
          <a:xfrm flipV="1">
            <a:off x="6206542" y="201792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Přímá spojnice se šipkou 101"/>
          <p:cNvCxnSpPr/>
          <p:nvPr/>
        </p:nvCxnSpPr>
        <p:spPr>
          <a:xfrm>
            <a:off x="6328210" y="203317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 Box 34"/>
          <p:cNvSpPr txBox="1">
            <a:spLocks noChangeArrowheads="1"/>
          </p:cNvSpPr>
          <p:nvPr/>
        </p:nvSpPr>
        <p:spPr bwMode="auto">
          <a:xfrm>
            <a:off x="3495388" y="2667690"/>
            <a:ext cx="6445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9</a:t>
            </a:r>
            <a:r>
              <a:rPr lang="cs-CZ" sz="2000" b="1" dirty="0">
                <a:solidFill>
                  <a:srgbClr val="FF0000"/>
                </a:solidFill>
                <a:latin typeface="Tahoma" pitchFamily="34" charset="0"/>
              </a:rPr>
              <a:t>Cl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04" name="Text Box 34"/>
          <p:cNvSpPr txBox="1">
            <a:spLocks noChangeArrowheads="1"/>
          </p:cNvSpPr>
          <p:nvPr/>
        </p:nvSpPr>
        <p:spPr bwMode="auto">
          <a:xfrm>
            <a:off x="3930379" y="2675955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05" name="Group 11"/>
          <p:cNvGrpSpPr>
            <a:grpSpLocks/>
          </p:cNvGrpSpPr>
          <p:nvPr/>
        </p:nvGrpSpPr>
        <p:grpSpPr bwMode="auto">
          <a:xfrm>
            <a:off x="6084288" y="2659656"/>
            <a:ext cx="1080000" cy="360000"/>
            <a:chOff x="2503" y="10648"/>
            <a:chExt cx="1086" cy="362"/>
          </a:xfrm>
        </p:grpSpPr>
        <p:sp>
          <p:nvSpPr>
            <p:cNvPr id="106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7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8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09" name="Rectangle 10"/>
          <p:cNvSpPr>
            <a:spLocks noChangeArrowheads="1"/>
          </p:cNvSpPr>
          <p:nvPr/>
        </p:nvSpPr>
        <p:spPr bwMode="auto">
          <a:xfrm flipV="1">
            <a:off x="5204202" y="2659656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0" name="TextovéPole 109"/>
          <p:cNvSpPr txBox="1"/>
          <p:nvPr/>
        </p:nvSpPr>
        <p:spPr>
          <a:xfrm>
            <a:off x="4657265" y="2636913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111" name="Přímá spojnice se šipkou 110"/>
          <p:cNvCxnSpPr/>
          <p:nvPr/>
        </p:nvCxnSpPr>
        <p:spPr>
          <a:xfrm flipV="1">
            <a:off x="5322760" y="272743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Přímá spojnice se šipkou 111"/>
          <p:cNvCxnSpPr/>
          <p:nvPr/>
        </p:nvCxnSpPr>
        <p:spPr>
          <a:xfrm>
            <a:off x="5444428" y="272743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ovéPole 112"/>
          <p:cNvSpPr txBox="1"/>
          <p:nvPr/>
        </p:nvSpPr>
        <p:spPr>
          <a:xfrm>
            <a:off x="5502166" y="2636912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5</a:t>
            </a:r>
            <a:endParaRPr lang="cs-CZ" sz="2200" dirty="0"/>
          </a:p>
        </p:txBody>
      </p:sp>
      <p:cxnSp>
        <p:nvCxnSpPr>
          <p:cNvPr id="114" name="Přímá spojnice se šipkou 113"/>
          <p:cNvCxnSpPr/>
          <p:nvPr/>
        </p:nvCxnSpPr>
        <p:spPr>
          <a:xfrm flipV="1">
            <a:off x="6206542" y="273800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Přímá spojnice se šipkou 114"/>
          <p:cNvCxnSpPr/>
          <p:nvPr/>
        </p:nvCxnSpPr>
        <p:spPr>
          <a:xfrm>
            <a:off x="6328210" y="275325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Přímá spojnice se šipkou 116"/>
          <p:cNvCxnSpPr/>
          <p:nvPr/>
        </p:nvCxnSpPr>
        <p:spPr>
          <a:xfrm>
            <a:off x="6983077" y="273816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Přímá spojnice 118"/>
          <p:cNvCxnSpPr/>
          <p:nvPr/>
        </p:nvCxnSpPr>
        <p:spPr>
          <a:xfrm flipH="1">
            <a:off x="6979497" y="2299576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se šipkou 119"/>
          <p:cNvCxnSpPr/>
          <p:nvPr/>
        </p:nvCxnSpPr>
        <p:spPr>
          <a:xfrm flipV="1">
            <a:off x="6572476" y="201979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Přímá spojnice se šipkou 120"/>
          <p:cNvCxnSpPr/>
          <p:nvPr/>
        </p:nvCxnSpPr>
        <p:spPr>
          <a:xfrm>
            <a:off x="6694144" y="203504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Přímá spojnice se šipkou 121"/>
          <p:cNvCxnSpPr/>
          <p:nvPr/>
        </p:nvCxnSpPr>
        <p:spPr>
          <a:xfrm flipV="1">
            <a:off x="6578700" y="2730349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Přímá spojnice se šipkou 122"/>
          <p:cNvCxnSpPr/>
          <p:nvPr/>
        </p:nvCxnSpPr>
        <p:spPr>
          <a:xfrm>
            <a:off x="6700368" y="274559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ovéPole 124"/>
          <p:cNvSpPr txBox="1"/>
          <p:nvPr/>
        </p:nvSpPr>
        <p:spPr>
          <a:xfrm>
            <a:off x="5508104" y="3861048"/>
            <a:ext cx="154574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O  </a:t>
            </a:r>
            <a:r>
              <a:rPr lang="cs-CZ" sz="4800" b="1" dirty="0" err="1" smtClean="0">
                <a:solidFill>
                  <a:srgbClr val="FF0000"/>
                </a:solidFill>
              </a:rPr>
              <a:t>O</a:t>
            </a:r>
            <a:endParaRPr lang="cs-CZ" sz="4800" b="1" dirty="0">
              <a:solidFill>
                <a:srgbClr val="FF0000"/>
              </a:solidFill>
            </a:endParaRPr>
          </a:p>
        </p:txBody>
      </p:sp>
      <p:cxnSp>
        <p:nvCxnSpPr>
          <p:cNvPr id="127" name="Přímá spojnice 126"/>
          <p:cNvCxnSpPr/>
          <p:nvPr/>
        </p:nvCxnSpPr>
        <p:spPr>
          <a:xfrm>
            <a:off x="6147964" y="4257684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129"/>
          <p:cNvCxnSpPr/>
          <p:nvPr/>
        </p:nvCxnSpPr>
        <p:spPr>
          <a:xfrm>
            <a:off x="6147964" y="4339527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6230612" y="5996304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/>
          <p:nvPr/>
        </p:nvCxnSpPr>
        <p:spPr>
          <a:xfrm>
            <a:off x="6230612" y="6078147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/>
          <p:cNvCxnSpPr/>
          <p:nvPr/>
        </p:nvCxnSpPr>
        <p:spPr>
          <a:xfrm>
            <a:off x="6230612" y="6165303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/>
          <p:cNvCxnSpPr/>
          <p:nvPr/>
        </p:nvCxnSpPr>
        <p:spPr>
          <a:xfrm>
            <a:off x="8028384" y="2450959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ovéPole 140"/>
          <p:cNvSpPr txBox="1"/>
          <p:nvPr/>
        </p:nvSpPr>
        <p:spPr>
          <a:xfrm>
            <a:off x="1761437" y="2044336"/>
            <a:ext cx="165843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H  </a:t>
            </a:r>
            <a:r>
              <a:rPr lang="cs-CZ" sz="4800" b="1" dirty="0" err="1" smtClean="0">
                <a:solidFill>
                  <a:srgbClr val="FF0000"/>
                </a:solidFill>
              </a:rPr>
              <a:t>H</a:t>
            </a:r>
            <a:endParaRPr lang="cs-CZ" sz="4800" b="1" dirty="0">
              <a:solidFill>
                <a:srgbClr val="FF0000"/>
              </a:solidFill>
            </a:endParaRPr>
          </a:p>
        </p:txBody>
      </p:sp>
      <p:cxnSp>
        <p:nvCxnSpPr>
          <p:cNvPr id="145" name="Přímá spojnice 144"/>
          <p:cNvCxnSpPr/>
          <p:nvPr/>
        </p:nvCxnSpPr>
        <p:spPr>
          <a:xfrm>
            <a:off x="2489669" y="2522966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0"/>
          <p:cNvSpPr>
            <a:spLocks noChangeArrowheads="1"/>
          </p:cNvSpPr>
          <p:nvPr/>
        </p:nvSpPr>
        <p:spPr bwMode="auto">
          <a:xfrm flipV="1">
            <a:off x="6804248" y="2659656"/>
            <a:ext cx="36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26" name="Přímá spojnice se šipkou 125"/>
          <p:cNvCxnSpPr/>
          <p:nvPr/>
        </p:nvCxnSpPr>
        <p:spPr>
          <a:xfrm flipV="1">
            <a:off x="6984288" y="273037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Přímá spojnice se šipkou 135"/>
          <p:cNvCxnSpPr/>
          <p:nvPr/>
        </p:nvCxnSpPr>
        <p:spPr>
          <a:xfrm>
            <a:off x="4555271" y="454116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Rectangle 10"/>
          <p:cNvSpPr>
            <a:spLocks noChangeArrowheads="1"/>
          </p:cNvSpPr>
          <p:nvPr/>
        </p:nvSpPr>
        <p:spPr bwMode="auto">
          <a:xfrm flipV="1">
            <a:off x="4375024" y="4459631"/>
            <a:ext cx="36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38" name="Přímá spojnice se šipkou 137"/>
          <p:cNvCxnSpPr/>
          <p:nvPr/>
        </p:nvCxnSpPr>
        <p:spPr>
          <a:xfrm>
            <a:off x="4915271" y="454116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Rectangle 10"/>
          <p:cNvSpPr>
            <a:spLocks noChangeArrowheads="1"/>
          </p:cNvSpPr>
          <p:nvPr/>
        </p:nvSpPr>
        <p:spPr bwMode="auto">
          <a:xfrm flipV="1">
            <a:off x="4735024" y="4459631"/>
            <a:ext cx="360000" cy="36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4555415" y="453784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4915243" y="453452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Přímá spojnice se šipkou 127"/>
          <p:cNvCxnSpPr/>
          <p:nvPr/>
        </p:nvCxnSpPr>
        <p:spPr>
          <a:xfrm flipV="1">
            <a:off x="4555271" y="381523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Přímá spojnice se šipkou 128"/>
          <p:cNvCxnSpPr/>
          <p:nvPr/>
        </p:nvCxnSpPr>
        <p:spPr>
          <a:xfrm flipV="1">
            <a:off x="4907457" y="381523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8" name="Group 11"/>
          <p:cNvGrpSpPr>
            <a:grpSpLocks/>
          </p:cNvGrpSpPr>
          <p:nvPr/>
        </p:nvGrpSpPr>
        <p:grpSpPr bwMode="auto">
          <a:xfrm>
            <a:off x="4017365" y="6252951"/>
            <a:ext cx="1080000" cy="360000"/>
            <a:chOff x="2503" y="10648"/>
            <a:chExt cx="1086" cy="362"/>
          </a:xfrm>
          <a:noFill/>
        </p:grpSpPr>
        <p:sp>
          <p:nvSpPr>
            <p:cNvPr id="149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0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1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cxnSp>
        <p:nvCxnSpPr>
          <p:cNvPr id="152" name="Přímá spojnice se šipkou 151"/>
          <p:cNvCxnSpPr/>
          <p:nvPr/>
        </p:nvCxnSpPr>
        <p:spPr>
          <a:xfrm>
            <a:off x="4198167" y="6337650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" name="Přímá spojnice se šipkou 152"/>
          <p:cNvCxnSpPr/>
          <p:nvPr/>
        </p:nvCxnSpPr>
        <p:spPr>
          <a:xfrm>
            <a:off x="4564742" y="633765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Přímá spojnice se šipkou 153"/>
          <p:cNvCxnSpPr/>
          <p:nvPr/>
        </p:nvCxnSpPr>
        <p:spPr>
          <a:xfrm>
            <a:off x="4923253" y="633765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Šipka doprava se zářezem 141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475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3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3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5" dur="1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8" dur="3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0"/>
                            </p:stCondLst>
                            <p:childTnLst>
                              <p:par>
                                <p:cTn id="2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0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9000"/>
                            </p:stCondLst>
                            <p:childTnLst>
                              <p:par>
                                <p:cTn id="2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4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5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8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1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4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7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00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000"/>
                            </p:stCondLst>
                            <p:childTnLst>
                              <p:par>
                                <p:cTn id="3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3000"/>
                            </p:stCondLst>
                            <p:childTnLst>
                              <p:par>
                                <p:cTn id="3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5000"/>
                            </p:stCondLst>
                            <p:childTnLst>
                              <p:par>
                                <p:cTn id="3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6000"/>
                            </p:stCondLst>
                            <p:childTnLst>
                              <p:par>
                                <p:cTn id="3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7000"/>
                            </p:stCondLst>
                            <p:childTnLst>
                              <p:par>
                                <p:cTn id="3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8000"/>
                            </p:stCondLst>
                            <p:childTnLst>
                              <p:par>
                                <p:cTn id="3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9000"/>
                            </p:stCondLst>
                            <p:childTnLst>
                              <p:par>
                                <p:cTn id="3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000"/>
                            </p:stCondLst>
                            <p:childTnLst>
                              <p:par>
                                <p:cTn id="40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7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0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3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6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9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2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5" dur="3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35" grpId="0" animBg="1"/>
      <p:bldP spid="144" grpId="0" animBg="1"/>
      <p:bldP spid="2" grpId="0" animBg="1"/>
      <p:bldP spid="3" grpId="0" animBg="1"/>
      <p:bldP spid="4" grpId="0" animBg="1"/>
      <p:bldP spid="5" grpId="0" animBg="1"/>
      <p:bldP spid="6" grpId="0"/>
      <p:bldP spid="7" grpId="0"/>
      <p:bldP spid="13" grpId="0" animBg="1"/>
      <p:bldP spid="14" grpId="0"/>
      <p:bldP spid="17" grpId="0"/>
      <p:bldP spid="21" grpId="0"/>
      <p:bldP spid="22" grpId="0"/>
      <p:bldP spid="28" grpId="0" animBg="1"/>
      <p:bldP spid="29" grpId="0"/>
      <p:bldP spid="32" grpId="0"/>
      <p:bldP spid="36" grpId="0"/>
      <p:bldP spid="37" grpId="0" animBg="1"/>
      <p:bldP spid="38" grpId="0"/>
      <p:bldP spid="41" grpId="0"/>
      <p:bldP spid="42" grpId="0" animBg="1"/>
      <p:bldP spid="43" grpId="0"/>
      <p:bldP spid="48" grpId="0"/>
      <p:bldP spid="49" grpId="0"/>
      <p:bldP spid="55" grpId="0" animBg="1"/>
      <p:bldP spid="56" grpId="0"/>
      <p:bldP spid="59" grpId="0"/>
      <p:bldP spid="63" grpId="0"/>
      <p:bldP spid="64" grpId="0"/>
      <p:bldP spid="69" grpId="0" animBg="1"/>
      <p:bldP spid="70" grpId="0"/>
      <p:bldP spid="73" grpId="0"/>
      <p:bldP spid="88" grpId="0"/>
      <p:bldP spid="89" grpId="0"/>
      <p:bldP spid="95" grpId="0" animBg="1"/>
      <p:bldP spid="96" grpId="0"/>
      <p:bldP spid="99" grpId="0"/>
      <p:bldP spid="103" grpId="0"/>
      <p:bldP spid="104" grpId="0"/>
      <p:bldP spid="109" grpId="0" animBg="1"/>
      <p:bldP spid="110" grpId="0"/>
      <p:bldP spid="113" grpId="0"/>
      <p:bldP spid="125" grpId="0" animBg="1"/>
      <p:bldP spid="141" grpId="0" animBg="1"/>
      <p:bldP spid="124" grpId="0" animBg="1"/>
      <p:bldP spid="137" grpId="0" animBg="1"/>
      <p:bldP spid="1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Zaoblený obdélník 93"/>
          <p:cNvSpPr/>
          <p:nvPr/>
        </p:nvSpPr>
        <p:spPr>
          <a:xfrm>
            <a:off x="53752" y="764704"/>
            <a:ext cx="9036497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755576" y="1147390"/>
            <a:ext cx="4032448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 CHEMICKÁ VAZBA</a:t>
            </a:r>
          </a:p>
        </p:txBody>
      </p:sp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755576" y="1949351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O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1190567" y="1957616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344476" y="1941317"/>
            <a:ext cx="1080000" cy="360000"/>
            <a:chOff x="2503" y="10648"/>
            <a:chExt cx="1086" cy="36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17" name="Rectangle 10"/>
          <p:cNvSpPr>
            <a:spLocks noChangeArrowheads="1"/>
          </p:cNvSpPr>
          <p:nvPr/>
        </p:nvSpPr>
        <p:spPr bwMode="auto">
          <a:xfrm flipV="1">
            <a:off x="2464390" y="1941317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917453" y="1918574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2582948" y="200909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2704616" y="202601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762354" y="1918573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4</a:t>
            </a:r>
            <a:endParaRPr lang="cs-CZ" sz="2200" dirty="0"/>
          </a:p>
        </p:txBody>
      </p:sp>
      <p:cxnSp>
        <p:nvCxnSpPr>
          <p:cNvPr id="22" name="Přímá spojnice se šipkou 21"/>
          <p:cNvCxnSpPr/>
          <p:nvPr/>
        </p:nvCxnSpPr>
        <p:spPr>
          <a:xfrm flipV="1">
            <a:off x="3466730" y="201966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588398" y="20349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H="1">
            <a:off x="3884476" y="2301317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33" idx="2"/>
          </p:cNvCxnSpPr>
          <p:nvPr/>
        </p:nvCxnSpPr>
        <p:spPr>
          <a:xfrm>
            <a:off x="4239687" y="2301317"/>
            <a:ext cx="8297" cy="78999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3884476" y="201677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4236662" y="201677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727218" y="2639814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29" name="Rectangle 10"/>
          <p:cNvSpPr>
            <a:spLocks noChangeArrowheads="1"/>
          </p:cNvSpPr>
          <p:nvPr/>
        </p:nvSpPr>
        <p:spPr bwMode="auto">
          <a:xfrm flipV="1">
            <a:off x="3707944" y="2659265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3208428" y="2638653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3891465" y="273070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727218" y="3070701"/>
            <a:ext cx="688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 flipV="1">
            <a:off x="4067984" y="3091313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3568468" y="3070701"/>
            <a:ext cx="603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1s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35" name="Přímá spojnice se šipkou 34"/>
          <p:cNvCxnSpPr/>
          <p:nvPr/>
        </p:nvCxnSpPr>
        <p:spPr>
          <a:xfrm>
            <a:off x="4251505" y="316275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5001797" y="2239704"/>
            <a:ext cx="2450523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H  O  H</a:t>
            </a:r>
            <a:endParaRPr lang="cs-CZ" sz="4800" b="1" dirty="0">
              <a:solidFill>
                <a:srgbClr val="FF0000"/>
              </a:solidFill>
            </a:endParaRPr>
          </a:p>
        </p:txBody>
      </p:sp>
      <p:cxnSp>
        <p:nvCxnSpPr>
          <p:cNvPr id="38" name="Přímá spojnice 37"/>
          <p:cNvCxnSpPr/>
          <p:nvPr/>
        </p:nvCxnSpPr>
        <p:spPr>
          <a:xfrm>
            <a:off x="5730029" y="2679236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6552240" y="2682085"/>
            <a:ext cx="180000" cy="1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Skupina 109"/>
          <p:cNvGrpSpPr/>
          <p:nvPr/>
        </p:nvGrpSpPr>
        <p:grpSpPr>
          <a:xfrm>
            <a:off x="35496" y="3687996"/>
            <a:ext cx="9577065" cy="677108"/>
            <a:chOff x="611560" y="3140968"/>
            <a:chExt cx="6840760" cy="677108"/>
          </a:xfrm>
        </p:grpSpPr>
        <p:sp>
          <p:nvSpPr>
            <p:cNvPr id="3" name="TextovéPole 2"/>
            <p:cNvSpPr txBox="1"/>
            <p:nvPr/>
          </p:nvSpPr>
          <p:spPr>
            <a:xfrm>
              <a:off x="611560" y="3140968"/>
              <a:ext cx="68407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900" b="1" dirty="0" smtClean="0"/>
                <a:t>Mezi dvěma atomy je pouze jedna vazba                   dvě vazby jednoduché</a:t>
              </a:r>
              <a:endParaRPr lang="cs-CZ" sz="1900" b="1" dirty="0"/>
            </a:p>
          </p:txBody>
        </p:sp>
        <p:cxnSp>
          <p:nvCxnSpPr>
            <p:cNvPr id="5" name="Přímá spojnice se šipkou 4"/>
            <p:cNvCxnSpPr/>
            <p:nvPr/>
          </p:nvCxnSpPr>
          <p:spPr>
            <a:xfrm>
              <a:off x="4314829" y="3355252"/>
              <a:ext cx="6729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Text Box 34"/>
          <p:cNvSpPr txBox="1">
            <a:spLocks noChangeArrowheads="1"/>
          </p:cNvSpPr>
          <p:nvPr/>
        </p:nvSpPr>
        <p:spPr bwMode="auto">
          <a:xfrm>
            <a:off x="755576" y="4518895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C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1190567" y="4527160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60" name="Group 11"/>
          <p:cNvGrpSpPr>
            <a:grpSpLocks/>
          </p:cNvGrpSpPr>
          <p:nvPr/>
        </p:nvGrpSpPr>
        <p:grpSpPr bwMode="auto">
          <a:xfrm>
            <a:off x="3708024" y="4510861"/>
            <a:ext cx="1080000" cy="360000"/>
            <a:chOff x="2503" y="10648"/>
            <a:chExt cx="1086" cy="362"/>
          </a:xfrm>
        </p:grpSpPr>
        <p:sp>
          <p:nvSpPr>
            <p:cNvPr id="61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2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3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64" name="Rectangle 10"/>
          <p:cNvSpPr>
            <a:spLocks noChangeArrowheads="1"/>
          </p:cNvSpPr>
          <p:nvPr/>
        </p:nvSpPr>
        <p:spPr bwMode="auto">
          <a:xfrm flipV="1">
            <a:off x="2464390" y="4510861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5" name="TextovéPole 64"/>
          <p:cNvSpPr txBox="1"/>
          <p:nvPr/>
        </p:nvSpPr>
        <p:spPr>
          <a:xfrm>
            <a:off x="1917453" y="4488118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66" name="Přímá spojnice se šipkou 65"/>
          <p:cNvCxnSpPr/>
          <p:nvPr/>
        </p:nvCxnSpPr>
        <p:spPr>
          <a:xfrm flipV="1">
            <a:off x="2582948" y="4578642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>
            <a:off x="2704616" y="459556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3125902" y="4488117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69" name="Přímá spojnice se šipkou 68"/>
          <p:cNvCxnSpPr/>
          <p:nvPr/>
        </p:nvCxnSpPr>
        <p:spPr>
          <a:xfrm flipV="1">
            <a:off x="3901148" y="458921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H="1">
            <a:off x="3884476" y="4870861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H="1">
            <a:off x="4239685" y="4870861"/>
            <a:ext cx="1" cy="36008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 flipV="1">
            <a:off x="4248024" y="45863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755576" y="5240328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>
                <a:solidFill>
                  <a:srgbClr val="FF0000"/>
                </a:solidFill>
                <a:latin typeface="Tahoma" pitchFamily="34" charset="0"/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O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76" name="Text Box 34"/>
          <p:cNvSpPr txBox="1">
            <a:spLocks noChangeArrowheads="1"/>
          </p:cNvSpPr>
          <p:nvPr/>
        </p:nvSpPr>
        <p:spPr bwMode="auto">
          <a:xfrm>
            <a:off x="1190567" y="5248593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77" name="Group 11"/>
          <p:cNvGrpSpPr>
            <a:grpSpLocks/>
          </p:cNvGrpSpPr>
          <p:nvPr/>
        </p:nvGrpSpPr>
        <p:grpSpPr bwMode="auto">
          <a:xfrm>
            <a:off x="3344476" y="5232294"/>
            <a:ext cx="1080000" cy="360000"/>
            <a:chOff x="2503" y="10648"/>
            <a:chExt cx="1086" cy="362"/>
          </a:xfrm>
        </p:grpSpPr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9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0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81" name="Rectangle 10"/>
          <p:cNvSpPr>
            <a:spLocks noChangeArrowheads="1"/>
          </p:cNvSpPr>
          <p:nvPr/>
        </p:nvSpPr>
        <p:spPr bwMode="auto">
          <a:xfrm flipV="1">
            <a:off x="2464390" y="5232294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2" name="TextovéPole 81"/>
          <p:cNvSpPr txBox="1"/>
          <p:nvPr/>
        </p:nvSpPr>
        <p:spPr>
          <a:xfrm>
            <a:off x="1917453" y="5209551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83" name="Přímá spojnice se šipkou 82"/>
          <p:cNvCxnSpPr/>
          <p:nvPr/>
        </p:nvCxnSpPr>
        <p:spPr>
          <a:xfrm flipV="1">
            <a:off x="2582948" y="530007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Přímá spojnice se šipkou 83"/>
          <p:cNvCxnSpPr/>
          <p:nvPr/>
        </p:nvCxnSpPr>
        <p:spPr>
          <a:xfrm>
            <a:off x="2704616" y="5316994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ovéPole 84"/>
          <p:cNvSpPr txBox="1"/>
          <p:nvPr/>
        </p:nvSpPr>
        <p:spPr>
          <a:xfrm>
            <a:off x="2762354" y="5209550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4</a:t>
            </a:r>
            <a:endParaRPr lang="cs-CZ" sz="2200" dirty="0"/>
          </a:p>
        </p:txBody>
      </p:sp>
      <p:cxnSp>
        <p:nvCxnSpPr>
          <p:cNvPr id="86" name="Přímá spojnice se šipkou 85"/>
          <p:cNvCxnSpPr/>
          <p:nvPr/>
        </p:nvCxnSpPr>
        <p:spPr>
          <a:xfrm flipV="1">
            <a:off x="3466730" y="5310644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/>
          <p:nvPr/>
        </p:nvCxnSpPr>
        <p:spPr>
          <a:xfrm>
            <a:off x="3588398" y="532589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0" name="Skupina 99"/>
          <p:cNvGrpSpPr/>
          <p:nvPr/>
        </p:nvGrpSpPr>
        <p:grpSpPr>
          <a:xfrm>
            <a:off x="3707904" y="5232069"/>
            <a:ext cx="720000" cy="360000"/>
            <a:chOff x="4716096" y="4798280"/>
            <a:chExt cx="720000" cy="360000"/>
          </a:xfrm>
        </p:grpSpPr>
        <p:cxnSp>
          <p:nvCxnSpPr>
            <p:cNvPr id="88" name="Přímá spojnice se šipkou 87"/>
            <p:cNvCxnSpPr/>
            <p:nvPr/>
          </p:nvCxnSpPr>
          <p:spPr>
            <a:xfrm>
              <a:off x="4899537" y="4879812"/>
              <a:ext cx="0" cy="216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10"/>
            <p:cNvSpPr>
              <a:spLocks noChangeArrowheads="1"/>
            </p:cNvSpPr>
            <p:nvPr/>
          </p:nvSpPr>
          <p:spPr bwMode="auto">
            <a:xfrm flipV="1">
              <a:off x="4716096" y="4798280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cxnSp>
          <p:nvCxnSpPr>
            <p:cNvPr id="90" name="Přímá spojnice se šipkou 89"/>
            <p:cNvCxnSpPr/>
            <p:nvPr/>
          </p:nvCxnSpPr>
          <p:spPr>
            <a:xfrm>
              <a:off x="5252394" y="4879812"/>
              <a:ext cx="0" cy="216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Rectangle 10"/>
            <p:cNvSpPr>
              <a:spLocks noChangeArrowheads="1"/>
            </p:cNvSpPr>
            <p:nvPr/>
          </p:nvSpPr>
          <p:spPr bwMode="auto">
            <a:xfrm flipV="1">
              <a:off x="5076096" y="4798280"/>
              <a:ext cx="360000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cxnSp>
        <p:nvCxnSpPr>
          <p:cNvPr id="92" name="Přímá spojnice se šipkou 91"/>
          <p:cNvCxnSpPr/>
          <p:nvPr/>
        </p:nvCxnSpPr>
        <p:spPr>
          <a:xfrm flipV="1">
            <a:off x="3890020" y="531028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 flipV="1">
            <a:off x="4243710" y="5306958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4" name="Skupina 103"/>
          <p:cNvGrpSpPr/>
          <p:nvPr/>
        </p:nvGrpSpPr>
        <p:grpSpPr>
          <a:xfrm>
            <a:off x="5418180" y="4691961"/>
            <a:ext cx="1746108" cy="830997"/>
            <a:chOff x="5418180" y="4258172"/>
            <a:chExt cx="1746108" cy="830997"/>
          </a:xfrm>
        </p:grpSpPr>
        <p:sp>
          <p:nvSpPr>
            <p:cNvPr id="101" name="TextovéPole 100"/>
            <p:cNvSpPr txBox="1"/>
            <p:nvPr/>
          </p:nvSpPr>
          <p:spPr>
            <a:xfrm>
              <a:off x="5418180" y="4258172"/>
              <a:ext cx="1746108" cy="83099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cs-CZ" sz="4800" b="1" dirty="0" smtClean="0">
                  <a:solidFill>
                    <a:srgbClr val="FF0000"/>
                  </a:solidFill>
                </a:rPr>
                <a:t> C  O</a:t>
              </a:r>
              <a:endParaRPr lang="cs-CZ" sz="4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2" name="Přímá spojnice 101"/>
            <p:cNvCxnSpPr/>
            <p:nvPr/>
          </p:nvCxnSpPr>
          <p:spPr>
            <a:xfrm>
              <a:off x="6192200" y="4650823"/>
              <a:ext cx="180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nice 102"/>
            <p:cNvCxnSpPr/>
            <p:nvPr/>
          </p:nvCxnSpPr>
          <p:spPr>
            <a:xfrm>
              <a:off x="6192200" y="4732666"/>
              <a:ext cx="180000" cy="1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Skupina 108"/>
          <p:cNvGrpSpPr/>
          <p:nvPr/>
        </p:nvGrpSpPr>
        <p:grpSpPr>
          <a:xfrm>
            <a:off x="179512" y="5951021"/>
            <a:ext cx="8532440" cy="384721"/>
            <a:chOff x="611560" y="5517232"/>
            <a:chExt cx="6336704" cy="384721"/>
          </a:xfrm>
        </p:grpSpPr>
        <p:sp>
          <p:nvSpPr>
            <p:cNvPr id="105" name="TextovéPole 104"/>
            <p:cNvSpPr txBox="1"/>
            <p:nvPr/>
          </p:nvSpPr>
          <p:spPr>
            <a:xfrm>
              <a:off x="611560" y="5517232"/>
              <a:ext cx="6336704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900" b="1" dirty="0" smtClean="0"/>
                <a:t>Mezi dvěma atomy jsou dvě vazby                   vazba dvojná (násobná)</a:t>
              </a:r>
              <a:endParaRPr lang="cs-CZ" sz="1900" b="1" dirty="0"/>
            </a:p>
          </p:txBody>
        </p:sp>
        <p:cxnSp>
          <p:nvCxnSpPr>
            <p:cNvPr id="106" name="Přímá spojnice se šipkou 105"/>
            <p:cNvCxnSpPr/>
            <p:nvPr/>
          </p:nvCxnSpPr>
          <p:spPr>
            <a:xfrm>
              <a:off x="3927164" y="5731515"/>
              <a:ext cx="6729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Šipka doprava se zářezem 9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095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4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8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0"/>
                            </p:stCondLst>
                            <p:childTnLst>
                              <p:par>
                                <p:cTn id="9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0"/>
                            </p:stCondLst>
                            <p:childTnLst>
                              <p:par>
                                <p:cTn id="1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7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9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3000"/>
                            </p:stCondLst>
                            <p:childTnLst>
                              <p:par>
                                <p:cTn id="2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4000"/>
                            </p:stCondLst>
                            <p:childTnLst>
                              <p:par>
                                <p:cTn id="22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7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6" grpId="0" animBg="1"/>
      <p:bldP spid="11" grpId="0"/>
      <p:bldP spid="12" grpId="0"/>
      <p:bldP spid="17" grpId="0" animBg="1"/>
      <p:bldP spid="18" grpId="0"/>
      <p:bldP spid="21" grpId="0"/>
      <p:bldP spid="28" grpId="0"/>
      <p:bldP spid="29" grpId="0" animBg="1"/>
      <p:bldP spid="30" grpId="0"/>
      <p:bldP spid="32" grpId="0"/>
      <p:bldP spid="33" grpId="0" animBg="1"/>
      <p:bldP spid="34" grpId="0"/>
      <p:bldP spid="37" grpId="0" animBg="1"/>
      <p:bldP spid="58" grpId="0"/>
      <p:bldP spid="59" grpId="0"/>
      <p:bldP spid="64" grpId="0" animBg="1"/>
      <p:bldP spid="65" grpId="0"/>
      <p:bldP spid="68" grpId="0"/>
      <p:bldP spid="75" grpId="0"/>
      <p:bldP spid="76" grpId="0"/>
      <p:bldP spid="81" grpId="0" animBg="1"/>
      <p:bldP spid="82" grpId="0"/>
      <p:bldP spid="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34126" y="3214309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8" name="TextovéPole 2"/>
          <p:cNvSpPr txBox="1"/>
          <p:nvPr/>
        </p:nvSpPr>
        <p:spPr>
          <a:xfrm>
            <a:off x="1677733" y="2710253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34126" y="3526441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0" name="Obdélník 9"/>
          <p:cNvSpPr/>
          <p:nvPr/>
        </p:nvSpPr>
        <p:spPr>
          <a:xfrm>
            <a:off x="634126" y="3861080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634126" y="3214308"/>
            <a:ext cx="7875748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cs-CZ" sz="1200" dirty="0" smtClean="0"/>
              <a:t>Dušek </a:t>
            </a:r>
            <a:r>
              <a:rPr lang="cs-CZ" sz="1200" dirty="0"/>
              <a:t>B.; </a:t>
            </a:r>
            <a:r>
              <a:rPr lang="cs-CZ" sz="1200" dirty="0" err="1"/>
              <a:t>Flemr</a:t>
            </a:r>
            <a:r>
              <a:rPr lang="cs-CZ" sz="1200" dirty="0"/>
              <a:t> </a:t>
            </a:r>
            <a:r>
              <a:rPr lang="cs-CZ" sz="1200" dirty="0" smtClean="0"/>
              <a:t>V.            Chemie </a:t>
            </a:r>
            <a:r>
              <a:rPr lang="cs-CZ" sz="1200" dirty="0"/>
              <a:t>pro gymnázia I. (Obecná a anorganická</a:t>
            </a:r>
            <a:r>
              <a:rPr lang="cs-CZ" sz="1200" dirty="0" smtClean="0"/>
              <a:t>), SPN 2007,</a:t>
            </a:r>
            <a:r>
              <a:rPr lang="cs-CZ" sz="1200" dirty="0"/>
              <a:t> </a:t>
            </a:r>
            <a:r>
              <a:rPr lang="cs-CZ" sz="1200" dirty="0" smtClean="0"/>
              <a:t>ISBN:80-7235-369-1</a:t>
            </a:r>
            <a:endParaRPr lang="cs-CZ" sz="1200" dirty="0"/>
          </a:p>
          <a:p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1" name="TextovéPole 2"/>
          <p:cNvSpPr txBox="1"/>
          <p:nvPr/>
        </p:nvSpPr>
        <p:spPr>
          <a:xfrm>
            <a:off x="1677733" y="2710252"/>
            <a:ext cx="181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Literatura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34126" y="3526440"/>
            <a:ext cx="6291572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200" dirty="0" smtClean="0"/>
              <a:t>Vacík J. a kolektiv              Přehled středoškolské chemie, SPN 1995, </a:t>
            </a:r>
            <a:r>
              <a:rPr lang="cs-CZ" sz="1200" dirty="0">
                <a:solidFill>
                  <a:prstClr val="black"/>
                </a:solidFill>
              </a:rPr>
              <a:t>ISBN: </a:t>
            </a:r>
            <a:r>
              <a:rPr lang="cs-CZ" sz="1200" dirty="0" smtClean="0">
                <a:solidFill>
                  <a:prstClr val="black"/>
                </a:solidFill>
              </a:rPr>
              <a:t>80-85937-08-5</a:t>
            </a:r>
            <a:endParaRPr lang="cs-CZ" sz="1200" dirty="0">
              <a:solidFill>
                <a:prstClr val="black"/>
              </a:solidFill>
            </a:endParaRPr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34126" y="3861079"/>
            <a:ext cx="7110536" cy="2880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dirty="0" smtClean="0"/>
              <a:t>Kotlík B., Růžičková K.    Chemie </a:t>
            </a:r>
            <a:r>
              <a:rPr lang="cs-CZ" sz="1200" dirty="0"/>
              <a:t>I. v kostce pro střední </a:t>
            </a:r>
            <a:r>
              <a:rPr lang="cs-CZ" sz="1200" dirty="0" smtClean="0"/>
              <a:t>školy, Fragment 2002, </a:t>
            </a:r>
            <a:r>
              <a:rPr lang="cs-CZ" sz="1200" dirty="0"/>
              <a:t>ISBN: 80-7200-337-2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14" name="TextovéPole 2"/>
          <p:cNvSpPr txBox="1"/>
          <p:nvPr/>
        </p:nvSpPr>
        <p:spPr>
          <a:xfrm>
            <a:off x="1677733" y="980728"/>
            <a:ext cx="131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rgbClr val="FF0000"/>
                </a:solidFill>
              </a:rPr>
              <a:t>Citace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12245" y="2165623"/>
            <a:ext cx="7754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Ostatní obrázky vytvořil autor  - </a:t>
            </a:r>
            <a:r>
              <a:rPr lang="cs-CZ" sz="1200" dirty="0" smtClean="0">
                <a:solidFill>
                  <a:srgbClr val="000000"/>
                </a:solidFill>
              </a:rPr>
              <a:t>vytvořeno pomocí </a:t>
            </a:r>
            <a:r>
              <a:rPr lang="cs-CZ" sz="1200" dirty="0">
                <a:solidFill>
                  <a:srgbClr val="000000"/>
                </a:solidFill>
              </a:rPr>
              <a:t>nástrojů </a:t>
            </a:r>
            <a:r>
              <a:rPr lang="cs-CZ" sz="1200" dirty="0" err="1">
                <a:solidFill>
                  <a:srgbClr val="000000"/>
                </a:solidFill>
              </a:rPr>
              <a:t>Power</a:t>
            </a:r>
            <a:r>
              <a:rPr lang="cs-CZ" sz="1200" dirty="0">
                <a:solidFill>
                  <a:srgbClr val="000000"/>
                </a:solidFill>
              </a:rPr>
              <a:t> Point </a:t>
            </a:r>
            <a:r>
              <a:rPr lang="cs-CZ" sz="1200" dirty="0" smtClean="0">
                <a:solidFill>
                  <a:srgbClr val="000000"/>
                </a:solidFill>
              </a:rPr>
              <a:t> 2010</a:t>
            </a:r>
            <a:endParaRPr lang="cs-CZ" sz="1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40222" y="1526406"/>
            <a:ext cx="879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   </a:t>
            </a:r>
            <a:r>
              <a:rPr lang="cs-CZ" sz="1200" dirty="0"/>
              <a:t>ARTE. </a:t>
            </a:r>
            <a:r>
              <a:rPr lang="cs-CZ" sz="1200" i="1" dirty="0" err="1"/>
              <a:t>Soubor:Eccitazione</a:t>
            </a:r>
            <a:r>
              <a:rPr lang="cs-CZ" sz="1200" i="1" dirty="0"/>
              <a:t> </a:t>
            </a:r>
            <a:r>
              <a:rPr lang="cs-CZ" sz="1200" i="1" dirty="0" err="1"/>
              <a:t>atomica</a:t>
            </a:r>
            <a:r>
              <a:rPr lang="cs-CZ" sz="1200" i="1" dirty="0"/>
              <a:t> per </a:t>
            </a:r>
            <a:r>
              <a:rPr lang="cs-CZ" sz="1200" i="1" dirty="0" err="1"/>
              <a:t>assorbimento</a:t>
            </a:r>
            <a:r>
              <a:rPr lang="cs-CZ" sz="1200" i="1" dirty="0"/>
              <a:t> di </a:t>
            </a:r>
            <a:r>
              <a:rPr lang="cs-CZ" sz="1200" i="1" dirty="0" err="1"/>
              <a:t>un</a:t>
            </a:r>
            <a:r>
              <a:rPr lang="cs-CZ" sz="1200" i="1" dirty="0"/>
              <a:t> </a:t>
            </a:r>
            <a:r>
              <a:rPr lang="cs-CZ" sz="1200" i="1" dirty="0" err="1"/>
              <a:t>fotone.svg</a:t>
            </a:r>
            <a:r>
              <a:rPr lang="cs-CZ" sz="1200" i="1" dirty="0"/>
              <a:t> - </a:t>
            </a:r>
            <a:r>
              <a:rPr lang="cs-CZ" sz="1200" i="1" dirty="0" err="1"/>
              <a:t>Wikimedia</a:t>
            </a:r>
            <a:r>
              <a:rPr lang="cs-CZ" sz="1200" i="1" dirty="0"/>
              <a:t> </a:t>
            </a:r>
            <a:r>
              <a:rPr lang="cs-CZ" sz="1200" i="1" dirty="0" err="1"/>
              <a:t>Commons</a:t>
            </a:r>
            <a:r>
              <a:rPr lang="cs-CZ" sz="1200" dirty="0"/>
              <a:t> [online]. [cit. 13.5.2013]. Dostupný na WWW: http://commons.wikimedia.org/wiki/File:Eccitazione_atomica_per_assorbimento_di_un_fotone.svg</a:t>
            </a:r>
          </a:p>
        </p:txBody>
      </p:sp>
    </p:spTree>
    <p:extLst>
      <p:ext uri="{BB962C8B-B14F-4D97-AF65-F5344CB8AC3E}">
        <p14:creationId xmlns:p14="http://schemas.microsoft.com/office/powerpoint/2010/main" val="3850295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128792" cy="2016224"/>
          </a:xfrm>
          <a:solidFill>
            <a:schemeClr val="bg2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  <a:softEdge rad="63500"/>
          </a:effectLst>
        </p:spPr>
        <p:txBody>
          <a:bodyPr anchor="ctr">
            <a:normAutofit/>
          </a:bodyPr>
          <a:lstStyle/>
          <a:p>
            <a:pPr algn="ctr"/>
            <a:r>
              <a:rPr lang="cs-CZ" dirty="0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CHEMICKÁ </a:t>
            </a:r>
            <a:r>
              <a:rPr lang="cs-CZ" smtClean="0">
                <a:ln w="6350">
                  <a:solidFill>
                    <a:schemeClr val="tx1"/>
                  </a:solidFill>
                </a:ln>
                <a:solidFill>
                  <a:srgbClr val="EC1CEC"/>
                </a:solidFill>
              </a:rPr>
              <a:t>VAZBA  I.</a:t>
            </a:r>
            <a:endParaRPr lang="cs-CZ" dirty="0">
              <a:ln w="6350">
                <a:solidFill>
                  <a:schemeClr val="tx1"/>
                </a:solidFill>
              </a:ln>
              <a:solidFill>
                <a:srgbClr val="EC1C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749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827584" y="1772816"/>
            <a:ext cx="7488832" cy="3312368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1206000" y="2374429"/>
            <a:ext cx="475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VZNIK CHEMICKÉ VAZBY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TextovéPole 2">
            <a:hlinkClick r:id="rId6" action="ppaction://hlinksldjump"/>
          </p:cNvPr>
          <p:cNvSpPr txBox="1"/>
          <p:nvPr/>
        </p:nvSpPr>
        <p:spPr>
          <a:xfrm>
            <a:off x="1206000" y="2980110"/>
            <a:ext cx="696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ZÁKLADNÍ A VALENČNÍ STAV ATOMU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4" name="TextovéPole 3">
            <a:hlinkClick r:id="rId7" action="ppaction://hlinksldjump"/>
          </p:cNvPr>
          <p:cNvSpPr txBox="1"/>
          <p:nvPr/>
        </p:nvSpPr>
        <p:spPr>
          <a:xfrm>
            <a:off x="1206000" y="4191471"/>
            <a:ext cx="262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TYPY VAZEB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hlinkClick r:id="rId8" action="ppaction://hlinksldjump"/>
          </p:cNvPr>
          <p:cNvSpPr txBox="1"/>
          <p:nvPr/>
        </p:nvSpPr>
        <p:spPr>
          <a:xfrm>
            <a:off x="1206000" y="3585791"/>
            <a:ext cx="42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FF0000"/>
                </a:solidFill>
              </a:rPr>
              <a:t>ELEKTRONEGATIVITA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52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0" y="620688"/>
            <a:ext cx="9147124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4" action="ppaction://hlinksldjump"/>
          </p:cNvPr>
          <p:cNvSpPr txBox="1"/>
          <p:nvPr/>
        </p:nvSpPr>
        <p:spPr>
          <a:xfrm>
            <a:off x="726726" y="836712"/>
            <a:ext cx="5357442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VZNIK CHEMICKÉ VAZBY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8032" y="1484786"/>
            <a:ext cx="87129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>
                <a:solidFill>
                  <a:srgbClr val="FF0000"/>
                </a:solidFill>
              </a:rPr>
              <a:t>Chemická vazba </a:t>
            </a:r>
            <a:r>
              <a:rPr lang="cs-CZ" sz="2200" b="1" dirty="0"/>
              <a:t>je silová </a:t>
            </a:r>
            <a:r>
              <a:rPr lang="cs-CZ" sz="2200" b="1" dirty="0" smtClean="0"/>
              <a:t>interakce poutající </a:t>
            </a:r>
            <a:r>
              <a:rPr lang="cs-CZ" sz="2200" b="1" dirty="0"/>
              <a:t>navzájem sloučené </a:t>
            </a:r>
            <a:r>
              <a:rPr lang="cs-CZ" sz="2200" b="1" dirty="0" smtClean="0"/>
              <a:t>atomy nebo ionty, </a:t>
            </a:r>
            <a:r>
              <a:rPr lang="cs-CZ" sz="2200" b="1" dirty="0"/>
              <a:t>která je energeticky stabilizuje a vede ke vzniku </a:t>
            </a:r>
            <a:r>
              <a:rPr lang="cs-CZ" sz="2200" b="1" dirty="0" smtClean="0"/>
              <a:t>molekuly nebo krystalu.</a:t>
            </a:r>
            <a:endParaRPr lang="cs-CZ" sz="2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8033" y="2526625"/>
            <a:ext cx="88956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/>
              <a:t>Základ všech vazeb spočívá ve společném sdílení nebo předávání vazebných </a:t>
            </a:r>
            <a:r>
              <a:rPr lang="cs-CZ" sz="2200" b="1" dirty="0" smtClean="0"/>
              <a:t>elektronů (valenční elektrony) </a:t>
            </a:r>
            <a:r>
              <a:rPr lang="cs-CZ" sz="2200" b="1" dirty="0"/>
              <a:t>příslušnými částicemi.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8032" y="3532211"/>
            <a:ext cx="85650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Charakter chemické vazby závisí především na uspořádání valenčních elektronů vázaných atomů.</a:t>
            </a:r>
            <a:endParaRPr lang="cs-CZ" sz="2200" b="1" dirty="0"/>
          </a:p>
        </p:txBody>
      </p:sp>
      <p:sp>
        <p:nvSpPr>
          <p:cNvPr id="6" name="TextovéPole 5">
            <a:hlinkClick r:id="rId4" action="ppaction://hlinksldjump"/>
          </p:cNvPr>
          <p:cNvSpPr txBox="1"/>
          <p:nvPr/>
        </p:nvSpPr>
        <p:spPr>
          <a:xfrm>
            <a:off x="539552" y="4365104"/>
            <a:ext cx="7056784" cy="523220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Podmínky pro vznik chemické vazby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88033" y="4927277"/>
            <a:ext cx="75883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Atomy se k sobě musí přiblížit tak, aby došlo k překrytí jejích valenčních orbitalů.</a:t>
            </a:r>
            <a:endParaRPr lang="cs-CZ" sz="2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88032" y="5635163"/>
            <a:ext cx="91805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2000"/>
            </a:lvl1pPr>
          </a:lstStyle>
          <a:p>
            <a:pPr marL="342900" indent="-342900">
              <a:buFont typeface="Wingdings" pitchFamily="2" charset="2"/>
              <a:buChar char="q"/>
            </a:pPr>
            <a:r>
              <a:rPr lang="cs-CZ" sz="2200" b="1" dirty="0"/>
              <a:t>Počet, energie a prostorové uspořádání valenčních elektronů musí umožnit vznik vazebných elektronových </a:t>
            </a:r>
            <a:r>
              <a:rPr lang="cs-CZ" sz="2200" b="1" dirty="0" smtClean="0"/>
              <a:t>párů.</a:t>
            </a:r>
            <a:endParaRPr lang="cs-CZ" sz="2200" b="1" dirty="0"/>
          </a:p>
        </p:txBody>
      </p:sp>
      <p:sp>
        <p:nvSpPr>
          <p:cNvPr id="9" name="Šipka doprava se zářezem 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550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53752" y="605680"/>
            <a:ext cx="9036497" cy="6207696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4" action="ppaction://hlinksldjump"/>
          </p:cNvPr>
          <p:cNvSpPr txBox="1"/>
          <p:nvPr/>
        </p:nvSpPr>
        <p:spPr>
          <a:xfrm>
            <a:off x="747913" y="764704"/>
            <a:ext cx="6056335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VZNIK CHEMICKÉ VAZBY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75209" y="1316952"/>
            <a:ext cx="5380967" cy="523220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800" b="1">
                <a:solidFill>
                  <a:srgbClr val="FFFF00"/>
                </a:solidFill>
              </a:defRPr>
            </a:lvl1pPr>
          </a:lstStyle>
          <a:p>
            <a:r>
              <a:rPr lang="cs-CZ" dirty="0"/>
              <a:t>Parametry chemické vazby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1806705"/>
            <a:ext cx="88924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Vazebná energie </a:t>
            </a:r>
            <a:r>
              <a:rPr lang="cs-CZ" sz="1900" b="1" dirty="0"/>
              <a:t>- energie, která se uvolní při vzniku vazby, čím větší je její hodnota, tím pevněji jsou atomy k sobě vázány. Vyjadřuje se v jednotkách energie, nejčastěji v elektronvoltech. Z praktických důvodů se vztahuje na energii jednoho molu, pak se udává v jednotkách </a:t>
            </a:r>
            <a:r>
              <a:rPr lang="cs-CZ" sz="1900" b="1" dirty="0" err="1"/>
              <a:t>kJ</a:t>
            </a:r>
            <a:r>
              <a:rPr lang="cs-CZ" sz="1900" b="1" dirty="0"/>
              <a:t>/mol.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3" y="3361347"/>
            <a:ext cx="885693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Disociační energie vazby </a:t>
            </a:r>
            <a:r>
              <a:rPr lang="cs-CZ" sz="1900" b="1" dirty="0"/>
              <a:t>- energie, kterou je nutno dodat, aby se opět vazba rozštěpila. Na základě zákona o zachování energie je číselně rovna energii, která se uvolnila při vzniku vazby, ovšem má opačné znaménko.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7504" y="4611032"/>
            <a:ext cx="889248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Délka vazby </a:t>
            </a:r>
            <a:r>
              <a:rPr lang="cs-CZ" sz="1900" b="1" dirty="0"/>
              <a:t>- </a:t>
            </a:r>
            <a:r>
              <a:rPr lang="cs-CZ" sz="1900" b="1" dirty="0" smtClean="0"/>
              <a:t>vzdálenost </a:t>
            </a:r>
            <a:r>
              <a:rPr lang="cs-CZ" sz="1900" b="1" dirty="0"/>
              <a:t>mezi středy atomů spojených </a:t>
            </a:r>
            <a:r>
              <a:rPr lang="cs-CZ" sz="1900" b="1" dirty="0" smtClean="0"/>
              <a:t>vazbou. </a:t>
            </a:r>
            <a:r>
              <a:rPr lang="cs-CZ" sz="1900" b="1" dirty="0"/>
              <a:t>Nelze ji vypočítat z teorie, lze jí změřit. </a:t>
            </a:r>
            <a:r>
              <a:rPr lang="cs-CZ" sz="1900" b="1" dirty="0" smtClean="0"/>
              <a:t> </a:t>
            </a:r>
            <a:r>
              <a:rPr lang="cs-CZ" sz="1900" b="1" dirty="0"/>
              <a:t>Vyjadřuje se v </a:t>
            </a:r>
            <a:r>
              <a:rPr lang="cs-CZ" sz="1900" b="1" dirty="0" err="1"/>
              <a:t>pikometrech</a:t>
            </a:r>
            <a:r>
              <a:rPr lang="cs-CZ" sz="1900" b="1" dirty="0"/>
              <a:t>. Závisí na rozměrech jednotlivých atomů, </a:t>
            </a:r>
            <a:r>
              <a:rPr lang="cs-CZ" sz="1900" b="1" u="sng" dirty="0"/>
              <a:t>řádu vazby </a:t>
            </a:r>
            <a:r>
              <a:rPr lang="cs-CZ" sz="1900" b="1" dirty="0"/>
              <a:t>(vazba vyššího řádu je kratší), typu </a:t>
            </a:r>
            <a:r>
              <a:rPr lang="cs-CZ" sz="1900" b="1" u="sng" dirty="0"/>
              <a:t>hybridizace</a:t>
            </a:r>
            <a:r>
              <a:rPr lang="cs-CZ" sz="1900" b="1" dirty="0"/>
              <a:t> překrývajících se atomových orbitalů (větší podíl orbitalů </a:t>
            </a:r>
            <a:r>
              <a:rPr lang="cs-CZ" sz="1900" b="1" i="1" dirty="0"/>
              <a:t>s</a:t>
            </a:r>
            <a:r>
              <a:rPr lang="cs-CZ" sz="1900" b="1" dirty="0"/>
              <a:t> zkracuje délku vazby).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6105490"/>
            <a:ext cx="88924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1900" b="1" dirty="0">
                <a:solidFill>
                  <a:srgbClr val="FF0000"/>
                </a:solidFill>
              </a:rPr>
              <a:t>Pevnost vazby </a:t>
            </a:r>
            <a:r>
              <a:rPr lang="cs-CZ" sz="1900" b="1" dirty="0"/>
              <a:t>- značně roste s narůstajícím vazebným řádem (násobností</a:t>
            </a:r>
            <a:r>
              <a:rPr lang="cs-CZ" sz="1900" b="1" dirty="0" smtClean="0"/>
              <a:t>).</a:t>
            </a:r>
            <a:endParaRPr lang="cs-CZ" sz="1900" b="1" dirty="0"/>
          </a:p>
        </p:txBody>
      </p:sp>
      <p:sp>
        <p:nvSpPr>
          <p:cNvPr id="9" name="Šipka doprava se zářezem 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3" grpId="0" animBg="1"/>
      <p:bldP spid="4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Zaoblený obdélník 53"/>
          <p:cNvSpPr/>
          <p:nvPr/>
        </p:nvSpPr>
        <p:spPr>
          <a:xfrm>
            <a:off x="53752" y="908720"/>
            <a:ext cx="9036497" cy="5919664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4" action="ppaction://hlinksldjump"/>
          </p:cNvPr>
          <p:cNvSpPr txBox="1"/>
          <p:nvPr/>
        </p:nvSpPr>
        <p:spPr>
          <a:xfrm>
            <a:off x="755576" y="1004999"/>
            <a:ext cx="6408000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ZÁKLADNÍ A VALENČNÍ STAV ATOMU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1328" y="3100898"/>
            <a:ext cx="338400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Valenční stav atomu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1328" y="2052716"/>
            <a:ext cx="5094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>
              <a:buFont typeface="Wingdings" pitchFamily="2" charset="2"/>
              <a:buChar char="q"/>
              <a:defRPr sz="2000" b="1"/>
            </a:lvl1pPr>
          </a:lstStyle>
          <a:p>
            <a:r>
              <a:rPr lang="cs-CZ" dirty="0"/>
              <a:t>Stav atomu o nejnižší energii.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66664"/>
            <a:ext cx="3384000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Základní stav atomu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83568" y="3562563"/>
            <a:ext cx="7866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000" b="1" dirty="0" smtClean="0"/>
              <a:t>Přechod </a:t>
            </a:r>
            <a:r>
              <a:rPr lang="cs-CZ" sz="2200" b="1" dirty="0" smtClean="0"/>
              <a:t>atomu</a:t>
            </a:r>
            <a:r>
              <a:rPr lang="cs-CZ" sz="2000" b="1" dirty="0" smtClean="0"/>
              <a:t> do valenčního stavu se projeví změnou </a:t>
            </a:r>
            <a:r>
              <a:rPr lang="cs-CZ" sz="2200" b="1" dirty="0" smtClean="0"/>
              <a:t>elektronového</a:t>
            </a:r>
            <a:r>
              <a:rPr lang="cs-CZ" sz="2000" b="1" dirty="0" smtClean="0"/>
              <a:t> uspořádání.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3568" y="4301227"/>
            <a:ext cx="7866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Elektronový pár z orbitalu o nejvyšší energii se rozdělí a jeden z elektronů se přemístí do následujícího, dosud neobsazeného orbitalu.</a:t>
            </a:r>
            <a:endParaRPr lang="cs-CZ" sz="2200" b="1" dirty="0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1072295" y="2516569"/>
            <a:ext cx="500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C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9" name="Text Box 34"/>
          <p:cNvSpPr txBox="1">
            <a:spLocks noChangeArrowheads="1"/>
          </p:cNvSpPr>
          <p:nvPr/>
        </p:nvSpPr>
        <p:spPr bwMode="auto">
          <a:xfrm>
            <a:off x="1716859" y="2524834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3870768" y="2508535"/>
            <a:ext cx="1080000" cy="360000"/>
            <a:chOff x="2503" y="10648"/>
            <a:chExt cx="1086" cy="362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cxnSp>
        <p:nvCxnSpPr>
          <p:cNvPr id="14" name="Přímá spojnice se šipkou 13"/>
          <p:cNvCxnSpPr/>
          <p:nvPr/>
        </p:nvCxnSpPr>
        <p:spPr>
          <a:xfrm flipV="1">
            <a:off x="4410912" y="2571927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0"/>
          <p:cNvSpPr>
            <a:spLocks noChangeArrowheads="1"/>
          </p:cNvSpPr>
          <p:nvPr/>
        </p:nvSpPr>
        <p:spPr bwMode="auto">
          <a:xfrm flipV="1">
            <a:off x="2990682" y="2508535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2443745" y="2485792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17" name="Přímá spojnice se šipkou 16"/>
          <p:cNvCxnSpPr/>
          <p:nvPr/>
        </p:nvCxnSpPr>
        <p:spPr>
          <a:xfrm flipV="1">
            <a:off x="3109240" y="25763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3230908" y="2593235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288646" y="2485791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2</a:t>
            </a:r>
            <a:endParaRPr lang="cs-CZ" sz="2200" dirty="0"/>
          </a:p>
        </p:txBody>
      </p:sp>
      <p:cxnSp>
        <p:nvCxnSpPr>
          <p:cNvPr id="21" name="Přímá spojnice se šipkou 20"/>
          <p:cNvCxnSpPr/>
          <p:nvPr/>
        </p:nvCxnSpPr>
        <p:spPr>
          <a:xfrm flipV="1">
            <a:off x="4050768" y="2571943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683567" y="5333146"/>
            <a:ext cx="78488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Atom ve valenčním stavu se označuje hvězdičkou.</a:t>
            </a:r>
            <a:endParaRPr lang="cs-CZ" sz="2200" b="1" dirty="0"/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72295" y="5980058"/>
            <a:ext cx="611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6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C</a:t>
            </a:r>
            <a:r>
              <a:rPr lang="cs-CZ" sz="2000" b="1" baseline="30000" dirty="0" smtClean="0">
                <a:solidFill>
                  <a:srgbClr val="FF0000"/>
                </a:solidFill>
                <a:latin typeface="Tahoma" pitchFamily="34" charset="0"/>
              </a:rPr>
              <a:t>*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1716859" y="5988323"/>
            <a:ext cx="92492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[</a:t>
            </a:r>
            <a:r>
              <a:rPr lang="cs-CZ" sz="2000" b="1" baseline="-25000" dirty="0" smtClean="0">
                <a:solidFill>
                  <a:srgbClr val="FF0000"/>
                </a:solidFill>
                <a:latin typeface="Tahoma" pitchFamily="34" charset="0"/>
              </a:rPr>
              <a:t>2</a:t>
            </a:r>
            <a:r>
              <a:rPr lang="cs-CZ" sz="2000" b="1" dirty="0" smtClean="0">
                <a:solidFill>
                  <a:srgbClr val="FF0000"/>
                </a:solidFill>
                <a:latin typeface="Tahoma" pitchFamily="34" charset="0"/>
              </a:rPr>
              <a:t>He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</a:rPr>
              <a:t>]</a:t>
            </a:r>
            <a:endParaRPr lang="cs-CZ" sz="2000" b="1" baseline="30000" dirty="0">
              <a:solidFill>
                <a:srgbClr val="FF0000"/>
              </a:solidFill>
              <a:latin typeface="Tahoma" pitchFamily="34" charset="0"/>
            </a:endParaRPr>
          </a:p>
        </p:txBody>
      </p:sp>
      <p:grpSp>
        <p:nvGrpSpPr>
          <p:cNvPr id="41" name="Group 11"/>
          <p:cNvGrpSpPr>
            <a:grpSpLocks/>
          </p:cNvGrpSpPr>
          <p:nvPr/>
        </p:nvGrpSpPr>
        <p:grpSpPr bwMode="auto">
          <a:xfrm>
            <a:off x="3870768" y="5972024"/>
            <a:ext cx="1080000" cy="360000"/>
            <a:chOff x="2503" y="10648"/>
            <a:chExt cx="1086" cy="362"/>
          </a:xfrm>
        </p:grpSpPr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03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2865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4" name="Rectangle 14"/>
            <p:cNvSpPr>
              <a:spLocks noChangeArrowheads="1"/>
            </p:cNvSpPr>
            <p:nvPr/>
          </p:nvSpPr>
          <p:spPr bwMode="auto">
            <a:xfrm>
              <a:off x="3227" y="10648"/>
              <a:ext cx="362" cy="3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cxnSp>
        <p:nvCxnSpPr>
          <p:cNvPr id="45" name="Přímá spojnice se šipkou 44"/>
          <p:cNvCxnSpPr/>
          <p:nvPr/>
        </p:nvCxnSpPr>
        <p:spPr>
          <a:xfrm flipV="1">
            <a:off x="4410912" y="60354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10"/>
          <p:cNvSpPr>
            <a:spLocks noChangeArrowheads="1"/>
          </p:cNvSpPr>
          <p:nvPr/>
        </p:nvSpPr>
        <p:spPr bwMode="auto">
          <a:xfrm flipV="1">
            <a:off x="2990682" y="5972024"/>
            <a:ext cx="360000" cy="36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2443745" y="5949281"/>
            <a:ext cx="650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2s</a:t>
            </a:r>
            <a:r>
              <a:rPr lang="cs-CZ" sz="2200" b="1" baseline="30000" dirty="0" smtClean="0"/>
              <a:t>1</a:t>
            </a:r>
            <a:endParaRPr lang="cs-CZ" sz="2200" dirty="0"/>
          </a:p>
        </p:txBody>
      </p:sp>
      <p:cxnSp>
        <p:nvCxnSpPr>
          <p:cNvPr id="48" name="Přímá spojnice se šipkou 47"/>
          <p:cNvCxnSpPr/>
          <p:nvPr/>
        </p:nvCxnSpPr>
        <p:spPr>
          <a:xfrm flipV="1">
            <a:off x="3172391" y="6035416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3288646" y="5949280"/>
            <a:ext cx="6862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/>
              <a:t>2p</a:t>
            </a:r>
            <a:r>
              <a:rPr lang="cs-CZ" sz="2200" b="1" baseline="30000" dirty="0" smtClean="0"/>
              <a:t>3</a:t>
            </a:r>
            <a:endParaRPr lang="cs-CZ" sz="2200" dirty="0"/>
          </a:p>
        </p:txBody>
      </p:sp>
      <p:cxnSp>
        <p:nvCxnSpPr>
          <p:cNvPr id="51" name="Přímá spojnice se šipkou 50"/>
          <p:cNvCxnSpPr/>
          <p:nvPr/>
        </p:nvCxnSpPr>
        <p:spPr>
          <a:xfrm flipV="1">
            <a:off x="4765978" y="6032091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V="1">
            <a:off x="4057577" y="6044024"/>
            <a:ext cx="0" cy="216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Šipka doprava se zářezem 48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File:Eccitazione atomica per assorbimento di un fotone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275" y="1382008"/>
            <a:ext cx="2438969" cy="2438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ovéPole 52"/>
          <p:cNvSpPr txBox="1"/>
          <p:nvPr/>
        </p:nvSpPr>
        <p:spPr>
          <a:xfrm>
            <a:off x="8172403" y="342406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Obr.1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876516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25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75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25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25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25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80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875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2" grpId="0" animBg="1"/>
      <p:bldP spid="3" grpId="0" animBg="1"/>
      <p:bldP spid="4" grpId="0"/>
      <p:bldP spid="5" grpId="0" animBg="1"/>
      <p:bldP spid="6" grpId="0"/>
      <p:bldP spid="7" grpId="0"/>
      <p:bldP spid="8" grpId="0"/>
      <p:bldP spid="9" grpId="0"/>
      <p:bldP spid="15" grpId="0" animBg="1"/>
      <p:bldP spid="16" grpId="0"/>
      <p:bldP spid="19" grpId="0"/>
      <p:bldP spid="38" grpId="0"/>
      <p:bldP spid="39" grpId="0"/>
      <p:bldP spid="40" grpId="0"/>
      <p:bldP spid="46" grpId="0" animBg="1"/>
      <p:bldP spid="47" grpId="0"/>
      <p:bldP spid="5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aoblený obdélník 15"/>
          <p:cNvSpPr/>
          <p:nvPr/>
        </p:nvSpPr>
        <p:spPr>
          <a:xfrm>
            <a:off x="53752" y="764704"/>
            <a:ext cx="9036497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>
            <a:hlinkClick r:id="rId4" action="ppaction://hlinksldjump"/>
          </p:cNvPr>
          <p:cNvSpPr txBox="1"/>
          <p:nvPr/>
        </p:nvSpPr>
        <p:spPr>
          <a:xfrm>
            <a:off x="971600" y="893910"/>
            <a:ext cx="3888000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cs-CZ" dirty="0"/>
              <a:t>ELEKTRONEGATIVITA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21" y="1355575"/>
            <a:ext cx="8280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Atomová elektronegativita </a:t>
            </a:r>
            <a:r>
              <a:rPr lang="cs-CZ" sz="2200" b="1" u="sng" dirty="0" smtClean="0">
                <a:solidFill>
                  <a:srgbClr val="FF0000"/>
                </a:solidFill>
              </a:rPr>
              <a:t>X</a:t>
            </a:r>
            <a:r>
              <a:rPr lang="cs-CZ" sz="2200" b="1" dirty="0" smtClean="0"/>
              <a:t>  je schopnost vázaného atomu přitahovat vazebný elektronový pár.</a:t>
            </a:r>
            <a:endParaRPr lang="cs-CZ" sz="2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2125016"/>
            <a:ext cx="907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Hodnota  elektronegativity </a:t>
            </a:r>
            <a:r>
              <a:rPr lang="cs-CZ" sz="2200" b="1" u="sng" dirty="0" smtClean="0">
                <a:solidFill>
                  <a:srgbClr val="FF0000"/>
                </a:solidFill>
              </a:rPr>
              <a:t>X</a:t>
            </a:r>
            <a:r>
              <a:rPr lang="cs-CZ" sz="2200" b="1" dirty="0" smtClean="0"/>
              <a:t>  nepřechodných prvků v jednotlivých periodách </a:t>
            </a:r>
            <a:r>
              <a:rPr lang="cs-CZ" sz="2200" b="1" dirty="0" smtClean="0">
                <a:solidFill>
                  <a:srgbClr val="7030A0"/>
                </a:solidFill>
              </a:rPr>
              <a:t>vzrůstá od I. A po VII. A skupinu.</a:t>
            </a:r>
            <a:endParaRPr lang="cs-CZ" sz="2200" b="1" dirty="0">
              <a:solidFill>
                <a:srgbClr val="7030A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51521" y="2894457"/>
            <a:ext cx="8712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Hodnota  elektronegativity </a:t>
            </a:r>
            <a:r>
              <a:rPr lang="cs-CZ" sz="2200" b="1" u="sng" dirty="0" smtClean="0">
                <a:solidFill>
                  <a:srgbClr val="FF0000"/>
                </a:solidFill>
              </a:rPr>
              <a:t>X</a:t>
            </a:r>
            <a:r>
              <a:rPr lang="cs-CZ" sz="2200" b="1" dirty="0" smtClean="0"/>
              <a:t>  nepřechodných prvků v jednotlivých skupinách </a:t>
            </a:r>
            <a:r>
              <a:rPr lang="cs-CZ" sz="2200" b="1" dirty="0" smtClean="0">
                <a:solidFill>
                  <a:srgbClr val="7030A0"/>
                </a:solidFill>
              </a:rPr>
              <a:t>klesá od 1. k 7. periodě.</a:t>
            </a:r>
            <a:endParaRPr lang="cs-CZ" sz="2200" b="1" dirty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3687585"/>
            <a:ext cx="82808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/>
              <a:t>Větší praktický význam než samotná hodnota elektronegativity má hodnota rozdílů elektronegativit dvou vzájemně vázaných atomů </a:t>
            </a:r>
            <a:r>
              <a:rPr lang="cs-CZ" sz="2200" b="1" u="sng" dirty="0" smtClean="0">
                <a:solidFill>
                  <a:srgbClr val="FF0000"/>
                </a:solidFill>
              </a:rPr>
              <a:t>∆X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 smtClean="0"/>
              <a:t>(„delta </a:t>
            </a:r>
            <a:r>
              <a:rPr lang="cs-CZ" sz="2200" b="1" dirty="0" err="1" smtClean="0"/>
              <a:t>iks</a:t>
            </a:r>
            <a:r>
              <a:rPr lang="cs-CZ" sz="2200" b="1" dirty="0" smtClean="0"/>
              <a:t>“).</a:t>
            </a:r>
            <a:endParaRPr lang="cs-CZ" sz="2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725689" y="5434530"/>
            <a:ext cx="3666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∆</a:t>
            </a:r>
            <a:r>
              <a:rPr lang="cs-CZ" sz="2200" b="1" dirty="0" smtClean="0">
                <a:solidFill>
                  <a:srgbClr val="FF0000"/>
                </a:solidFill>
              </a:rPr>
              <a:t>X(H</a:t>
            </a:r>
            <a:r>
              <a:rPr lang="cs-CZ" sz="2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200" b="1" dirty="0" smtClean="0">
                <a:solidFill>
                  <a:srgbClr val="FF0000"/>
                </a:solidFill>
              </a:rPr>
              <a:t>O) </a:t>
            </a:r>
            <a:r>
              <a:rPr lang="cs-CZ" sz="2200" b="1" dirty="0" smtClean="0"/>
              <a:t>= X(O) – X(H)</a:t>
            </a:r>
            <a:endParaRPr lang="cs-CZ" sz="2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70121" y="4903683"/>
            <a:ext cx="290709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∆X </a:t>
            </a:r>
            <a:r>
              <a:rPr lang="cs-CZ" sz="2400" b="1" dirty="0" smtClean="0"/>
              <a:t>= X(A) – X(B)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5690" y="5865418"/>
            <a:ext cx="36662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∆</a:t>
            </a:r>
            <a:r>
              <a:rPr lang="cs-CZ" sz="2200" b="1" dirty="0" smtClean="0">
                <a:solidFill>
                  <a:srgbClr val="FF0000"/>
                </a:solidFill>
              </a:rPr>
              <a:t>X(H</a:t>
            </a:r>
            <a:r>
              <a:rPr lang="cs-CZ" sz="22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200" b="1" dirty="0" smtClean="0">
                <a:solidFill>
                  <a:srgbClr val="FF0000"/>
                </a:solidFill>
              </a:rPr>
              <a:t>O) </a:t>
            </a:r>
            <a:r>
              <a:rPr lang="cs-CZ" sz="2200" b="1" dirty="0" smtClean="0"/>
              <a:t>= 3,50 – 2,10</a:t>
            </a:r>
            <a:endParaRPr lang="cs-CZ" sz="2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5691" y="6296305"/>
            <a:ext cx="3282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∆</a:t>
            </a:r>
            <a:r>
              <a:rPr lang="cs-CZ" sz="2800" b="1" dirty="0" smtClean="0">
                <a:solidFill>
                  <a:srgbClr val="FF0000"/>
                </a:solidFill>
              </a:rPr>
              <a:t>X(H</a:t>
            </a:r>
            <a:r>
              <a:rPr lang="cs-CZ" sz="2800" b="1" baseline="-25000" dirty="0" smtClean="0">
                <a:solidFill>
                  <a:srgbClr val="FF0000"/>
                </a:solidFill>
              </a:rPr>
              <a:t>2</a:t>
            </a:r>
            <a:r>
              <a:rPr lang="cs-CZ" sz="2800" b="1" dirty="0" smtClean="0">
                <a:solidFill>
                  <a:srgbClr val="FF0000"/>
                </a:solidFill>
              </a:rPr>
              <a:t>O) </a:t>
            </a:r>
            <a:r>
              <a:rPr lang="cs-CZ" sz="2800" b="1" dirty="0" smtClean="0"/>
              <a:t>= 1,40</a:t>
            </a:r>
            <a:endParaRPr lang="cs-CZ" sz="28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17962" y="5434532"/>
            <a:ext cx="36704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∆</a:t>
            </a:r>
            <a:r>
              <a:rPr lang="cs-CZ" sz="2200" b="1" dirty="0" smtClean="0">
                <a:solidFill>
                  <a:srgbClr val="FF0000"/>
                </a:solidFill>
              </a:rPr>
              <a:t>X(</a:t>
            </a:r>
            <a:r>
              <a:rPr lang="cs-CZ" sz="2200" b="1" dirty="0" err="1" smtClean="0">
                <a:solidFill>
                  <a:srgbClr val="FF0000"/>
                </a:solidFill>
              </a:rPr>
              <a:t>HCl</a:t>
            </a:r>
            <a:r>
              <a:rPr lang="cs-CZ" sz="2200" b="1" dirty="0" smtClean="0">
                <a:solidFill>
                  <a:srgbClr val="FF0000"/>
                </a:solidFill>
              </a:rPr>
              <a:t>) </a:t>
            </a:r>
            <a:r>
              <a:rPr lang="cs-CZ" sz="2200" b="1" dirty="0" smtClean="0"/>
              <a:t>= X(Cl) – X(H)</a:t>
            </a:r>
            <a:endParaRPr lang="cs-CZ" sz="22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7963" y="5865420"/>
            <a:ext cx="36704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>
                <a:solidFill>
                  <a:srgbClr val="FF0000"/>
                </a:solidFill>
              </a:rPr>
              <a:t>∆</a:t>
            </a:r>
            <a:r>
              <a:rPr lang="cs-CZ" sz="2200" b="1" dirty="0" smtClean="0">
                <a:solidFill>
                  <a:srgbClr val="FF0000"/>
                </a:solidFill>
              </a:rPr>
              <a:t>X(</a:t>
            </a:r>
            <a:r>
              <a:rPr lang="cs-CZ" sz="2200" b="1" dirty="0" err="1" smtClean="0">
                <a:solidFill>
                  <a:srgbClr val="FF0000"/>
                </a:solidFill>
              </a:rPr>
              <a:t>HCl</a:t>
            </a:r>
            <a:r>
              <a:rPr lang="cs-CZ" sz="2200" b="1" dirty="0" smtClean="0">
                <a:solidFill>
                  <a:srgbClr val="FF0000"/>
                </a:solidFill>
              </a:rPr>
              <a:t>) </a:t>
            </a:r>
            <a:r>
              <a:rPr lang="cs-CZ" sz="2200" b="1" dirty="0" smtClean="0"/>
              <a:t>= 3,00 – 2,10</a:t>
            </a:r>
            <a:endParaRPr lang="cs-CZ" sz="22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17964" y="6296307"/>
            <a:ext cx="3131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∆</a:t>
            </a:r>
            <a:r>
              <a:rPr lang="cs-CZ" sz="2800" b="1" dirty="0" smtClean="0">
                <a:solidFill>
                  <a:srgbClr val="FF0000"/>
                </a:solidFill>
              </a:rPr>
              <a:t>X(</a:t>
            </a:r>
            <a:r>
              <a:rPr lang="cs-CZ" sz="2800" b="1" dirty="0" err="1" smtClean="0">
                <a:solidFill>
                  <a:srgbClr val="FF0000"/>
                </a:solidFill>
              </a:rPr>
              <a:t>HCl</a:t>
            </a:r>
            <a:r>
              <a:rPr lang="cs-CZ" sz="2800" b="1" dirty="0" smtClean="0">
                <a:solidFill>
                  <a:srgbClr val="FF0000"/>
                </a:solidFill>
              </a:rPr>
              <a:t>) </a:t>
            </a:r>
            <a:r>
              <a:rPr lang="cs-CZ" sz="2800" b="1" dirty="0" smtClean="0"/>
              <a:t>= 0,90</a:t>
            </a:r>
            <a:endParaRPr lang="cs-CZ" sz="2800" b="1" dirty="0"/>
          </a:p>
        </p:txBody>
      </p:sp>
      <p:sp>
        <p:nvSpPr>
          <p:cNvPr id="15" name="Šipka doprava se zářezem 14">
            <a:hlinkClick r:id="rId5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398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53752" y="764704"/>
            <a:ext cx="9036497" cy="6063680"/>
          </a:xfrm>
          <a:prstGeom prst="roundRect">
            <a:avLst>
              <a:gd name="adj" fmla="val 5850"/>
            </a:avLst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4" action="ppaction://hlinksldjump"/>
          </p:cNvPr>
          <p:cNvSpPr txBox="1"/>
          <p:nvPr/>
        </p:nvSpPr>
        <p:spPr>
          <a:xfrm>
            <a:off x="971600" y="893910"/>
            <a:ext cx="3924000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ELEKTRONEGATIVITA</a:t>
            </a:r>
          </a:p>
        </p:txBody>
      </p:sp>
      <p:pic>
        <p:nvPicPr>
          <p:cNvPr id="3" name="Obrázek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48880"/>
            <a:ext cx="820891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1435423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Hodnota elektronegativity </a:t>
            </a:r>
            <a:r>
              <a:rPr lang="cs-CZ" sz="2200" b="1" u="sng" dirty="0" smtClean="0">
                <a:solidFill>
                  <a:srgbClr val="FF0000"/>
                </a:solidFill>
              </a:rPr>
              <a:t>X</a:t>
            </a:r>
            <a:r>
              <a:rPr lang="cs-CZ" sz="2200" b="1" dirty="0" smtClean="0"/>
              <a:t>  se u jednotlivých prvků pohybuje v rozmezí </a:t>
            </a:r>
            <a:r>
              <a:rPr lang="cs-CZ" sz="2200" b="1" dirty="0" smtClean="0">
                <a:solidFill>
                  <a:srgbClr val="FF0000"/>
                </a:solidFill>
              </a:rPr>
              <a:t>od 0,7 do 4,00.</a:t>
            </a:r>
            <a:endParaRPr lang="cs-CZ" sz="2200" b="1" dirty="0">
              <a:solidFill>
                <a:srgbClr val="FF0000"/>
              </a:solidFill>
            </a:endParaRPr>
          </a:p>
        </p:txBody>
      </p:sp>
      <p:sp>
        <p:nvSpPr>
          <p:cNvPr id="6" name="Šipka doprava se zářezem 5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405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ený obdélník 9"/>
          <p:cNvSpPr/>
          <p:nvPr/>
        </p:nvSpPr>
        <p:spPr>
          <a:xfrm>
            <a:off x="21772" y="620688"/>
            <a:ext cx="9100457" cy="6237312"/>
          </a:xfrm>
          <a:prstGeom prst="roundRect">
            <a:avLst>
              <a:gd name="adj" fmla="val 5850"/>
            </a:avLst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>
            <a:hlinkClick r:id="rId5" action="ppaction://hlinksldjump"/>
          </p:cNvPr>
          <p:cNvSpPr txBox="1"/>
          <p:nvPr/>
        </p:nvSpPr>
        <p:spPr>
          <a:xfrm>
            <a:off x="755576" y="764704"/>
            <a:ext cx="4608512" cy="461665"/>
          </a:xfrm>
          <a:prstGeom prst="rect">
            <a:avLst/>
          </a:prstGeom>
          <a:gradFill flip="none" rotWithShape="1">
            <a:gsLst>
              <a:gs pos="100000">
                <a:srgbClr val="FF0000"/>
              </a:gs>
              <a:gs pos="0">
                <a:srgbClr val="00FF00"/>
              </a:gs>
              <a:gs pos="52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2400" b="1"/>
            </a:lvl1pPr>
          </a:lstStyle>
          <a:p>
            <a:r>
              <a:rPr lang="cs-CZ" dirty="0"/>
              <a:t>TYPY CHEMICKÉ VAZBY</a:t>
            </a:r>
          </a:p>
        </p:txBody>
      </p:sp>
      <p:sp>
        <p:nvSpPr>
          <p:cNvPr id="4" name="Obdélník 3"/>
          <p:cNvSpPr/>
          <p:nvPr/>
        </p:nvSpPr>
        <p:spPr>
          <a:xfrm>
            <a:off x="79400" y="6043935"/>
            <a:ext cx="85615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van </a:t>
            </a:r>
            <a:r>
              <a:rPr lang="cs-CZ" sz="2200" b="1" dirty="0">
                <a:solidFill>
                  <a:srgbClr val="FF0000"/>
                </a:solidFill>
              </a:rPr>
              <a:t>der </a:t>
            </a:r>
            <a:r>
              <a:rPr lang="cs-CZ" sz="2200" b="1" dirty="0" err="1" smtClean="0">
                <a:solidFill>
                  <a:srgbClr val="FF0000"/>
                </a:solidFill>
              </a:rPr>
              <a:t>Waalsovy</a:t>
            </a:r>
            <a:r>
              <a:rPr lang="cs-CZ" sz="2200" b="1" dirty="0"/>
              <a:t> </a:t>
            </a:r>
            <a:r>
              <a:rPr lang="cs-CZ" sz="2200" b="1" dirty="0" smtClean="0"/>
              <a:t>          vazebná </a:t>
            </a:r>
            <a:r>
              <a:rPr lang="cs-CZ" sz="2200" b="1" dirty="0"/>
              <a:t>energie </a:t>
            </a:r>
            <a:r>
              <a:rPr lang="cs-CZ" sz="2200" b="1" dirty="0" smtClean="0">
                <a:solidFill>
                  <a:srgbClr val="FF0000"/>
                </a:solidFill>
              </a:rPr>
              <a:t>0,4 </a:t>
            </a:r>
            <a:r>
              <a:rPr lang="cs-CZ" sz="2200" b="1" dirty="0" err="1" smtClean="0">
                <a:solidFill>
                  <a:srgbClr val="FF0000"/>
                </a:solidFill>
              </a:rPr>
              <a:t>kJ</a:t>
            </a:r>
            <a:r>
              <a:rPr lang="cs-CZ" sz="2200" b="1" dirty="0" smtClean="0">
                <a:solidFill>
                  <a:srgbClr val="FF0000"/>
                </a:solidFill>
              </a:rPr>
              <a:t>/mol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/>
              <a:t> </a:t>
            </a:r>
            <a:r>
              <a:rPr lang="cs-CZ" sz="2200" b="1" dirty="0" smtClean="0"/>
              <a:t> slabé vazby - váží </a:t>
            </a:r>
            <a:r>
              <a:rPr lang="cs-CZ" sz="2200" b="1" dirty="0"/>
              <a:t>molekuly ve větší </a:t>
            </a:r>
            <a:r>
              <a:rPr lang="cs-CZ" sz="2200" b="1" dirty="0" smtClean="0"/>
              <a:t>celky</a:t>
            </a:r>
            <a:endParaRPr lang="cs-CZ" sz="2200" b="1" dirty="0"/>
          </a:p>
        </p:txBody>
      </p:sp>
      <p:sp>
        <p:nvSpPr>
          <p:cNvPr id="5" name="Obdélník 4"/>
          <p:cNvSpPr/>
          <p:nvPr/>
        </p:nvSpPr>
        <p:spPr>
          <a:xfrm>
            <a:off x="79476" y="1442392"/>
            <a:ext cx="9000000" cy="446276"/>
          </a:xfrm>
          <a:prstGeom prst="rect">
            <a:avLst/>
          </a:prstGeom>
          <a:gradFill flip="none" rotWithShape="1">
            <a:gsLst>
              <a:gs pos="99000">
                <a:srgbClr val="1F55CF"/>
              </a:gs>
              <a:gs pos="3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cs-CZ" sz="2300" b="1" dirty="0"/>
              <a:t>Podle vazebné energie (energie uvolněné při vzniku vazby)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2815" y="2017584"/>
            <a:ext cx="904118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základní </a:t>
            </a:r>
            <a:r>
              <a:rPr lang="cs-CZ" sz="2200" b="1" dirty="0">
                <a:solidFill>
                  <a:srgbClr val="FF0000"/>
                </a:solidFill>
              </a:rPr>
              <a:t>chemické </a:t>
            </a:r>
            <a:r>
              <a:rPr lang="cs-CZ" sz="2200" b="1" dirty="0" smtClean="0">
                <a:solidFill>
                  <a:srgbClr val="FF0000"/>
                </a:solidFill>
              </a:rPr>
              <a:t>vazby</a:t>
            </a:r>
            <a:r>
              <a:rPr lang="cs-CZ" sz="2200" b="1" dirty="0" smtClean="0"/>
              <a:t> vazebná </a:t>
            </a:r>
            <a:r>
              <a:rPr lang="cs-CZ" sz="2200" b="1" dirty="0"/>
              <a:t>energie </a:t>
            </a:r>
            <a:r>
              <a:rPr lang="cs-CZ" sz="2200" b="1" dirty="0" smtClean="0">
                <a:solidFill>
                  <a:srgbClr val="FF0000"/>
                </a:solidFill>
              </a:rPr>
              <a:t>100 </a:t>
            </a:r>
            <a:r>
              <a:rPr lang="cs-CZ" sz="2200" b="1" dirty="0">
                <a:solidFill>
                  <a:srgbClr val="FF0000"/>
                </a:solidFill>
              </a:rPr>
              <a:t>- </a:t>
            </a:r>
            <a:r>
              <a:rPr lang="cs-CZ" sz="2200" b="1" dirty="0" smtClean="0">
                <a:solidFill>
                  <a:srgbClr val="FF0000"/>
                </a:solidFill>
              </a:rPr>
              <a:t>400kJ/mol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 smtClean="0"/>
              <a:t>vazby </a:t>
            </a:r>
            <a:r>
              <a:rPr lang="cs-CZ" sz="2200" b="1" dirty="0"/>
              <a:t>valenčních </a:t>
            </a:r>
            <a:r>
              <a:rPr lang="cs-CZ" sz="2200" b="1" dirty="0" smtClean="0"/>
              <a:t>elektronů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 smtClean="0"/>
              <a:t>vazba kovalentní,</a:t>
            </a:r>
            <a:r>
              <a:rPr lang="cs-CZ" sz="2200" b="1" dirty="0"/>
              <a:t> koordinačně </a:t>
            </a:r>
            <a:r>
              <a:rPr lang="cs-CZ" sz="2200" b="1" dirty="0" smtClean="0"/>
              <a:t>kovalentní </a:t>
            </a:r>
            <a:r>
              <a:rPr lang="cs-CZ" sz="2200" b="1" dirty="0"/>
              <a:t>iontová, </a:t>
            </a:r>
            <a:r>
              <a:rPr lang="cs-CZ" sz="2200" b="1" dirty="0" smtClean="0"/>
              <a:t>kovová</a:t>
            </a:r>
            <a:endParaRPr lang="cs-CZ" sz="2200" b="1" dirty="0"/>
          </a:p>
        </p:txBody>
      </p:sp>
      <p:sp>
        <p:nvSpPr>
          <p:cNvPr id="7" name="Obdélník 6"/>
          <p:cNvSpPr/>
          <p:nvPr/>
        </p:nvSpPr>
        <p:spPr>
          <a:xfrm>
            <a:off x="102815" y="3257706"/>
            <a:ext cx="85381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jaderné vazby</a:t>
            </a:r>
            <a:r>
              <a:rPr lang="cs-CZ" sz="2200" b="1" dirty="0" smtClean="0"/>
              <a:t>                vazebná </a:t>
            </a:r>
            <a:r>
              <a:rPr lang="cs-CZ" sz="2200" b="1" dirty="0"/>
              <a:t>energie </a:t>
            </a:r>
            <a:r>
              <a:rPr lang="cs-CZ" sz="2200" b="1" dirty="0" smtClean="0">
                <a:solidFill>
                  <a:srgbClr val="FF0000"/>
                </a:solidFill>
              </a:rPr>
              <a:t>105 </a:t>
            </a:r>
            <a:r>
              <a:rPr lang="cs-CZ" sz="2200" b="1" dirty="0">
                <a:solidFill>
                  <a:srgbClr val="FF0000"/>
                </a:solidFill>
              </a:rPr>
              <a:t>− 107 </a:t>
            </a:r>
            <a:r>
              <a:rPr lang="cs-CZ" sz="2200" b="1" dirty="0" err="1" smtClean="0">
                <a:solidFill>
                  <a:srgbClr val="FF0000"/>
                </a:solidFill>
              </a:rPr>
              <a:t>kJ</a:t>
            </a:r>
            <a:r>
              <a:rPr lang="cs-CZ" sz="2200" b="1" dirty="0" smtClean="0">
                <a:solidFill>
                  <a:srgbClr val="FF0000"/>
                </a:solidFill>
              </a:rPr>
              <a:t>/mol</a:t>
            </a:r>
          </a:p>
          <a:p>
            <a:r>
              <a:rPr lang="cs-CZ" sz="2200" b="1" dirty="0"/>
              <a:t> </a:t>
            </a:r>
            <a:r>
              <a:rPr lang="cs-CZ" sz="2200" b="1" dirty="0" smtClean="0"/>
              <a:t>   </a:t>
            </a:r>
            <a:r>
              <a:rPr lang="cs-CZ" sz="2200" b="1" dirty="0" smtClean="0">
                <a:solidFill>
                  <a:srgbClr val="FF0000"/>
                </a:solidFill>
              </a:rPr>
              <a:t> p</a:t>
            </a:r>
            <a:r>
              <a:rPr lang="cs-CZ" sz="22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  <a:r>
              <a:rPr lang="cs-CZ" sz="2200" b="1" dirty="0"/>
              <a:t>a </a:t>
            </a:r>
            <a:r>
              <a:rPr lang="cs-CZ" sz="2200" b="1" dirty="0" smtClean="0">
                <a:solidFill>
                  <a:srgbClr val="FF0000"/>
                </a:solidFill>
              </a:rPr>
              <a:t>n</a:t>
            </a:r>
            <a:r>
              <a:rPr lang="cs-CZ" sz="2200" b="1" baseline="30000" dirty="0" smtClean="0">
                <a:solidFill>
                  <a:srgbClr val="FF0000"/>
                </a:solidFill>
              </a:rPr>
              <a:t>0</a:t>
            </a:r>
            <a:r>
              <a:rPr lang="cs-CZ" sz="2200" b="1" baseline="30000" dirty="0" smtClean="0"/>
              <a:t> </a:t>
            </a:r>
            <a:r>
              <a:rPr lang="cs-CZ" sz="2200" b="1" dirty="0" smtClean="0"/>
              <a:t> </a:t>
            </a:r>
            <a:r>
              <a:rPr lang="cs-CZ" sz="2200" b="1" dirty="0"/>
              <a:t>v jádrech atomů; jaderné </a:t>
            </a:r>
            <a:r>
              <a:rPr lang="cs-CZ" sz="2200" b="1" dirty="0" smtClean="0"/>
              <a:t>reakce</a:t>
            </a:r>
            <a:endParaRPr lang="cs-CZ" sz="2200" b="1" dirty="0"/>
          </a:p>
        </p:txBody>
      </p:sp>
      <p:sp>
        <p:nvSpPr>
          <p:cNvPr id="8" name="Obdélník 7"/>
          <p:cNvSpPr/>
          <p:nvPr/>
        </p:nvSpPr>
        <p:spPr>
          <a:xfrm>
            <a:off x="107504" y="4164782"/>
            <a:ext cx="89719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2200" b="1" dirty="0" smtClean="0">
                <a:solidFill>
                  <a:srgbClr val="FF0000"/>
                </a:solidFill>
              </a:rPr>
              <a:t>vodíkové můstky         </a:t>
            </a:r>
            <a:r>
              <a:rPr lang="cs-CZ" sz="2200" b="1" dirty="0" smtClean="0"/>
              <a:t>vazebná </a:t>
            </a:r>
            <a:r>
              <a:rPr lang="cs-CZ" sz="2200" b="1" dirty="0"/>
              <a:t>energie </a:t>
            </a:r>
            <a:r>
              <a:rPr lang="cs-CZ" sz="2200" b="1" dirty="0" smtClean="0">
                <a:solidFill>
                  <a:srgbClr val="FF0000"/>
                </a:solidFill>
              </a:rPr>
              <a:t>10 </a:t>
            </a:r>
            <a:r>
              <a:rPr lang="cs-CZ" sz="2200" b="1" dirty="0">
                <a:solidFill>
                  <a:srgbClr val="FF0000"/>
                </a:solidFill>
              </a:rPr>
              <a:t>- 40 </a:t>
            </a:r>
            <a:r>
              <a:rPr lang="cs-CZ" sz="2200" b="1" dirty="0" err="1" smtClean="0">
                <a:solidFill>
                  <a:srgbClr val="FF0000"/>
                </a:solidFill>
              </a:rPr>
              <a:t>kJ</a:t>
            </a:r>
            <a:r>
              <a:rPr lang="cs-CZ" sz="2200" b="1" dirty="0" smtClean="0">
                <a:solidFill>
                  <a:srgbClr val="FF0000"/>
                </a:solidFill>
              </a:rPr>
              <a:t>/mol</a:t>
            </a:r>
            <a:r>
              <a:rPr lang="cs-CZ" sz="2200" b="1" dirty="0" smtClean="0"/>
              <a:t> </a:t>
            </a:r>
            <a:r>
              <a:rPr lang="cs-CZ" sz="2200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 smtClean="0"/>
              <a:t>vodíkové můstky -  vodík je  </a:t>
            </a:r>
            <a:r>
              <a:rPr lang="cs-CZ" sz="2200" b="1" dirty="0"/>
              <a:t>vázán na výrazně </a:t>
            </a:r>
            <a:endParaRPr lang="cs-CZ" sz="2200" b="1" dirty="0" smtClean="0"/>
          </a:p>
          <a:p>
            <a:r>
              <a:rPr lang="cs-CZ" sz="2200" b="1" dirty="0"/>
              <a:t> </a:t>
            </a:r>
            <a:r>
              <a:rPr lang="cs-CZ" sz="2200" b="1" dirty="0" smtClean="0"/>
              <a:t>    elektro negativnější atom -  </a:t>
            </a:r>
            <a:r>
              <a:rPr lang="cs-CZ" sz="2200" b="1" dirty="0"/>
              <a:t>O, N, F, </a:t>
            </a:r>
            <a:r>
              <a:rPr lang="cs-CZ" sz="2200" b="1" dirty="0" smtClean="0"/>
              <a:t>Cl    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/>
              <a:t> </a:t>
            </a:r>
            <a:r>
              <a:rPr lang="cs-CZ" sz="2200" b="1" dirty="0" smtClean="0"/>
              <a:t>vazba </a:t>
            </a:r>
            <a:r>
              <a:rPr lang="cs-CZ" sz="2200" b="1" dirty="0"/>
              <a:t>silně </a:t>
            </a:r>
            <a:r>
              <a:rPr lang="cs-CZ" sz="2200" b="1" dirty="0" smtClean="0"/>
              <a:t>polarizována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cs-CZ" sz="2200" b="1" dirty="0"/>
              <a:t> </a:t>
            </a:r>
            <a:r>
              <a:rPr lang="cs-CZ" sz="2200" b="1" dirty="0" smtClean="0"/>
              <a:t>mohou </a:t>
            </a:r>
            <a:r>
              <a:rPr lang="cs-CZ" sz="2200" b="1" dirty="0"/>
              <a:t>se </a:t>
            </a:r>
            <a:r>
              <a:rPr lang="cs-CZ" sz="2200" b="1" dirty="0" smtClean="0"/>
              <a:t>vodíkovým </a:t>
            </a:r>
            <a:r>
              <a:rPr lang="cs-CZ" sz="2200" b="1" dirty="0"/>
              <a:t>můstkem vázat i na jiné </a:t>
            </a:r>
            <a:r>
              <a:rPr lang="cs-CZ" sz="2200" b="1" dirty="0" smtClean="0"/>
              <a:t>ionty</a:t>
            </a:r>
            <a:endParaRPr lang="cs-CZ" sz="2200" b="1" dirty="0"/>
          </a:p>
        </p:txBody>
      </p:sp>
      <p:sp>
        <p:nvSpPr>
          <p:cNvPr id="9" name="Šipka doprava se zářezem 8">
            <a:hlinkClick r:id="rId6" action="ppaction://hlinksldjump"/>
          </p:cNvPr>
          <p:cNvSpPr/>
          <p:nvPr/>
        </p:nvSpPr>
        <p:spPr>
          <a:xfrm rot="16200000">
            <a:off x="8532443" y="188688"/>
            <a:ext cx="432000" cy="43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261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6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/>
      <p:bldP spid="5" grpId="0" animBg="1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4260</TotalTime>
  <Words>1001</Words>
  <Application>Microsoft Office PowerPoint</Application>
  <PresentationFormat>Předvádění na obrazovce (4:3)</PresentationFormat>
  <Paragraphs>169</Paragraphs>
  <Slides>15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Tok</vt:lpstr>
      <vt:lpstr>1_Tok</vt:lpstr>
      <vt:lpstr>Prezentace aplikace PowerPoint</vt:lpstr>
      <vt:lpstr>CHEMICKÁ VAZBA 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Chemická vazbaI.</dc:title>
  <dc:creator>Lenovo</dc:creator>
  <cp:lastModifiedBy>Lenovo</cp:lastModifiedBy>
  <cp:revision>191</cp:revision>
  <dcterms:created xsi:type="dcterms:W3CDTF">2013-01-15T07:03:01Z</dcterms:created>
  <dcterms:modified xsi:type="dcterms:W3CDTF">2013-05-24T05:59:51Z</dcterms:modified>
</cp:coreProperties>
</file>