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9"/>
  </p:notesMasterIdLst>
  <p:sldIdLst>
    <p:sldId id="278" r:id="rId10"/>
    <p:sldId id="261" r:id="rId11"/>
    <p:sldId id="257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3" r:id="rId20"/>
    <p:sldId id="275" r:id="rId21"/>
    <p:sldId id="274" r:id="rId22"/>
    <p:sldId id="276" r:id="rId23"/>
    <p:sldId id="277" r:id="rId24"/>
    <p:sldId id="262" r:id="rId25"/>
    <p:sldId id="263" r:id="rId26"/>
    <p:sldId id="268" r:id="rId27"/>
    <p:sldId id="27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3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3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57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49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5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03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35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9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52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53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4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62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6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44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2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90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0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56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17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00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9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57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79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5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08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08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7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83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3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98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60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4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25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30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02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42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7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04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0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56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00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4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91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4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30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61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828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62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55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990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30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5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644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67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00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69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3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9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86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000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206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477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09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50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2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557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860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1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35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548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0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9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5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6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0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96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2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35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3.wdp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4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0.png"/><Relationship Id="rId20" Type="http://schemas.openxmlformats.org/officeDocument/2006/relationships/image" Target="../media/image33.jpe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06.04.2013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VY_32_INOVACE_08_Ch_ACH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Křemík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křemíku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</a:t>
            </a:r>
            <a:r>
              <a:rPr lang="cs-CZ" sz="1800" dirty="0" smtClean="0">
                <a:solidFill>
                  <a:prstClr val="black"/>
                </a:solidFill>
              </a:rPr>
              <a:t>. Průmyslová výroba </a:t>
            </a:r>
            <a:r>
              <a:rPr lang="cs-CZ" sz="1800" dirty="0">
                <a:solidFill>
                  <a:prstClr val="black"/>
                </a:solidFill>
              </a:rPr>
              <a:t>a 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116633"/>
            <a:ext cx="8568952" cy="6711752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276048" y="4514652"/>
            <a:ext cx="2535184" cy="1901388"/>
            <a:chOff x="6276048" y="4514652"/>
            <a:chExt cx="2535184" cy="1901388"/>
          </a:xfrm>
        </p:grpSpPr>
        <p:pic>
          <p:nvPicPr>
            <p:cNvPr id="1030" name="Picture 6" descr="Soubor: PCCB brzdy Carrera G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048" y="4514652"/>
              <a:ext cx="2535184" cy="190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6276048" y="4514652"/>
              <a:ext cx="837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Obr.40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010779" y="4511969"/>
            <a:ext cx="3361421" cy="1839741"/>
            <a:chOff x="3010779" y="4511970"/>
            <a:chExt cx="3277605" cy="17559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779" y="4511970"/>
              <a:ext cx="3182991" cy="1726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5490563" y="5990931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Obr.39</a:t>
              </a:r>
              <a:endParaRPr lang="cs-CZ" sz="1200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021080" y="4506384"/>
            <a:ext cx="1988651" cy="1863935"/>
            <a:chOff x="2929419" y="4506385"/>
            <a:chExt cx="1894115" cy="17455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419" y="4506385"/>
              <a:ext cx="1894115" cy="1718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3492981" y="5974886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Obr.38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651133" y="2539251"/>
            <a:ext cx="2191439" cy="1415456"/>
            <a:chOff x="5671721" y="3285690"/>
            <a:chExt cx="2191439" cy="14154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721" y="3285690"/>
              <a:ext cx="2115960" cy="140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7065339" y="4424147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957836" y="2291941"/>
            <a:ext cx="1693297" cy="1232037"/>
            <a:chOff x="3957836" y="2723989"/>
            <a:chExt cx="1693297" cy="1232037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723989"/>
              <a:ext cx="1655197" cy="12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3957836" y="3679027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501963" y="755551"/>
            <a:ext cx="3030477" cy="987648"/>
            <a:chOff x="5501963" y="1187599"/>
            <a:chExt cx="3030477" cy="98764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963" y="1187599"/>
              <a:ext cx="3030477" cy="98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5501963" y="1890663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406544" y="116632"/>
            <a:ext cx="1912477" cy="1728192"/>
            <a:chOff x="5408026" y="548680"/>
            <a:chExt cx="1912477" cy="1728192"/>
          </a:xfrm>
        </p:grpSpPr>
        <p:pic>
          <p:nvPicPr>
            <p:cNvPr id="7170" name="Picture 2" descr="File:Silicon-carbide-3D-balls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026" y="548680"/>
              <a:ext cx="1696509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6522682" y="1893957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87624" y="807095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7542" y="1743199"/>
            <a:ext cx="806489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 </a:t>
            </a:r>
            <a:r>
              <a:rPr lang="cs-CZ" dirty="0" smtClean="0"/>
              <a:t>Karbid křemíku</a:t>
            </a:r>
            <a:r>
              <a:rPr lang="cs-CZ" dirty="0"/>
              <a:t> </a:t>
            </a:r>
            <a:r>
              <a:rPr lang="cs-CZ" dirty="0" err="1" smtClean="0"/>
              <a:t>SiC</a:t>
            </a:r>
            <a:r>
              <a:rPr lang="cs-CZ" dirty="0" smtClean="0"/>
              <a:t> </a:t>
            </a:r>
            <a:r>
              <a:rPr lang="cs-CZ" dirty="0"/>
              <a:t> patří </a:t>
            </a:r>
            <a:r>
              <a:rPr lang="cs-CZ" dirty="0" smtClean="0"/>
              <a:t>mezi nejtvrdší látky.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56612" y="2204864"/>
            <a:ext cx="288032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 </a:t>
            </a:r>
            <a:r>
              <a:rPr lang="cs-CZ" dirty="0" smtClean="0"/>
              <a:t>karborundum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7542" y="3399383"/>
            <a:ext cx="230425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 </a:t>
            </a:r>
            <a:r>
              <a:rPr lang="cs-CZ" dirty="0" smtClean="0"/>
              <a:t>polovodič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7541" y="4038265"/>
            <a:ext cx="712879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 </a:t>
            </a:r>
            <a:r>
              <a:rPr lang="cs-CZ" dirty="0" smtClean="0"/>
              <a:t>neprůstřelné vesty, kompozitní pancíře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67540" y="6351711"/>
            <a:ext cx="349029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 </a:t>
            </a:r>
            <a:r>
              <a:rPr lang="cs-CZ" dirty="0" smtClean="0"/>
              <a:t>brzdové kotouče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12423" y="2882553"/>
            <a:ext cx="352839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 </a:t>
            </a:r>
            <a:r>
              <a:rPr lang="cs-CZ" dirty="0" smtClean="0"/>
              <a:t>brusný materiál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4" grpId="0" animBg="1"/>
      <p:bldP spid="28" grpId="0" animBg="1"/>
      <p:bldP spid="23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116633"/>
            <a:ext cx="9144000" cy="6711752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899596" y="5157192"/>
            <a:ext cx="3744412" cy="1591809"/>
            <a:chOff x="899596" y="5157192"/>
            <a:chExt cx="3744412" cy="1591809"/>
          </a:xfrm>
        </p:grpSpPr>
        <p:pic>
          <p:nvPicPr>
            <p:cNvPr id="2054" name="Picture 6" descr="Soubor: Moissanit rin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6" y="5202001"/>
              <a:ext cx="3672404" cy="154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3846187" y="5157192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Obr.43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264762" y="3179877"/>
            <a:ext cx="1719608" cy="3143395"/>
            <a:chOff x="7264762" y="3179877"/>
            <a:chExt cx="1719608" cy="3143395"/>
          </a:xfrm>
        </p:grpSpPr>
        <p:pic>
          <p:nvPicPr>
            <p:cNvPr id="2052" name="Picture 4" descr="File:Thin-filament-pyrometry-imag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7" y="3179877"/>
              <a:ext cx="1676063" cy="3117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7264762" y="6046273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Obr.42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592647" y="980728"/>
            <a:ext cx="3125068" cy="2082077"/>
            <a:chOff x="5592647" y="980728"/>
            <a:chExt cx="3125068" cy="2082077"/>
          </a:xfrm>
        </p:grpSpPr>
        <p:pic>
          <p:nvPicPr>
            <p:cNvPr id="2050" name="Picture 2" descr="Soubor: Hubble 01 croppe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647" y="980728"/>
              <a:ext cx="3125068" cy="2082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7919894" y="991761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118516" y="116632"/>
            <a:ext cx="1912477" cy="1728192"/>
            <a:chOff x="5408026" y="548680"/>
            <a:chExt cx="1912477" cy="1728192"/>
          </a:xfrm>
        </p:grpSpPr>
        <p:pic>
          <p:nvPicPr>
            <p:cNvPr id="7170" name="Picture 2" descr="File:Silicon-carbide-3D-ball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026" y="548680"/>
              <a:ext cx="1696509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6522682" y="1893957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Obr.34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899596" y="807095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651133" y="6536377"/>
            <a:ext cx="84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Obr.15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9514" y="1815207"/>
            <a:ext cx="414046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 </a:t>
            </a:r>
            <a:r>
              <a:rPr lang="cs-CZ" dirty="0" smtClean="0"/>
              <a:t>Karbid křemíku</a:t>
            </a:r>
            <a:r>
              <a:rPr lang="cs-CZ" dirty="0"/>
              <a:t> </a:t>
            </a:r>
            <a:r>
              <a:rPr lang="cs-CZ" dirty="0" err="1" smtClean="0"/>
              <a:t>SiC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79514" y="2348880"/>
            <a:ext cx="4968554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  </a:t>
            </a:r>
            <a:r>
              <a:rPr lang="cs-CZ" dirty="0" smtClean="0"/>
              <a:t>materiál pro zrcadla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smtClean="0"/>
              <a:t>       astronomických</a:t>
            </a:r>
            <a:r>
              <a:rPr lang="cs-CZ" dirty="0"/>
              <a:t> teleskopů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79515" y="3356992"/>
            <a:ext cx="6408710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 Tenká vlákna </a:t>
            </a:r>
            <a:r>
              <a:rPr lang="cs-CZ" dirty="0" smtClean="0"/>
              <a:t>pyrometrie </a:t>
            </a:r>
            <a:r>
              <a:rPr lang="cs-CZ" dirty="0"/>
              <a:t>(TFP) -</a:t>
            </a:r>
            <a:r>
              <a:rPr lang="cs-CZ" dirty="0" smtClean="0"/>
              <a:t> optická </a:t>
            </a:r>
            <a:r>
              <a:rPr lang="cs-CZ" dirty="0"/>
              <a:t>metoda používaná k měření teploty.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79512" y="4725144"/>
            <a:ext cx="708525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 drahokam </a:t>
            </a:r>
            <a:r>
              <a:rPr lang="cs-CZ" dirty="0" smtClean="0"/>
              <a:t>- výroba</a:t>
            </a:r>
            <a:r>
              <a:rPr lang="cs-CZ" dirty="0"/>
              <a:t> šperků </a:t>
            </a:r>
            <a:r>
              <a:rPr lang="cs-CZ" dirty="0" smtClean="0"/>
              <a:t>- </a:t>
            </a:r>
            <a:r>
              <a:rPr lang="cs-CZ" dirty="0"/>
              <a:t>"</a:t>
            </a:r>
            <a:r>
              <a:rPr lang="cs-CZ" dirty="0" err="1"/>
              <a:t>Moissanit</a:t>
            </a:r>
            <a:r>
              <a:rPr lang="cs-CZ" dirty="0"/>
              <a:t>" 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  <p:bldP spid="20" grpId="0" animBg="1"/>
      <p:bldP spid="24" grpId="0" animBg="1"/>
      <p:bldP spid="2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260648"/>
            <a:ext cx="9144000" cy="656773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404664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9" y="1052736"/>
            <a:ext cx="180019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Silany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5" y="4244895"/>
            <a:ext cx="770485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</a:t>
            </a:r>
            <a:r>
              <a:rPr lang="it-IT" dirty="0"/>
              <a:t>obsahují v molekule vazbu </a:t>
            </a:r>
            <a:r>
              <a:rPr lang="cs-CZ" dirty="0"/>
              <a:t>–(O-Si-O-Si-O</a:t>
            </a:r>
            <a:r>
              <a:rPr lang="cs-CZ" dirty="0" smtClean="0"/>
              <a:t>)–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5" y="1609739"/>
            <a:ext cx="792088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</a:t>
            </a:r>
            <a:r>
              <a:rPr lang="cs-CZ" dirty="0" smtClean="0"/>
              <a:t>křemíkovodíky Si</a:t>
            </a:r>
            <a:r>
              <a:rPr lang="cs-CZ" baseline="-25000" dirty="0" smtClean="0"/>
              <a:t>n</a:t>
            </a:r>
            <a:r>
              <a:rPr lang="cs-CZ" dirty="0" smtClean="0"/>
              <a:t>H</a:t>
            </a:r>
            <a:r>
              <a:rPr lang="cs-CZ" baseline="-25000" dirty="0" smtClean="0"/>
              <a:t>2n+2    </a:t>
            </a:r>
            <a:r>
              <a:rPr lang="cs-CZ" dirty="0" smtClean="0"/>
              <a:t>- obdoba uhlovodíků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3615407"/>
            <a:ext cx="3600399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/>
              <a:t>Siloxany</a:t>
            </a:r>
            <a:r>
              <a:rPr lang="cs-CZ" dirty="0"/>
              <a:t> (silikony)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67545" y="2204864"/>
            <a:ext cx="8424936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Výchozí </a:t>
            </a:r>
            <a:r>
              <a:rPr lang="cs-CZ" dirty="0"/>
              <a:t>sloučeniny pro výrobu </a:t>
            </a:r>
            <a:r>
              <a:rPr lang="cs-CZ" dirty="0" smtClean="0"/>
              <a:t>složitějších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křemíkatých látek: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např. pro </a:t>
            </a:r>
            <a:r>
              <a:rPr lang="cs-CZ" dirty="0"/>
              <a:t>výrobu čistého polovodičového křemíku.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36398" y="4797152"/>
            <a:ext cx="8168050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zbylé </a:t>
            </a:r>
            <a:r>
              <a:rPr lang="cs-CZ" dirty="0" smtClean="0"/>
              <a:t>dvě </a:t>
            </a:r>
            <a:r>
              <a:rPr lang="cs-CZ" dirty="0"/>
              <a:t> vazby křemíkového </a:t>
            </a:r>
            <a:r>
              <a:rPr lang="cs-CZ" dirty="0" smtClean="0"/>
              <a:t>atomu </a:t>
            </a:r>
            <a:r>
              <a:rPr lang="cs-CZ" dirty="0"/>
              <a:t> </a:t>
            </a:r>
            <a:r>
              <a:rPr lang="cs-CZ" dirty="0" smtClean="0"/>
              <a:t>obsazeny </a:t>
            </a:r>
            <a:r>
              <a:rPr lang="cs-CZ" dirty="0"/>
              <a:t>skupinami –</a:t>
            </a:r>
            <a:r>
              <a:rPr lang="cs-CZ" dirty="0" smtClean="0"/>
              <a:t>HO nebo –CH</a:t>
            </a:r>
            <a:r>
              <a:rPr lang="cs-CZ" baseline="-25000" dirty="0" smtClean="0"/>
              <a:t>3 </a:t>
            </a:r>
            <a:r>
              <a:rPr lang="cs-CZ" dirty="0" smtClean="0"/>
              <a:t>a </a:t>
            </a:r>
            <a:r>
              <a:rPr lang="cs-CZ" dirty="0"/>
              <a:t>dalšími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7545" y="5775647"/>
            <a:ext cx="816805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vzorec: (CH</a:t>
            </a:r>
            <a:r>
              <a:rPr lang="cs-CZ" baseline="-25000" dirty="0"/>
              <a:t>3</a:t>
            </a:r>
            <a:r>
              <a:rPr lang="cs-CZ" dirty="0"/>
              <a:t>)</a:t>
            </a:r>
            <a:r>
              <a:rPr lang="cs-CZ" baseline="-25000" dirty="0"/>
              <a:t>3</a:t>
            </a:r>
            <a:r>
              <a:rPr lang="cs-CZ" dirty="0"/>
              <a:t>SiO[</a:t>
            </a:r>
            <a:r>
              <a:rPr lang="cs-CZ" dirty="0" err="1"/>
              <a:t>SiO</a:t>
            </a:r>
            <a:r>
              <a:rPr lang="cs-CZ" dirty="0"/>
              <a:t>(CH</a:t>
            </a:r>
            <a:r>
              <a:rPr lang="cs-CZ" baseline="-25000" dirty="0"/>
              <a:t>3</a:t>
            </a:r>
            <a:r>
              <a:rPr lang="cs-CZ" dirty="0"/>
              <a:t>)</a:t>
            </a:r>
            <a:r>
              <a:rPr lang="cs-CZ" baseline="-25000" dirty="0"/>
              <a:t>2</a:t>
            </a:r>
            <a:r>
              <a:rPr lang="cs-CZ" dirty="0"/>
              <a:t>]</a:t>
            </a:r>
            <a:r>
              <a:rPr lang="cs-CZ" baseline="-25000" dirty="0" err="1"/>
              <a:t>n</a:t>
            </a:r>
            <a:r>
              <a:rPr lang="cs-CZ" dirty="0" err="1"/>
              <a:t>Si</a:t>
            </a:r>
            <a:r>
              <a:rPr lang="cs-CZ" dirty="0"/>
              <a:t>(CH</a:t>
            </a:r>
            <a:r>
              <a:rPr lang="cs-CZ" baseline="-25000" dirty="0"/>
              <a:t>3</a:t>
            </a:r>
            <a:r>
              <a:rPr lang="cs-CZ" dirty="0"/>
              <a:t>)</a:t>
            </a:r>
            <a:r>
              <a:rPr lang="cs-CZ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29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6" grpId="0" animBg="1"/>
      <p:bldP spid="7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260648"/>
            <a:ext cx="9144000" cy="656773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404664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5" y="1757714"/>
            <a:ext cx="309634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Ve stavebnictví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128226"/>
            <a:ext cx="3600399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/>
              <a:t>Siloxany</a:t>
            </a:r>
            <a:r>
              <a:rPr lang="cs-CZ" dirty="0"/>
              <a:t> (silikony)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5496" y="2309971"/>
            <a:ext cx="8928992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Složkou </a:t>
            </a:r>
            <a:r>
              <a:rPr lang="cs-CZ" dirty="0"/>
              <a:t>speciálních omítek a nátěrů, které zabraňují pronikání vlhkosti do staveb.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7544" y="3567206"/>
            <a:ext cx="3672407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</a:t>
            </a:r>
            <a:r>
              <a:rPr lang="cs-CZ" dirty="0" smtClean="0"/>
              <a:t>Silikonový </a:t>
            </a:r>
            <a:r>
              <a:rPr lang="cs-CZ" dirty="0"/>
              <a:t>kaučuk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6643" y="4172887"/>
            <a:ext cx="8928992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Podobné vlastnosti jako kaučuk, navíc však </a:t>
            </a:r>
            <a:r>
              <a:rPr lang="cs-CZ" dirty="0"/>
              <a:t>snáší mnohem vyšší teploty a je téměř </a:t>
            </a:r>
            <a:r>
              <a:rPr lang="cs-CZ" dirty="0" smtClean="0"/>
              <a:t>nehořlavý.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6643" y="5180999"/>
            <a:ext cx="8928992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Ze </a:t>
            </a:r>
            <a:r>
              <a:rPr lang="cs-CZ" dirty="0"/>
              <a:t>silikonového kaučuku vyrábějí různá těsnění nebo vystýlky nádob pro chemický průmysl a podobné </a:t>
            </a:r>
            <a:r>
              <a:rPr lang="cs-CZ" dirty="0" smtClean="0"/>
              <a:t>aplikace.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260648"/>
            <a:ext cx="9144000" cy="656773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404664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5" y="1610216"/>
            <a:ext cx="309634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</a:t>
            </a:r>
            <a:r>
              <a:rPr lang="cs-CZ" dirty="0" smtClean="0"/>
              <a:t>V </a:t>
            </a:r>
            <a:r>
              <a:rPr lang="cs-CZ" dirty="0"/>
              <a:t>medicíně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980728"/>
            <a:ext cx="3600399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/>
              <a:t>Siloxany</a:t>
            </a:r>
            <a:r>
              <a:rPr lang="cs-CZ" dirty="0"/>
              <a:t> (silikony)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2162473"/>
            <a:ext cx="9036496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Hydrofobní vlastnosti </a:t>
            </a:r>
            <a:r>
              <a:rPr lang="cs-CZ" dirty="0" err="1"/>
              <a:t>siloxanů</a:t>
            </a:r>
            <a:r>
              <a:rPr lang="cs-CZ" dirty="0"/>
              <a:t> lze potlačit tím, že na určité </a:t>
            </a:r>
            <a:r>
              <a:rPr lang="cs-CZ" dirty="0" smtClean="0"/>
              <a:t>procento Si atomů </a:t>
            </a:r>
            <a:r>
              <a:rPr lang="cs-CZ" dirty="0"/>
              <a:t>jsou navázány skupiny –</a:t>
            </a:r>
            <a:r>
              <a:rPr lang="cs-CZ" dirty="0" smtClean="0"/>
              <a:t>OH.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7544" y="4239085"/>
            <a:ext cx="576064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silikonové oleje, </a:t>
            </a:r>
            <a:r>
              <a:rPr lang="cs-CZ" dirty="0" smtClean="0"/>
              <a:t>silikonové </a:t>
            </a:r>
            <a:r>
              <a:rPr lang="cs-CZ" dirty="0"/>
              <a:t>tuky</a:t>
            </a:r>
            <a:endParaRPr lang="cs-CZ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5496" y="4844766"/>
            <a:ext cx="583264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odolnost proti vysokým teplotám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1556" y="5469031"/>
            <a:ext cx="9038051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Do</a:t>
            </a:r>
            <a:r>
              <a:rPr lang="cs-CZ" dirty="0"/>
              <a:t> prostředí se zvýšeným teplotním namáháním nejen jako mazadla, ale i jako média pro přenos tepla (olejové lázně</a:t>
            </a:r>
            <a:r>
              <a:rPr lang="cs-CZ" dirty="0" smtClean="0"/>
              <a:t>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3129017"/>
            <a:ext cx="9036496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 </a:t>
            </a:r>
            <a:r>
              <a:rPr lang="cs-CZ" dirty="0" smtClean="0"/>
              <a:t>Výroba </a:t>
            </a:r>
            <a:r>
              <a:rPr lang="cs-CZ" dirty="0"/>
              <a:t>chirurgických implantátů (nejznámější je </a:t>
            </a:r>
            <a:r>
              <a:rPr lang="cs-CZ" dirty="0" smtClean="0"/>
              <a:t>umělé </a:t>
            </a:r>
            <a:r>
              <a:rPr lang="cs-CZ" dirty="0"/>
              <a:t>zvětšování velikosti ženských prsů).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6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7" grpId="0" animBg="1"/>
      <p:bldP spid="21" grpId="0" animBg="1"/>
      <p:bldP spid="22" grpId="0" animBg="1"/>
      <p:bldP spid="23" grpId="0" animBg="1"/>
      <p:bldP spid="2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KŘEMÍK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SILICIUM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Si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IV.A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28,1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1,9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44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</a:t>
            </a:r>
            <a:r>
              <a:rPr lang="cs-CZ" sz="1200" dirty="0" smtClean="0"/>
              <a:t>/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MILLS</a:t>
            </a:r>
            <a:r>
              <a:rPr lang="cs-CZ" sz="1200" dirty="0"/>
              <a:t>, Ben. </a:t>
            </a:r>
            <a:r>
              <a:rPr lang="cs-CZ" sz="1200" i="1" dirty="0"/>
              <a:t>Soubor: Silicon-unit-cell-3D-balls.png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http://commons.wikimedia.org/wiki/File:Silicon-unit-cell-3D-balls.png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ENRICOROS</a:t>
            </a:r>
            <a:r>
              <a:rPr lang="cs-CZ" sz="1200" dirty="0"/>
              <a:t>. </a:t>
            </a:r>
            <a:r>
              <a:rPr lang="cs-CZ" sz="1200" i="1" dirty="0"/>
              <a:t>Soubor: SiliconCroda.jpg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http://commons.wikimedia.org/wiki/File:SiliconCroda.jpg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</a:t>
            </a:r>
            <a:r>
              <a:rPr lang="nl-NL" sz="1200" dirty="0"/>
              <a:t> </a:t>
            </a:r>
            <a:r>
              <a:rPr lang="cs-CZ" sz="1200" dirty="0" smtClean="0"/>
              <a:t>  </a:t>
            </a:r>
            <a:r>
              <a:rPr lang="nl-NL" sz="1200" dirty="0" smtClean="0"/>
              <a:t>P.H</a:t>
            </a:r>
            <a:r>
              <a:rPr lang="nl-NL" sz="1200" dirty="0"/>
              <a:t>. VAN DEN HEUVELL. </a:t>
            </a:r>
            <a:r>
              <a:rPr lang="nl-NL" sz="1200" i="1" dirty="0"/>
              <a:t>Soubor:J J Berzelius.jpg - Wikimedia Commons</a:t>
            </a:r>
            <a:r>
              <a:rPr lang="nl-NL" sz="1200" dirty="0"/>
              <a:t> [online]. [cit. </a:t>
            </a:r>
            <a:r>
              <a:rPr lang="nl-NL" sz="1200" dirty="0" smtClean="0"/>
              <a:t>3.4.2013</a:t>
            </a:r>
            <a:r>
              <a:rPr lang="nl-NL" sz="1200" dirty="0"/>
              <a:t>]. Dostupný na WWW: http://commons.wikimedia.org/wiki/File:J_J_Berzelius.jpg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5.4.2013]. Dostupný na WWW: http://cs.wikipedia.org/wiki/Soubor:GHS-pictogram-flamme.svg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</a:t>
            </a:r>
            <a:r>
              <a:rPr lang="cs-CZ" sz="1200" dirty="0"/>
              <a:t> </a:t>
            </a:r>
            <a:r>
              <a:rPr lang="cs-CZ" sz="1200" dirty="0" smtClean="0"/>
              <a:t> 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QuartzUSGOV.jpg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http://commons.wikimedia.org/wiki/File:QuartzUSGOV.jpg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Quartz</a:t>
            </a:r>
            <a:r>
              <a:rPr lang="cs-CZ" sz="1200" i="1" dirty="0"/>
              <a:t> Brésil.jpg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http://commons.wikimedia.org/wiki/File:Quartz_Br%C3%A9sil.jpg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882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GESCHICHTSMECKI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Amethystdruse</a:t>
            </a:r>
            <a:r>
              <a:rPr lang="cs-CZ" sz="1200" i="1" dirty="0"/>
              <a:t> </a:t>
            </a:r>
            <a:r>
              <a:rPr lang="cs-CZ" sz="1200" i="1" dirty="0" err="1"/>
              <a:t>aus</a:t>
            </a:r>
            <a:r>
              <a:rPr lang="cs-CZ" sz="1200" i="1" dirty="0"/>
              <a:t> Uruguay.jpg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http://commons.wikimedia.org/wiki/File:Amethystdruse_aus_Uruguay.jpg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867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HARRISON</a:t>
            </a:r>
            <a:r>
              <a:rPr lang="cs-CZ" sz="1200" dirty="0"/>
              <a:t>, </a:t>
            </a:r>
            <a:r>
              <a:rPr lang="cs-CZ" sz="1200" dirty="0" err="1"/>
              <a:t>Jj</a:t>
            </a:r>
            <a:r>
              <a:rPr lang="cs-CZ" sz="1200" dirty="0"/>
              <a:t>. </a:t>
            </a:r>
            <a:r>
              <a:rPr lang="cs-CZ" sz="1200" i="1" dirty="0"/>
              <a:t>Soubor: Ametyst. </a:t>
            </a:r>
            <a:r>
              <a:rPr lang="cs-CZ" sz="1200" i="1" dirty="0" err="1"/>
              <a:t>Magaliesburg</a:t>
            </a:r>
            <a:r>
              <a:rPr lang="cs-CZ" sz="1200" i="1" dirty="0"/>
              <a:t>, Jižní Africa.jpg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http://commons.wikimedia.org/wiki/File:Amethyst._Magaliesburg,_South_Africa.jpg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218710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GÉRY</a:t>
            </a:r>
            <a:r>
              <a:rPr lang="cs-CZ" sz="1200" dirty="0"/>
              <a:t>, </a:t>
            </a:r>
            <a:r>
              <a:rPr lang="cs-CZ" sz="1200" dirty="0" err="1"/>
              <a:t>Parent</a:t>
            </a:r>
            <a:r>
              <a:rPr lang="cs-CZ" sz="1200" dirty="0"/>
              <a:t>. </a:t>
            </a:r>
            <a:r>
              <a:rPr lang="cs-CZ" sz="1200" i="1" dirty="0"/>
              <a:t>Soubor:. Citrín 1 (</a:t>
            </a:r>
            <a:r>
              <a:rPr lang="cs-CZ" sz="1200" i="1" dirty="0" err="1"/>
              <a:t>Russie</a:t>
            </a:r>
            <a:r>
              <a:rPr lang="cs-CZ" sz="1200" i="1" dirty="0"/>
              <a:t>)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http://commons.wikimedia.org/wiki/File:Citrine_1_(Russie).jpg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64721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en-US" sz="1200" dirty="0" smtClean="0"/>
              <a:t>AUTOR </a:t>
            </a:r>
            <a:r>
              <a:rPr lang="en-US" sz="1200" dirty="0"/>
              <a:t>NEUVEDEN.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Citrin</a:t>
            </a:r>
            <a:r>
              <a:rPr lang="en-US" sz="1200" i="1" dirty="0"/>
              <a:t> cut.jpg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28.3.2013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http://commons.wikimedia.org/wiki/File:Citrin_cut.jpg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310887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RADTKE</a:t>
            </a:r>
            <a:r>
              <a:rPr lang="cs-CZ" sz="1200" dirty="0"/>
              <a:t>, </a:t>
            </a:r>
            <a:r>
              <a:rPr lang="cs-CZ" sz="1200" dirty="0" err="1"/>
              <a:t>Christoph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Rosenquarz</a:t>
            </a:r>
            <a:r>
              <a:rPr lang="cs-CZ" sz="1200" i="1" dirty="0"/>
              <a:t> 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commons.wikimedia.org/wiki/File:Rosenquarz_1.jpg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AUTOR </a:t>
            </a:r>
            <a:r>
              <a:rPr lang="cs-CZ" sz="1200" dirty="0"/>
              <a:t>NEZNÁMÝ; NGUYEN, Marie-Lan(Foto). </a:t>
            </a:r>
            <a:r>
              <a:rPr lang="cs-CZ" sz="1200" i="1" dirty="0"/>
              <a:t>Soubor: Intaglio </a:t>
            </a:r>
            <a:r>
              <a:rPr lang="cs-CZ" sz="1200" i="1" dirty="0" err="1"/>
              <a:t>Caracalla</a:t>
            </a:r>
            <a:r>
              <a:rPr lang="cs-CZ" sz="1200" i="1" dirty="0"/>
              <a:t> </a:t>
            </a:r>
            <a:r>
              <a:rPr lang="cs-CZ" sz="1200" i="1" dirty="0" err="1"/>
              <a:t>Cdm</a:t>
            </a:r>
            <a:r>
              <a:rPr lang="cs-CZ" sz="1200" i="1" dirty="0"/>
              <a:t> Paris Chab2101.jpg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http://commons.wikimedia.org/wiki/File:Intaglio_Caracalla_Cdm_Paris_Chab2101.jpg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72543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DER </a:t>
            </a:r>
            <a:r>
              <a:rPr lang="cs-CZ" sz="1200" dirty="0"/>
              <a:t>MESSER. </a:t>
            </a:r>
            <a:r>
              <a:rPr lang="cs-CZ" sz="1200" i="1" dirty="0"/>
              <a:t>Soubor: </a:t>
            </a:r>
            <a:r>
              <a:rPr lang="cs-CZ" sz="1200" i="1" dirty="0" err="1"/>
              <a:t>Amethyste</a:t>
            </a:r>
            <a:r>
              <a:rPr lang="cs-CZ" sz="1200" i="1" dirty="0"/>
              <a:t> geschliffen.jpeg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http://commons.wikimedia.org/wiki/File:Amethyste_geschliffen.jpeg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5705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ARPINGSTONE</a:t>
            </a:r>
            <a:r>
              <a:rPr lang="cs-CZ" sz="1200" dirty="0"/>
              <a:t>. </a:t>
            </a:r>
            <a:r>
              <a:rPr lang="cs-CZ" sz="1200" i="1" dirty="0"/>
              <a:t>Soubor: Ele.rose.750pix.jpg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http://commons.wikimedia.org/wiki/File:Ele.rose.750pix.jpg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401346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HAMMOND</a:t>
            </a:r>
            <a:r>
              <a:rPr lang="cs-CZ" sz="1200" dirty="0"/>
              <a:t>, </a:t>
            </a:r>
            <a:r>
              <a:rPr lang="cs-CZ" sz="1200" dirty="0" err="1"/>
              <a:t>Ken</a:t>
            </a:r>
            <a:r>
              <a:rPr lang="cs-CZ" sz="1200" dirty="0"/>
              <a:t>. </a:t>
            </a:r>
            <a:r>
              <a:rPr lang="cs-CZ" sz="1200" i="1" dirty="0"/>
              <a:t>Soubor: USDA Minerální </a:t>
            </a:r>
            <a:r>
              <a:rPr lang="cs-CZ" sz="1200" i="1" dirty="0" err="1"/>
              <a:t>Smokey</a:t>
            </a:r>
            <a:r>
              <a:rPr lang="cs-CZ" sz="1200" i="1" dirty="0"/>
              <a:t> </a:t>
            </a:r>
            <a:r>
              <a:rPr lang="cs-CZ" sz="1200" i="1" dirty="0" err="1"/>
              <a:t>Quartz</a:t>
            </a:r>
            <a:r>
              <a:rPr lang="cs-CZ" sz="1200" i="1" dirty="0"/>
              <a:t> 93v3949.jpg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http://commons.wikimedia.org/wiki/File:USDA_Mineral_Smokey_Quartz_93v3949.jpg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47358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SHAKKO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Faberge</a:t>
            </a:r>
            <a:r>
              <a:rPr lang="cs-CZ" sz="1200" i="1" dirty="0"/>
              <a:t> váza (1898)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http://commons.wikimedia.org/wiki/File:Faberge_vase_(1898).jpg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93524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en-US" sz="1200" dirty="0" smtClean="0"/>
              <a:t>ARPINGSTONE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Jasper.pebble.600pix.jpg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28.3.2013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http://commons.wikimedia.org/wiki/File:Jasper.pebble.600pix.jpg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398575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ASPASIOS</a:t>
            </a:r>
            <a:r>
              <a:rPr lang="cs-CZ" sz="1200" dirty="0"/>
              <a:t>; NGUYEN, Marie-Lan(Foto). </a:t>
            </a:r>
            <a:r>
              <a:rPr lang="cs-CZ" sz="1200" i="1" dirty="0"/>
              <a:t>Soubor: </a:t>
            </a:r>
            <a:r>
              <a:rPr lang="cs-CZ" sz="1200" i="1" dirty="0" err="1"/>
              <a:t>Jasper</a:t>
            </a:r>
            <a:r>
              <a:rPr lang="cs-CZ" sz="1200" i="1" dirty="0"/>
              <a:t> hlubotisk </a:t>
            </a:r>
            <a:r>
              <a:rPr lang="cs-CZ" sz="1200" i="1" dirty="0" err="1"/>
              <a:t>Massimo</a:t>
            </a:r>
            <a:r>
              <a:rPr lang="cs-CZ" sz="1200" i="1" dirty="0"/>
              <a:t> 108684.jpg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http://commons.wikimedia.org/wiki/File:Jasper_intaglio_Massimo_108684.jpg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85868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SHAKKO</a:t>
            </a:r>
            <a:r>
              <a:rPr lang="cs-CZ" sz="1200" dirty="0"/>
              <a:t>. </a:t>
            </a:r>
            <a:r>
              <a:rPr lang="cs-CZ" sz="1200" i="1" dirty="0" err="1"/>
              <a:t>Jasper</a:t>
            </a:r>
            <a:r>
              <a:rPr lang="cs-CZ" sz="1200" i="1" dirty="0"/>
              <a:t> </a:t>
            </a:r>
            <a:r>
              <a:rPr lang="cs-CZ" sz="1200" i="1" dirty="0" err="1"/>
              <a:t>goat</a:t>
            </a:r>
            <a:r>
              <a:rPr lang="cs-CZ" sz="1200" i="1" dirty="0"/>
              <a:t> basket (</a:t>
            </a:r>
            <a:r>
              <a:rPr lang="cs-CZ" sz="1200" i="1" dirty="0" err="1"/>
              <a:t>Russia</a:t>
            </a:r>
            <a:r>
              <a:rPr lang="cs-CZ" sz="1200" i="1" dirty="0"/>
              <a:t>, 19 c.).jpg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http://commons.wikimedia.org/wiki/File:Jasper_goat_basket_(Russia,_19_c.).jpg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32035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HAYNOLD</a:t>
            </a:r>
            <a:r>
              <a:rPr lang="cs-CZ" sz="1200" dirty="0"/>
              <a:t>, </a:t>
            </a:r>
            <a:r>
              <a:rPr lang="cs-CZ" sz="1200" dirty="0" err="1"/>
              <a:t>Bernd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Equisetum</a:t>
            </a:r>
            <a:r>
              <a:rPr lang="cs-CZ" sz="1200" i="1" dirty="0"/>
              <a:t> </a:t>
            </a:r>
            <a:r>
              <a:rPr lang="cs-CZ" sz="1200" i="1" dirty="0" err="1"/>
              <a:t>sylvaticum</a:t>
            </a:r>
            <a:r>
              <a:rPr lang="cs-CZ" sz="1200" i="1" dirty="0"/>
              <a:t> 180607.jpg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http://commons.wikimedia.org/wiki/File:Equisetum_sylvaticum_180607.jpg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TAYLOR</a:t>
            </a:r>
            <a:r>
              <a:rPr lang="cs-CZ" sz="1200" dirty="0"/>
              <a:t>, </a:t>
            </a:r>
            <a:r>
              <a:rPr lang="cs-CZ" sz="1200" dirty="0" err="1"/>
              <a:t>Gordon</a:t>
            </a:r>
            <a:r>
              <a:rPr lang="cs-CZ" sz="1200" dirty="0"/>
              <a:t> T.. </a:t>
            </a:r>
            <a:r>
              <a:rPr lang="cs-CZ" sz="1200" i="1" dirty="0"/>
              <a:t>Soubor: </a:t>
            </a:r>
            <a:r>
              <a:rPr lang="cs-CZ" sz="1200" i="1" dirty="0" err="1"/>
              <a:t>Diatoms</a:t>
            </a:r>
            <a:r>
              <a:rPr lang="cs-CZ" sz="1200" i="1" dirty="0"/>
              <a:t> </a:t>
            </a:r>
            <a:r>
              <a:rPr lang="cs-CZ" sz="1200" i="1" dirty="0" err="1"/>
              <a:t>through</a:t>
            </a:r>
            <a:r>
              <a:rPr lang="cs-CZ" sz="1200" i="1" dirty="0"/>
              <a:t> </a:t>
            </a:r>
            <a:r>
              <a:rPr lang="cs-CZ" sz="1200" i="1" dirty="0" err="1"/>
              <a:t>the</a:t>
            </a:r>
            <a:r>
              <a:rPr lang="cs-CZ" sz="1200" i="1" dirty="0"/>
              <a:t> microscope.jpg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http://commons.wikimedia.org/wiki/File:Diatoms_through_the_microscope.jpg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VASSIL</a:t>
            </a:r>
            <a:r>
              <a:rPr lang="cs-CZ" sz="1200" dirty="0"/>
              <a:t>. </a:t>
            </a:r>
            <a:r>
              <a:rPr lang="cs-CZ" sz="1200" i="1" dirty="0"/>
              <a:t>Soubor: Belemnite </a:t>
            </a:r>
            <a:r>
              <a:rPr lang="cs-CZ" sz="1200" i="1" dirty="0" err="1"/>
              <a:t>opalisée</a:t>
            </a:r>
            <a:r>
              <a:rPr lang="cs-CZ" sz="1200" i="1" dirty="0"/>
              <a:t> 8127.jpg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http://commons.wikimedia.org/wiki/File:Belemnite_opalis%C3%A9e_8127.jpg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 smtClean="0"/>
              <a:t>RA'IKE</a:t>
            </a:r>
            <a:r>
              <a:rPr lang="cs-CZ" sz="1200" dirty="0"/>
              <a:t>. </a:t>
            </a:r>
            <a:r>
              <a:rPr lang="cs-CZ" sz="1200" i="1" dirty="0"/>
              <a:t>Soubor: Opal-black1.jpg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http://commons.wikimedia.org/wiki/File:Opal-black1.jpg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PROHASKA</a:t>
            </a:r>
            <a:r>
              <a:rPr lang="cs-CZ" sz="1200" dirty="0"/>
              <a:t>, </a:t>
            </a:r>
            <a:r>
              <a:rPr lang="cs-CZ" sz="1200" dirty="0" err="1"/>
              <a:t>Jerome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Urtica</a:t>
            </a:r>
            <a:r>
              <a:rPr lang="cs-CZ" sz="1200" i="1" dirty="0"/>
              <a:t> </a:t>
            </a:r>
            <a:r>
              <a:rPr lang="cs-CZ" sz="1200" i="1" dirty="0" err="1"/>
              <a:t>dioica</a:t>
            </a:r>
            <a:r>
              <a:rPr lang="cs-CZ" sz="1200" i="1" dirty="0"/>
              <a:t> hairs.jpg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http://commons.wikimedia.org/wiki/File:Urtica_dioica_hairs.jpg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VINCENTZ</a:t>
            </a:r>
            <a:r>
              <a:rPr lang="cs-CZ" sz="1200" dirty="0"/>
              <a:t>, Frank. </a:t>
            </a:r>
            <a:r>
              <a:rPr lang="cs-CZ" sz="1200" i="1" dirty="0"/>
              <a:t>Soubor: </a:t>
            </a:r>
            <a:r>
              <a:rPr lang="cs-CZ" sz="1200" i="1" dirty="0" err="1"/>
              <a:t>Urtica</a:t>
            </a:r>
            <a:r>
              <a:rPr lang="cs-CZ" sz="1200" i="1" dirty="0"/>
              <a:t> dioica06 ies.jpg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http://commons.wikimedia.org/wiki/File:Urtica_dioica06_ies.jpg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</a:t>
            </a:r>
            <a:r>
              <a:rPr lang="cs-CZ" sz="1200" dirty="0"/>
              <a:t> </a:t>
            </a:r>
            <a:r>
              <a:rPr lang="cs-CZ" sz="1200" dirty="0" smtClean="0"/>
              <a:t> TWISP</a:t>
            </a:r>
            <a:r>
              <a:rPr lang="cs-CZ" sz="1200" dirty="0"/>
              <a:t>. </a:t>
            </a:r>
            <a:r>
              <a:rPr lang="cs-CZ" sz="1200" i="1" dirty="0"/>
              <a:t>Soubor: Opal-black1.jpg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http://commons.wikimedia.org/wiki/File:Czochralski_Process.svg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</a:t>
            </a:r>
            <a:r>
              <a:rPr lang="cs-CZ" sz="1200" dirty="0"/>
              <a:t>STAHLKOCHER. </a:t>
            </a:r>
            <a:r>
              <a:rPr lang="cs-CZ" sz="1200" i="1" dirty="0"/>
              <a:t>Soubor: </a:t>
            </a:r>
            <a:r>
              <a:rPr lang="cs-CZ" sz="1200" i="1" dirty="0" err="1"/>
              <a:t>Monokristalines</a:t>
            </a:r>
            <a:r>
              <a:rPr lang="cs-CZ" sz="1200" i="1" dirty="0"/>
              <a:t> </a:t>
            </a:r>
            <a:r>
              <a:rPr lang="cs-CZ" sz="1200" i="1" dirty="0" err="1"/>
              <a:t>Silizium</a:t>
            </a:r>
            <a:r>
              <a:rPr lang="cs-CZ" sz="1200" i="1" dirty="0"/>
              <a:t> </a:t>
            </a:r>
            <a:r>
              <a:rPr lang="cs-CZ" sz="1200" i="1" dirty="0" err="1"/>
              <a:t>für</a:t>
            </a:r>
            <a:r>
              <a:rPr lang="cs-CZ" sz="1200" i="1" dirty="0"/>
              <a:t> </a:t>
            </a:r>
            <a:r>
              <a:rPr lang="cs-CZ" sz="1200" i="1" dirty="0" err="1"/>
              <a:t>die</a:t>
            </a:r>
            <a:r>
              <a:rPr lang="cs-CZ" sz="1200" i="1" dirty="0"/>
              <a:t> Waferherstellung.jpg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http://commons.wikimedia.org/wiki/File:Monokristalines_Silizium_f%C3%BCr_die_Waferherstellung.jpg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47358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  </a:t>
            </a:r>
            <a:r>
              <a:rPr lang="cs-CZ" sz="1200" dirty="0"/>
              <a:t>NASA GLENN RESEARCH CENTER. </a:t>
            </a:r>
            <a:r>
              <a:rPr lang="cs-CZ" sz="1200" i="1" dirty="0"/>
              <a:t>Soubor: Silicon </a:t>
            </a:r>
            <a:r>
              <a:rPr lang="cs-CZ" sz="1200" i="1" dirty="0" err="1"/>
              <a:t>wafer</a:t>
            </a:r>
            <a:r>
              <a:rPr lang="cs-CZ" sz="1200" i="1" dirty="0"/>
              <a:t> </a:t>
            </a:r>
            <a:r>
              <a:rPr lang="cs-CZ" sz="1200" i="1" dirty="0" err="1"/>
              <a:t>with</a:t>
            </a:r>
            <a:r>
              <a:rPr lang="cs-CZ" sz="1200" i="1" dirty="0"/>
              <a:t> </a:t>
            </a:r>
            <a:r>
              <a:rPr lang="cs-CZ" sz="1200" i="1" dirty="0" err="1"/>
              <a:t>mirror</a:t>
            </a:r>
            <a:r>
              <a:rPr lang="cs-CZ" sz="1200" i="1" dirty="0"/>
              <a:t> finish.jpg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http://commons.wikimedia.org/wiki/File:Silicon_wafer_with_mirror_finish.jpg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93524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Obr.33  </a:t>
            </a:r>
            <a:r>
              <a:rPr lang="cs-CZ" sz="1200" dirty="0" smtClean="0"/>
              <a:t>FOCALPOINT</a:t>
            </a:r>
            <a:r>
              <a:rPr lang="cs-CZ" sz="1200" dirty="0"/>
              <a:t>. </a:t>
            </a:r>
            <a:r>
              <a:rPr lang="cs-CZ" sz="1200" i="1" dirty="0"/>
              <a:t>Soubor: Ferrosilicon.JPG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http://commons.wikimedia.org/wiki/File:Ferrosilicon.JPG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39857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Obr.34  </a:t>
            </a:r>
            <a:r>
              <a:rPr lang="en-US" sz="1200" dirty="0" smtClean="0"/>
              <a:t>AUTOR </a:t>
            </a:r>
            <a:r>
              <a:rPr lang="en-US" sz="1200" dirty="0"/>
              <a:t>NEUVEDEN. </a:t>
            </a:r>
            <a:r>
              <a:rPr lang="en-US" sz="1200" i="1" dirty="0" err="1"/>
              <a:t>Soubor</a:t>
            </a:r>
            <a:r>
              <a:rPr lang="en-US" sz="1200" i="1" dirty="0"/>
              <a:t>: Silicon-carbide-3D-balls.png - Wikimedia Commons</a:t>
            </a:r>
            <a:r>
              <a:rPr lang="en-US" sz="1200" dirty="0"/>
              <a:t>[online]. [cit. </a:t>
            </a:r>
            <a:r>
              <a:rPr lang="en-US" sz="1200" dirty="0" smtClean="0"/>
              <a:t>28.3.2013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http://commons.wikimedia.org/wiki/File:Silicon-carbide-3D-balls.png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8586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Obr.35  </a:t>
            </a:r>
            <a:r>
              <a:rPr lang="cs-CZ" sz="1200" dirty="0" smtClean="0"/>
              <a:t>SEO4VA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Lely</a:t>
            </a:r>
            <a:r>
              <a:rPr lang="cs-CZ" sz="1200" i="1" dirty="0"/>
              <a:t> </a:t>
            </a:r>
            <a:r>
              <a:rPr lang="cs-CZ" sz="1200" i="1" dirty="0" err="1"/>
              <a:t>SiC</a:t>
            </a:r>
            <a:r>
              <a:rPr lang="cs-CZ" sz="1200" i="1" dirty="0"/>
              <a:t> Crystal.jpg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http://commons.wikimedia.org/wiki/File:Lely_SiC_Crystal.jpg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320353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Obr.36  </a:t>
            </a:r>
            <a:r>
              <a:rPr lang="cs-CZ" sz="1200" dirty="0" smtClean="0"/>
              <a:t>ALBERT</a:t>
            </a:r>
            <a:r>
              <a:rPr lang="cs-CZ" sz="1200" dirty="0"/>
              <a:t>. </a:t>
            </a:r>
            <a:r>
              <a:rPr lang="cs-CZ" sz="1200" i="1" dirty="0"/>
              <a:t>Soubor: Ultra-tenký oddělený (</a:t>
            </a:r>
            <a:r>
              <a:rPr lang="cs-CZ" sz="1200" i="1" dirty="0" err="1"/>
              <a:t>Carborundum</a:t>
            </a:r>
            <a:r>
              <a:rPr lang="cs-CZ" sz="1200" i="1" dirty="0"/>
              <a:t>) disk.jpg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http://commons.wikimedia.org/wiki/File:Ultra-thin_separated_(Carborundum)_disk.jpg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Obr.39  </a:t>
            </a:r>
            <a:r>
              <a:rPr lang="cs-CZ" sz="1200" dirty="0" smtClean="0"/>
              <a:t>FIORELLINO</a:t>
            </a:r>
            <a:r>
              <a:rPr lang="cs-CZ" sz="1200" dirty="0"/>
              <a:t>. </a:t>
            </a:r>
            <a:r>
              <a:rPr lang="cs-CZ" sz="1200" i="1" dirty="0"/>
              <a:t>Soubor: Challenger2-Bergen-Hohne-Training-Area-2.jpg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http://commons.wikimedia.org/wiki/File:Challenger2-Bergen-Hohne-Training-Area-2.jpg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Obr.40  </a:t>
            </a:r>
            <a:r>
              <a:rPr lang="cs-CZ" sz="1200" dirty="0" smtClean="0"/>
              <a:t>NRBELEX</a:t>
            </a:r>
            <a:r>
              <a:rPr lang="cs-CZ" sz="1200" dirty="0"/>
              <a:t>. </a:t>
            </a:r>
            <a:r>
              <a:rPr lang="cs-CZ" sz="1200" i="1" dirty="0"/>
              <a:t>Soubor: PCCB brzdy </a:t>
            </a:r>
            <a:r>
              <a:rPr lang="cs-CZ" sz="1200" i="1" dirty="0" err="1"/>
              <a:t>Carrera</a:t>
            </a:r>
            <a:r>
              <a:rPr lang="cs-CZ" sz="1200" i="1" dirty="0"/>
              <a:t> GT.jpg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http://commons.wikimedia.org/wiki/File:PCCB_Brake_Carrera_GT.jpg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Obr.41  </a:t>
            </a:r>
            <a:r>
              <a:rPr lang="cs-CZ" sz="1200" dirty="0"/>
              <a:t>NASA. </a:t>
            </a:r>
            <a:r>
              <a:rPr lang="cs-CZ" sz="1200" i="1" dirty="0"/>
              <a:t>Soubor: </a:t>
            </a:r>
            <a:r>
              <a:rPr lang="cs-CZ" sz="1200" i="1" dirty="0" err="1"/>
              <a:t>Hubble</a:t>
            </a:r>
            <a:r>
              <a:rPr lang="cs-CZ" sz="1200" i="1" dirty="0"/>
              <a:t> 01 cropped.jpg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http://commons.wikimedia.org/wiki/File:Hubble_01_Cropped.jpg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Obr.37  </a:t>
            </a:r>
            <a:r>
              <a:rPr lang="cs-CZ" sz="1200" dirty="0" smtClean="0"/>
              <a:t>PELANT</a:t>
            </a:r>
            <a:r>
              <a:rPr lang="cs-CZ" sz="1200" dirty="0"/>
              <a:t>, Christian. </a:t>
            </a:r>
            <a:r>
              <a:rPr lang="cs-CZ" sz="1200" i="1" dirty="0"/>
              <a:t>Soubor: UV-LED.jpg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http://commons.wikimedia.org/wiki/File:Uv-LED.jpg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Obr.38  </a:t>
            </a:r>
            <a:r>
              <a:rPr lang="cs-CZ" sz="1200" dirty="0"/>
              <a:t>JWISSICK. </a:t>
            </a:r>
            <a:r>
              <a:rPr lang="cs-CZ" sz="1200" i="1" dirty="0"/>
              <a:t>Soubor: Bodyarmor.jpg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http://commons.wikimedia.org/wiki/File:Bodyarmor.jpg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Obr.42  </a:t>
            </a:r>
            <a:r>
              <a:rPr lang="cs-CZ" sz="1200" dirty="0" smtClean="0"/>
              <a:t>USA</a:t>
            </a:r>
            <a:r>
              <a:rPr lang="cs-CZ" sz="1200" dirty="0"/>
              <a:t>. </a:t>
            </a:r>
            <a:r>
              <a:rPr lang="cs-CZ" sz="1200" i="1" dirty="0"/>
              <a:t>Soubor: Thin-filament-pyrometry-image.jpg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encyclopedie</a:t>
            </a:r>
            <a:r>
              <a:rPr lang="cs-CZ" sz="1200" dirty="0"/>
              <a:t>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http://en.wikipedia.org/wiki/File:Thin-filament-pyrometry-image.jpg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Obr.43  </a:t>
            </a:r>
            <a:r>
              <a:rPr lang="cs-CZ" sz="1200" dirty="0" smtClean="0"/>
              <a:t>ANGELA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Moissanit</a:t>
            </a:r>
            <a:r>
              <a:rPr lang="cs-CZ" sz="1200" i="1" dirty="0"/>
              <a:t> ring.JPG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</a:t>
            </a:r>
            <a:r>
              <a:rPr lang="cs-CZ" sz="1200" dirty="0"/>
              <a:t>]. Dostupný na WWW: http://commons.wikimedia.org/wiki/File:Moissanite_ring.JPG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5230533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TextovéPole 2"/>
          <p:cNvSpPr txBox="1"/>
          <p:nvPr/>
        </p:nvSpPr>
        <p:spPr>
          <a:xfrm>
            <a:off x="1605725" y="4726477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554266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562118" y="5877304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484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KŘEMÍK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1823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0" y="980728"/>
            <a:ext cx="8946460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28,0855</a:t>
            </a:r>
          </a:p>
          <a:p>
            <a:pPr algn="ctr"/>
            <a:r>
              <a:rPr lang="cs-CZ" sz="4000" b="1" baseline="-25000" dirty="0" smtClean="0"/>
              <a:t>14</a:t>
            </a:r>
            <a:r>
              <a:rPr lang="cs-CZ" sz="4000" b="1" dirty="0" smtClean="0"/>
              <a:t>Si</a:t>
            </a:r>
          </a:p>
          <a:p>
            <a:pPr algn="ctr"/>
            <a:r>
              <a:rPr lang="cs-CZ" dirty="0" smtClean="0"/>
              <a:t>KŘEMÍK</a:t>
            </a:r>
          </a:p>
          <a:p>
            <a:pPr algn="ctr"/>
            <a:r>
              <a:rPr lang="cs-CZ" sz="1600" i="1" dirty="0" smtClean="0"/>
              <a:t>   Silicium</a:t>
            </a:r>
          </a:p>
          <a:p>
            <a:pPr algn="ctr"/>
            <a:r>
              <a:rPr lang="cs-CZ" dirty="0" smtClean="0"/>
              <a:t>1,9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364176" y="4280978"/>
            <a:ext cx="3600312" cy="2460390"/>
            <a:chOff x="5364176" y="4280978"/>
            <a:chExt cx="3600312" cy="2460390"/>
          </a:xfrm>
        </p:grpSpPr>
        <p:sp>
          <p:nvSpPr>
            <p:cNvPr id="11" name="Obdélník 10"/>
            <p:cNvSpPr/>
            <p:nvPr/>
          </p:nvSpPr>
          <p:spPr>
            <a:xfrm>
              <a:off x="5364176" y="6095037"/>
              <a:ext cx="15840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err="1"/>
                <a:t>Jöns</a:t>
              </a:r>
              <a:r>
                <a:rPr lang="cs-CZ" b="1" dirty="0"/>
                <a:t> Jakob </a:t>
              </a:r>
              <a:endParaRPr lang="cs-CZ" b="1" dirty="0" smtClean="0"/>
            </a:p>
            <a:p>
              <a:r>
                <a:rPr lang="cs-CZ" b="1" dirty="0" err="1" smtClean="0"/>
                <a:t>Berzelius</a:t>
              </a:r>
              <a:endParaRPr lang="cs-CZ" b="1" dirty="0"/>
            </a:p>
          </p:txBody>
        </p:sp>
        <p:pic>
          <p:nvPicPr>
            <p:cNvPr id="1026" name="Picture 2" descr="File:J J Berzeliu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414" y="4280978"/>
              <a:ext cx="2042066" cy="238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8316416" y="42930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836712"/>
            <a:ext cx="914400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203090" y="2914590"/>
            <a:ext cx="2940910" cy="2179300"/>
            <a:chOff x="6203090" y="2914590"/>
            <a:chExt cx="2940910" cy="2179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090" y="2929458"/>
              <a:ext cx="2940910" cy="216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6203090" y="291459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87020" y="876240"/>
            <a:ext cx="4617428" cy="2048704"/>
            <a:chOff x="3987020" y="876240"/>
            <a:chExt cx="4617428" cy="2048704"/>
          </a:xfrm>
        </p:grpSpPr>
        <p:sp>
          <p:nvSpPr>
            <p:cNvPr id="21" name="TextovéPole 20"/>
            <p:cNvSpPr txBox="1"/>
            <p:nvPr/>
          </p:nvSpPr>
          <p:spPr>
            <a:xfrm>
              <a:off x="7956376" y="26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987020" y="971435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Krychlová  krystalická mřížka jako diamant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236" y="876240"/>
              <a:ext cx="2114550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ovéPole 1"/>
          <p:cNvSpPr txBox="1"/>
          <p:nvPr/>
        </p:nvSpPr>
        <p:spPr>
          <a:xfrm>
            <a:off x="899592" y="1124744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730425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496" y="2234481"/>
            <a:ext cx="792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poměrně </a:t>
            </a:r>
            <a:r>
              <a:rPr lang="cs-CZ" sz="2400" b="1" dirty="0">
                <a:solidFill>
                  <a:schemeClr val="bg1"/>
                </a:solidFill>
              </a:rPr>
              <a:t>tvrdý polokov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496" y="2696146"/>
            <a:ext cx="542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>
                <a:solidFill>
                  <a:schemeClr val="bg1"/>
                </a:solidFill>
              </a:rPr>
              <a:t> </a:t>
            </a:r>
            <a:r>
              <a:rPr lang="cs-CZ" sz="2400" b="1" smtClean="0">
                <a:solidFill>
                  <a:schemeClr val="bg1"/>
                </a:solidFill>
              </a:rPr>
              <a:t>s vysokou </a:t>
            </a:r>
            <a:r>
              <a:rPr lang="cs-CZ" sz="2400" b="1" dirty="0">
                <a:solidFill>
                  <a:schemeClr val="bg1"/>
                </a:solidFill>
              </a:rPr>
              <a:t>afinitou ke kyslíku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496" y="4091880"/>
            <a:ext cx="542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na </a:t>
            </a:r>
            <a:r>
              <a:rPr lang="cs-CZ" sz="2400" b="1" dirty="0">
                <a:solidFill>
                  <a:schemeClr val="bg1"/>
                </a:solidFill>
              </a:rPr>
              <a:t>vzduchu neomezeně stálý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96" y="4553545"/>
            <a:ext cx="62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šed</a:t>
            </a:r>
            <a:r>
              <a:rPr lang="cs-CZ" sz="2400" b="1" dirty="0" smtClean="0">
                <a:solidFill>
                  <a:schemeClr val="bg1"/>
                </a:solidFill>
              </a:rPr>
              <a:t>á</a:t>
            </a:r>
            <a:r>
              <a:rPr lang="pt-BR" sz="2400" b="1" dirty="0" smtClean="0">
                <a:solidFill>
                  <a:schemeClr val="bg1"/>
                </a:solidFill>
              </a:rPr>
              <a:t> barv</a:t>
            </a:r>
            <a:r>
              <a:rPr lang="cs-CZ" sz="2400" b="1" dirty="0" smtClean="0">
                <a:solidFill>
                  <a:schemeClr val="bg1"/>
                </a:solidFill>
              </a:rPr>
              <a:t>á,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kovový lesk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496" y="501521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v kapalném skupenství  má větší hustotu než v pevném 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6" y="547558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 relativně </a:t>
            </a:r>
            <a:r>
              <a:rPr lang="cs-CZ" sz="2400" b="1" dirty="0" smtClean="0">
                <a:solidFill>
                  <a:schemeClr val="bg1"/>
                </a:solidFill>
              </a:rPr>
              <a:t>vysoká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tepelná vodivost - izolant tepla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44408" y="10637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496" y="3157811"/>
            <a:ext cx="62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teplota tání     +</a:t>
            </a:r>
            <a:r>
              <a:rPr lang="cs-CZ" sz="2400" b="1" dirty="0" smtClean="0">
                <a:solidFill>
                  <a:schemeClr val="bg1"/>
                </a:solidFill>
              </a:rPr>
              <a:t>1413,85</a:t>
            </a:r>
            <a:r>
              <a:rPr lang="cs-CZ" sz="2400" b="1" dirty="0">
                <a:solidFill>
                  <a:schemeClr val="bg1"/>
                </a:solidFill>
              </a:rPr>
              <a:t> °C (1687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496" y="3619476"/>
            <a:ext cx="62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 teplota varu    +</a:t>
            </a:r>
            <a:r>
              <a:rPr lang="cs-CZ" sz="2400" b="1" dirty="0" smtClean="0">
                <a:solidFill>
                  <a:schemeClr val="bg1"/>
                </a:solidFill>
              </a:rPr>
              <a:t>3264,85</a:t>
            </a:r>
            <a:r>
              <a:rPr lang="cs-CZ" sz="2400" b="1" dirty="0">
                <a:solidFill>
                  <a:schemeClr val="bg1"/>
                </a:solidFill>
              </a:rPr>
              <a:t> °C (3538 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13692" y="593725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elektrická vodivost - polovodič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4" grpId="0"/>
      <p:bldP spid="15" grpId="0"/>
      <p:bldP spid="17" grpId="0"/>
      <p:bldP spid="12" grpId="0"/>
      <p:bldP spid="19" grpId="0"/>
      <p:bldP spid="2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305780" y="836712"/>
            <a:ext cx="853244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24433" y="2780928"/>
            <a:ext cx="648072" cy="745803"/>
            <a:chOff x="541897" y="2865636"/>
            <a:chExt cx="648072" cy="745803"/>
          </a:xfrm>
        </p:grpSpPr>
        <p:pic>
          <p:nvPicPr>
            <p:cNvPr id="12" name="Obrázek 11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08" y="307143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541897" y="286563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23528" y="3539108"/>
            <a:ext cx="648072" cy="827216"/>
            <a:chOff x="540992" y="3573016"/>
            <a:chExt cx="648072" cy="827216"/>
          </a:xfrm>
        </p:grpSpPr>
        <p:sp>
          <p:nvSpPr>
            <p:cNvPr id="20" name="TextovéPole 19"/>
            <p:cNvSpPr txBox="1"/>
            <p:nvPr/>
          </p:nvSpPr>
          <p:spPr>
            <a:xfrm>
              <a:off x="540992" y="412323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Obr.8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Obrázek 21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8" y="357301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ovéPole 1"/>
          <p:cNvSpPr txBox="1"/>
          <p:nvPr/>
        </p:nvSpPr>
        <p:spPr>
          <a:xfrm>
            <a:off x="1043608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2348880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48556" y="3110607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k</a:t>
            </a:r>
            <a:r>
              <a:rPr lang="cs-CZ" sz="2400" b="1" dirty="0" smtClean="0">
                <a:solidFill>
                  <a:prstClr val="white"/>
                </a:solidFill>
              </a:rPr>
              <a:t>řemíkový prášek je snadno hořlavý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8556" y="35722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p</a:t>
            </a:r>
            <a:r>
              <a:rPr lang="cs-CZ" sz="2400" b="1" dirty="0" smtClean="0">
                <a:solidFill>
                  <a:prstClr val="white"/>
                </a:solidFill>
              </a:rPr>
              <a:t>rášek i granule jsou dráždivé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6144" y="403190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odolný vůči většině kyselin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6144" y="449356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reaguje pouze se směsí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kyseliny </a:t>
            </a:r>
            <a:r>
              <a:rPr lang="cs-CZ" sz="2400" b="1" dirty="0">
                <a:solidFill>
                  <a:schemeClr val="bg1"/>
                </a:solidFill>
              </a:rPr>
              <a:t>fluorovodíkové (HF) a kyseliny dusičné (HNO</a:t>
            </a:r>
            <a:r>
              <a:rPr lang="cs-CZ" sz="2400" b="1" baseline="-25000" dirty="0">
                <a:solidFill>
                  <a:schemeClr val="bg1"/>
                </a:solidFill>
              </a:rPr>
              <a:t>3</a:t>
            </a:r>
            <a:r>
              <a:rPr lang="cs-CZ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48556" y="5326608"/>
            <a:ext cx="761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velmi snadno se však rozpouští v zásaditých roztocích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48556" y="6161087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l-PL" sz="2400" b="1" dirty="0">
                <a:solidFill>
                  <a:schemeClr val="bg1"/>
                </a:solidFill>
              </a:rPr>
              <a:t> </a:t>
            </a:r>
            <a:r>
              <a:rPr lang="pl-PL" sz="2400" b="1" dirty="0" smtClean="0">
                <a:solidFill>
                  <a:schemeClr val="bg1"/>
                </a:solidFill>
              </a:rPr>
              <a:t>vzniká křemičitanový</a:t>
            </a:r>
            <a:r>
              <a:rPr lang="pl-PL" sz="2400" b="1" dirty="0">
                <a:solidFill>
                  <a:schemeClr val="bg1"/>
                </a:solidFill>
              </a:rPr>
              <a:t> </a:t>
            </a:r>
            <a:r>
              <a:rPr lang="pl-PL" sz="2400" b="1" dirty="0" smtClean="0">
                <a:solidFill>
                  <a:schemeClr val="bg1"/>
                </a:solidFill>
              </a:rPr>
              <a:t>aniont</a:t>
            </a:r>
            <a:r>
              <a:rPr lang="pl-PL" sz="2400" b="1" dirty="0">
                <a:solidFill>
                  <a:schemeClr val="bg1"/>
                </a:solidFill>
              </a:rPr>
              <a:t> [SiO</a:t>
            </a:r>
            <a:r>
              <a:rPr lang="pl-PL" sz="2400" b="1" baseline="-25000" dirty="0">
                <a:solidFill>
                  <a:schemeClr val="bg1"/>
                </a:solidFill>
              </a:rPr>
              <a:t>3</a:t>
            </a:r>
            <a:r>
              <a:rPr lang="pl-PL" sz="2400" b="1" dirty="0">
                <a:solidFill>
                  <a:schemeClr val="bg1"/>
                </a:solidFill>
              </a:rPr>
              <a:t>]</a:t>
            </a:r>
            <a:r>
              <a:rPr lang="pl-PL" sz="2400" b="1" baseline="30000" dirty="0">
                <a:solidFill>
                  <a:schemeClr val="bg1"/>
                </a:solidFill>
              </a:rPr>
              <a:t>-2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812360" y="9807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Obr.6</a:t>
            </a:r>
            <a:endParaRPr lang="cs-CZ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4" grpId="0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332656"/>
            <a:ext cx="9144000" cy="6495728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7" name="Skupina 46"/>
          <p:cNvGrpSpPr/>
          <p:nvPr/>
        </p:nvGrpSpPr>
        <p:grpSpPr>
          <a:xfrm>
            <a:off x="5917776" y="5661749"/>
            <a:ext cx="2017392" cy="1129119"/>
            <a:chOff x="5917776" y="5661749"/>
            <a:chExt cx="2017392" cy="1129119"/>
          </a:xfrm>
        </p:grpSpPr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776" y="5661749"/>
              <a:ext cx="1932916" cy="111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ovéPole 66"/>
            <p:cNvSpPr txBox="1"/>
            <p:nvPr/>
          </p:nvSpPr>
          <p:spPr>
            <a:xfrm>
              <a:off x="7143547" y="6513869"/>
              <a:ext cx="791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Obr.29</a:t>
              </a:r>
              <a:endParaRPr lang="cs-CZ" sz="1200" b="1" dirty="0"/>
            </a:p>
          </p:txBody>
        </p:sp>
        <p:sp>
          <p:nvSpPr>
            <p:cNvPr id="70" name="TextovéPole 69"/>
            <p:cNvSpPr txBox="1"/>
            <p:nvPr/>
          </p:nvSpPr>
          <p:spPr>
            <a:xfrm>
              <a:off x="7278712" y="6349970"/>
              <a:ext cx="636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černý</a:t>
              </a:r>
              <a:endParaRPr lang="cs-CZ" sz="1200" b="1" dirty="0"/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2953916" y="5637162"/>
            <a:ext cx="2947464" cy="1131937"/>
            <a:chOff x="2953916" y="5637162"/>
            <a:chExt cx="2947464" cy="1131937"/>
          </a:xfrm>
        </p:grpSpPr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012" y="5669706"/>
              <a:ext cx="2904368" cy="109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ovéPole 63"/>
            <p:cNvSpPr txBox="1"/>
            <p:nvPr/>
          </p:nvSpPr>
          <p:spPr>
            <a:xfrm>
              <a:off x="2958912" y="5637162"/>
              <a:ext cx="791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Obr.28</a:t>
              </a:r>
              <a:endParaRPr lang="cs-CZ" sz="1200" b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953916" y="5805264"/>
              <a:ext cx="60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bílý</a:t>
              </a:r>
              <a:endParaRPr lang="cs-CZ" sz="1200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553161" y="3665091"/>
            <a:ext cx="2021191" cy="1336601"/>
            <a:chOff x="5553161" y="4349393"/>
            <a:chExt cx="2021191" cy="1336601"/>
          </a:xfrm>
        </p:grpSpPr>
        <p:pic>
          <p:nvPicPr>
            <p:cNvPr id="2068" name="Picture 20" descr="File:Diatoms through the microscop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030" y="4389850"/>
              <a:ext cx="1971322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ovéPole 59"/>
            <p:cNvSpPr txBox="1"/>
            <p:nvPr/>
          </p:nvSpPr>
          <p:spPr>
            <a:xfrm>
              <a:off x="5553161" y="4349393"/>
              <a:ext cx="791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262562" y="2455570"/>
            <a:ext cx="1874168" cy="1146205"/>
            <a:chOff x="4182704" y="4711496"/>
            <a:chExt cx="1874168" cy="1146205"/>
          </a:xfrm>
        </p:grpSpPr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704" y="4751264"/>
              <a:ext cx="1779271" cy="11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ovéPole 53"/>
            <p:cNvSpPr txBox="1"/>
            <p:nvPr/>
          </p:nvSpPr>
          <p:spPr>
            <a:xfrm>
              <a:off x="5265251" y="4711496"/>
              <a:ext cx="791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Obr.25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7390403" y="1124744"/>
            <a:ext cx="1630784" cy="1359542"/>
            <a:chOff x="5749528" y="3528108"/>
            <a:chExt cx="1630784" cy="1359542"/>
          </a:xfrm>
        </p:grpSpPr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528" y="3568445"/>
              <a:ext cx="1513035" cy="131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ovéPole 56"/>
            <p:cNvSpPr txBox="1"/>
            <p:nvPr/>
          </p:nvSpPr>
          <p:spPr>
            <a:xfrm>
              <a:off x="6588691" y="3528108"/>
              <a:ext cx="791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800355" y="542061"/>
            <a:ext cx="1478357" cy="1651462"/>
            <a:chOff x="5796621" y="3277798"/>
            <a:chExt cx="1914611" cy="2134486"/>
          </a:xfrm>
        </p:grpSpPr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316784"/>
              <a:ext cx="1843088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5796621" y="3277798"/>
              <a:ext cx="1206878" cy="358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404664"/>
            <a:ext cx="2160240" cy="58477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36228" y="548680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6228" y="1772816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196" y="980728"/>
            <a:ext cx="4523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V </a:t>
            </a:r>
            <a:r>
              <a:rPr lang="cs-CZ" sz="2400" b="1" dirty="0"/>
              <a:t>čisté podobě se </a:t>
            </a:r>
            <a:r>
              <a:rPr lang="cs-CZ" sz="2400" b="1" dirty="0" smtClean="0"/>
              <a:t>křemík v </a:t>
            </a:r>
            <a:r>
              <a:rPr lang="cs-CZ" sz="2400" b="1" dirty="0"/>
              <a:t>přírodě </a:t>
            </a:r>
            <a:r>
              <a:rPr lang="cs-CZ" sz="2400" b="1" dirty="0" smtClean="0"/>
              <a:t>nevyskytuje.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195" y="2678098"/>
            <a:ext cx="721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jíly, slídy,</a:t>
            </a:r>
            <a:r>
              <a:rPr lang="cs-CZ" sz="2400" b="1" dirty="0">
                <a:solidFill>
                  <a:prstClr val="black"/>
                </a:solidFill>
              </a:rPr>
              <a:t> pískovce, </a:t>
            </a:r>
            <a:r>
              <a:rPr lang="cs-CZ" sz="2400" b="1" dirty="0" smtClean="0">
                <a:solidFill>
                  <a:prstClr val="black"/>
                </a:solidFill>
              </a:rPr>
              <a:t> živce</a:t>
            </a:r>
            <a:r>
              <a:rPr lang="cs-CZ" sz="2400" b="1" dirty="0">
                <a:solidFill>
                  <a:prstClr val="black"/>
                </a:solidFill>
              </a:rPr>
              <a:t>, žuly, </a:t>
            </a:r>
            <a:r>
              <a:rPr lang="cs-CZ" sz="2400" b="1" dirty="0" smtClean="0">
                <a:solidFill>
                  <a:prstClr val="black"/>
                </a:solidFill>
              </a:rPr>
              <a:t>vyvřeliny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95" y="3125829"/>
            <a:ext cx="709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r</a:t>
            </a:r>
            <a:r>
              <a:rPr lang="cs-CZ" sz="2400" b="1" dirty="0" smtClean="0"/>
              <a:t>ostlinné buňky</a:t>
            </a:r>
            <a:r>
              <a:rPr lang="cs-CZ" sz="2400" b="1" dirty="0"/>
              <a:t> </a:t>
            </a:r>
            <a:r>
              <a:rPr lang="cs-CZ" sz="2400" b="1" dirty="0" smtClean="0"/>
              <a:t>-</a:t>
            </a:r>
            <a:r>
              <a:rPr lang="cs-CZ" sz="2400" b="1" dirty="0"/>
              <a:t> </a:t>
            </a:r>
            <a:r>
              <a:rPr lang="cs-CZ" sz="2400" b="1" dirty="0" smtClean="0"/>
              <a:t>přesličky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8196" y="3585459"/>
            <a:ext cx="495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žahavé chloupky</a:t>
            </a:r>
            <a:r>
              <a:rPr lang="cs-CZ" sz="2400" b="1" dirty="0"/>
              <a:t> kopřiv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196" y="4044817"/>
            <a:ext cx="547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 hlavní </a:t>
            </a:r>
            <a:r>
              <a:rPr lang="cs-CZ" sz="2400" b="1" dirty="0" smtClean="0"/>
              <a:t>složka schránek  </a:t>
            </a:r>
            <a:r>
              <a:rPr lang="cs-CZ" sz="2400" b="1" dirty="0"/>
              <a:t>jednobuněčných </a:t>
            </a:r>
            <a:r>
              <a:rPr lang="cs-CZ" sz="2400" b="1" dirty="0" smtClean="0"/>
              <a:t>řas - rozsivek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5" y="4904938"/>
            <a:ext cx="9101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 </a:t>
            </a:r>
            <a:r>
              <a:rPr lang="cs-CZ" sz="2400" b="1" dirty="0" smtClean="0"/>
              <a:t>V </a:t>
            </a:r>
            <a:r>
              <a:rPr lang="cs-CZ" sz="2400" b="1" dirty="0"/>
              <a:t>těle dospělého člověka je přítomen přibližně 1 g </a:t>
            </a:r>
            <a:r>
              <a:rPr lang="cs-CZ" sz="2400" b="1" dirty="0" smtClean="0"/>
              <a:t>křemíku </a:t>
            </a:r>
            <a:r>
              <a:rPr lang="cs-CZ" sz="2400" b="1" dirty="0"/>
              <a:t>v kostech, chrupavkách a zubní </a:t>
            </a:r>
            <a:r>
              <a:rPr lang="cs-CZ" sz="2400" b="1" dirty="0" smtClean="0"/>
              <a:t>sklovině.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570363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b</a:t>
            </a:r>
            <a:r>
              <a:rPr lang="cs-CZ" sz="2400" b="1" dirty="0" smtClean="0"/>
              <a:t>iogenní prvek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35495" y="6165304"/>
            <a:ext cx="275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opál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0" y="2221875"/>
            <a:ext cx="86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p</a:t>
            </a:r>
            <a:r>
              <a:rPr lang="cs-CZ" sz="2400" b="1" dirty="0" smtClean="0">
                <a:solidFill>
                  <a:prstClr val="black"/>
                </a:solidFill>
              </a:rPr>
              <a:t>odíl v </a:t>
            </a:r>
            <a:r>
              <a:rPr lang="cs-CZ" sz="2400" b="1" dirty="0">
                <a:solidFill>
                  <a:prstClr val="black"/>
                </a:solidFill>
              </a:rPr>
              <a:t>zemské kůře </a:t>
            </a:r>
            <a:r>
              <a:rPr lang="cs-CZ" sz="2400" b="1" dirty="0" smtClean="0">
                <a:solidFill>
                  <a:prstClr val="black"/>
                </a:solidFill>
              </a:rPr>
              <a:t>činí</a:t>
            </a:r>
            <a:r>
              <a:rPr lang="cs-CZ" sz="2400" dirty="0" smtClean="0"/>
              <a:t> </a:t>
            </a:r>
            <a:r>
              <a:rPr lang="cs-CZ" sz="2400" b="1" dirty="0"/>
              <a:t>26 -</a:t>
            </a:r>
            <a:r>
              <a:rPr lang="cs-CZ" sz="2400" b="1" dirty="0" smtClean="0"/>
              <a:t> 28%</a:t>
            </a:r>
            <a:r>
              <a:rPr lang="cs-CZ" sz="2400" b="1" dirty="0"/>
              <a:t> 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29" grpId="0"/>
      <p:bldP spid="30" grpId="0"/>
      <p:bldP spid="35" grpId="0"/>
      <p:bldP spid="36" grpId="0"/>
      <p:bldP spid="6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404664"/>
            <a:ext cx="9144000" cy="6423720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7528256" y="5009423"/>
            <a:ext cx="1449395" cy="1765853"/>
            <a:chOff x="7528256" y="5009423"/>
            <a:chExt cx="1449395" cy="1765853"/>
          </a:xfrm>
        </p:grpSpPr>
        <p:pic>
          <p:nvPicPr>
            <p:cNvPr id="3076" name="Picture 4" descr="Soubor: Faberge váza (1898) jpg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256" y="5009423"/>
              <a:ext cx="644144" cy="172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8100392" y="6498277"/>
              <a:ext cx="877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Obr.20</a:t>
              </a:r>
              <a:endParaRPr lang="cs-CZ" sz="1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198841" y="4956208"/>
            <a:ext cx="1247641" cy="1775725"/>
            <a:chOff x="6198842" y="4956208"/>
            <a:chExt cx="1151114" cy="1713153"/>
          </a:xfrm>
        </p:grpSpPr>
        <p:pic>
          <p:nvPicPr>
            <p:cNvPr id="3074" name="Picture 2" descr="Soubor: USDA Minerální Smokey Quartz 93v394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274" y="5010953"/>
              <a:ext cx="1104682" cy="1658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6198842" y="4956208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113580" y="5779926"/>
            <a:ext cx="2081944" cy="995350"/>
            <a:chOff x="4113580" y="5779926"/>
            <a:chExt cx="2081944" cy="99535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779926"/>
              <a:ext cx="1479508" cy="9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4113580" y="5787674"/>
              <a:ext cx="877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Obr.23</a:t>
              </a:r>
              <a:endParaRPr lang="cs-CZ" sz="1200" b="1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260752" y="5836728"/>
            <a:ext cx="1468427" cy="925079"/>
            <a:chOff x="3260752" y="5836728"/>
            <a:chExt cx="1468427" cy="92507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52" y="5836728"/>
              <a:ext cx="763294" cy="92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3851920" y="6484808"/>
              <a:ext cx="877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Obr.22</a:t>
              </a:r>
              <a:endParaRPr lang="cs-CZ" sz="1200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619673" y="5741854"/>
            <a:ext cx="1718910" cy="1038383"/>
            <a:chOff x="1619673" y="5741854"/>
            <a:chExt cx="1718910" cy="1038383"/>
          </a:xfrm>
        </p:grpSpPr>
        <p:pic>
          <p:nvPicPr>
            <p:cNvPr id="3078" name="Picture 6" descr="Soubor: Jasper.pebble.600pix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3" y="5741854"/>
              <a:ext cx="936104" cy="103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ovéPole 51"/>
            <p:cNvSpPr txBox="1"/>
            <p:nvPr/>
          </p:nvSpPr>
          <p:spPr>
            <a:xfrm>
              <a:off x="2461324" y="6498277"/>
              <a:ext cx="877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Obr.21</a:t>
              </a:r>
              <a:endParaRPr lang="cs-CZ" sz="1200" b="1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651609" y="4653136"/>
            <a:ext cx="1547232" cy="1164743"/>
            <a:chOff x="4698041" y="4940027"/>
            <a:chExt cx="1547232" cy="1164743"/>
          </a:xfrm>
        </p:grpSpPr>
        <p:pic>
          <p:nvPicPr>
            <p:cNvPr id="2063" name="Picture 15" descr="Soubor: Ele.rose.750pix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726" y="4940027"/>
              <a:ext cx="1454547" cy="1126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4698041" y="5827771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Obr.18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830860" y="4785878"/>
            <a:ext cx="1854233" cy="1050851"/>
            <a:chOff x="6215031" y="5230867"/>
            <a:chExt cx="1854233" cy="1050851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177" y="5230867"/>
              <a:ext cx="1798087" cy="100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6215031" y="6004719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236296" y="3717033"/>
            <a:ext cx="1622306" cy="1264576"/>
            <a:chOff x="7236296" y="3717032"/>
            <a:chExt cx="1622306" cy="1374155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567" y="3771532"/>
              <a:ext cx="1541035" cy="1319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7236296" y="3717032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</a:t>
              </a:r>
              <a:endParaRPr lang="cs-CZ" sz="12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446483" y="2093987"/>
            <a:ext cx="1568076" cy="1670760"/>
            <a:chOff x="7446483" y="2093987"/>
            <a:chExt cx="1568076" cy="1670760"/>
          </a:xfrm>
        </p:grpSpPr>
        <p:pic>
          <p:nvPicPr>
            <p:cNvPr id="2056" name="Picture 8" descr="File:Intaglio Caracalla Cdm Paris Chab2101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483" y="2093987"/>
              <a:ext cx="1222868" cy="1630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8297998" y="3487748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704352" y="2090225"/>
            <a:ext cx="1533448" cy="2891383"/>
            <a:chOff x="5704352" y="2090225"/>
            <a:chExt cx="1533448" cy="289138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752" y="2090225"/>
              <a:ext cx="873048" cy="289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5704352" y="2093987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Obr.12</a:t>
              </a:r>
              <a:endParaRPr lang="cs-CZ" sz="1200" b="1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208190" y="2116544"/>
            <a:ext cx="1569075" cy="1371204"/>
            <a:chOff x="3931581" y="3760588"/>
            <a:chExt cx="1569075" cy="137120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396" y="3760588"/>
              <a:ext cx="1514260" cy="132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3931581" y="4854793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Obr.11</a:t>
              </a:r>
              <a:endParaRPr lang="cs-CZ" sz="1200" b="1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125032" y="595183"/>
            <a:ext cx="1531247" cy="1293316"/>
            <a:chOff x="7168907" y="1445221"/>
            <a:chExt cx="1531247" cy="1293316"/>
          </a:xfrm>
        </p:grpSpPr>
        <p:pic>
          <p:nvPicPr>
            <p:cNvPr id="2052" name="Picture 4" descr="Soubor: Quartz Brési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096" y="1472010"/>
              <a:ext cx="1486058" cy="126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7168907" y="1445221"/>
              <a:ext cx="788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Obr.10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500656" y="594388"/>
            <a:ext cx="1515852" cy="1293577"/>
            <a:chOff x="6516216" y="2574975"/>
            <a:chExt cx="1803884" cy="15644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574975"/>
              <a:ext cx="1772208" cy="156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7544502" y="2575936"/>
              <a:ext cx="775598" cy="33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476672"/>
            <a:ext cx="2160240" cy="584775"/>
          </a:xfrm>
          <a:prstGeom prst="rect">
            <a:avLst/>
          </a:prstGeom>
          <a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36228" y="1124744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196" y="170080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křemen,  oxid křemičitý SiO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8196" y="216043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b</a:t>
            </a:r>
            <a:r>
              <a:rPr lang="cs-CZ" sz="2400" b="1" dirty="0" smtClean="0">
                <a:solidFill>
                  <a:prstClr val="black"/>
                </a:solidFill>
              </a:rPr>
              <a:t>ezbarvý křišťál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196" y="26197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fialový</a:t>
            </a:r>
            <a:r>
              <a:rPr lang="cs-CZ" sz="2400" b="1" dirty="0"/>
              <a:t> ametyst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6" y="35730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žlutý je citrín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486916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růžový růženín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5496" y="53012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hnědý záhněda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482689" y="3094471"/>
            <a:ext cx="1580406" cy="1063551"/>
            <a:chOff x="3347864" y="4953868"/>
            <a:chExt cx="1580406" cy="1063551"/>
          </a:xfrm>
        </p:grpSpPr>
        <p:pic>
          <p:nvPicPr>
            <p:cNvPr id="2059" name="Picture 11" descr="Soubor:. Citrín 1 (Russie) 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21" y="5028266"/>
              <a:ext cx="1490249" cy="98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3347864" y="4953868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Obr.15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080644" y="3429000"/>
            <a:ext cx="1649678" cy="1129307"/>
            <a:chOff x="4963083" y="4941168"/>
            <a:chExt cx="1649678" cy="1129307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083" y="4981608"/>
              <a:ext cx="1282190" cy="108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5896200" y="4941168"/>
              <a:ext cx="716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Obr.16</a:t>
              </a:r>
              <a:endParaRPr lang="cs-CZ" sz="1200" b="1" dirty="0"/>
            </a:p>
          </p:txBody>
        </p:sp>
      </p:grpSp>
      <p:sp>
        <p:nvSpPr>
          <p:cNvPr id="50" name="TextovéPole 49"/>
          <p:cNvSpPr txBox="1"/>
          <p:nvPr/>
        </p:nvSpPr>
        <p:spPr>
          <a:xfrm>
            <a:off x="48196" y="6138524"/>
            <a:ext cx="157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jaspis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7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0" grpId="0" animBg="1"/>
      <p:bldP spid="28" grpId="0"/>
      <p:bldP spid="29" grpId="0"/>
      <p:bldP spid="30" grpId="0"/>
      <p:bldP spid="35" grpId="0"/>
      <p:bldP spid="36" grpId="0"/>
      <p:bldP spid="37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476672"/>
            <a:ext cx="9144000" cy="6351712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620688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6948264" y="4760631"/>
            <a:ext cx="1944216" cy="1996516"/>
            <a:chOff x="1979712" y="2943425"/>
            <a:chExt cx="1944216" cy="199651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943425"/>
              <a:ext cx="817438" cy="178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2038557" y="4662942"/>
              <a:ext cx="877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Obr.31</a:t>
              </a:r>
              <a:endParaRPr lang="cs-CZ" sz="1200" b="1" dirty="0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2699792" y="4520153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monokrystal</a:t>
              </a:r>
              <a:endParaRPr lang="cs-CZ" sz="1200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47864" y="4663737"/>
            <a:ext cx="4303424" cy="2081958"/>
            <a:chOff x="3949328" y="2505596"/>
            <a:chExt cx="4560250" cy="233394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5" y="2564903"/>
              <a:ext cx="4513643" cy="227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3949328" y="2505596"/>
              <a:ext cx="8772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Obr.30</a:t>
              </a:r>
              <a:endParaRPr lang="cs-CZ" sz="1200" b="1" dirty="0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179512" y="105273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 </a:t>
            </a:r>
            <a:r>
              <a:rPr lang="cs-CZ" sz="2400" b="1" dirty="0" smtClean="0"/>
              <a:t>Redukce</a:t>
            </a:r>
            <a:r>
              <a:rPr lang="cs-CZ" sz="2400" b="1" dirty="0"/>
              <a:t> taveniny vysoce čistého oxidu křemičitého v obloukové elektrické peci na grafitové </a:t>
            </a:r>
            <a:r>
              <a:rPr lang="cs-CZ" sz="2400" b="1" dirty="0" smtClean="0"/>
              <a:t>elektrodě.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3" y="1845275"/>
            <a:ext cx="885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Materiál elektrody je </a:t>
            </a:r>
            <a:r>
              <a:rPr lang="cs-CZ" sz="2400" b="1" dirty="0"/>
              <a:t>přitom spalován na plynný oxid uhličitý podle reakce</a:t>
            </a:r>
            <a:r>
              <a:rPr lang="cs-CZ" sz="2400" b="1" dirty="0" smtClean="0"/>
              <a:t>: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2196733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SiO</a:t>
            </a:r>
            <a:r>
              <a:rPr lang="cs-CZ" sz="2400" b="1" baseline="-25000" dirty="0"/>
              <a:t>2</a:t>
            </a:r>
            <a:r>
              <a:rPr lang="cs-CZ" sz="2400" b="1" dirty="0"/>
              <a:t> + C → Si + CO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289532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Výroba monokrystalického </a:t>
            </a:r>
            <a:r>
              <a:rPr lang="cs-CZ" sz="2400" b="1" dirty="0" smtClean="0"/>
              <a:t>křemíku.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3" y="324607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smtClean="0"/>
              <a:t>Pro </a:t>
            </a:r>
            <a:r>
              <a:rPr lang="cs-CZ" sz="2400" b="1" dirty="0"/>
              <a:t>výrobu většiny polovodičových součástek je polykrystalický křemík </a:t>
            </a:r>
            <a:r>
              <a:rPr lang="cs-CZ" sz="2400" b="1" dirty="0" smtClean="0"/>
              <a:t>nepoužitelný.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396615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Do </a:t>
            </a:r>
            <a:r>
              <a:rPr lang="cs-CZ" sz="2400" b="1" dirty="0"/>
              <a:t>křemíkové taveniny vložen zárodečný krystal vysoce čistého </a:t>
            </a:r>
            <a:r>
              <a:rPr lang="cs-CZ" sz="2400" b="1" dirty="0" smtClean="0"/>
              <a:t>křemíku - </a:t>
            </a:r>
            <a:r>
              <a:rPr lang="cs-CZ" sz="2400" b="1" dirty="0" err="1"/>
              <a:t>Czochralského</a:t>
            </a:r>
            <a:r>
              <a:rPr lang="cs-CZ" sz="2400" b="1" dirty="0"/>
              <a:t> proces</a:t>
            </a:r>
            <a:r>
              <a:rPr lang="cs-CZ" sz="2400" b="1" dirty="0" smtClean="0"/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Šipka nahoru 18"/>
          <p:cNvSpPr/>
          <p:nvPr/>
        </p:nvSpPr>
        <p:spPr>
          <a:xfrm rot="6046956" flipH="1">
            <a:off x="5845265" y="4458730"/>
            <a:ext cx="248720" cy="2799700"/>
          </a:xfrm>
          <a:prstGeom prst="upArrow">
            <a:avLst>
              <a:gd name="adj1" fmla="val 14033"/>
              <a:gd name="adj2" fmla="val 2932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766430" y="2658398"/>
            <a:ext cx="555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čistota </a:t>
            </a:r>
            <a:r>
              <a:rPr lang="cs-CZ" sz="1600" b="1" dirty="0"/>
              <a:t>minimálně 99,9999 </a:t>
            </a:r>
            <a:r>
              <a:rPr lang="cs-CZ" sz="1600" b="1" dirty="0" smtClean="0"/>
              <a:t>%   </a:t>
            </a:r>
            <a:r>
              <a:rPr lang="cs-CZ" sz="1600" b="1" dirty="0"/>
              <a:t>(1 : 1 000 000 000)</a:t>
            </a:r>
            <a:endParaRPr lang="cs-CZ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8" grpId="0"/>
      <p:bldP spid="11" grpId="0"/>
      <p:bldP spid="12" grpId="0"/>
      <p:bldP spid="13" grpId="0"/>
      <p:bldP spid="16" grpId="0"/>
      <p:bldP spid="19" grpId="0" animBg="1"/>
      <p:bldP spid="19" grpId="1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620688"/>
            <a:ext cx="8568952" cy="6207696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401401" y="1009124"/>
            <a:ext cx="1668573" cy="1906320"/>
            <a:chOff x="6031827" y="999524"/>
            <a:chExt cx="1668573" cy="1906320"/>
          </a:xfrm>
        </p:grpSpPr>
        <p:pic>
          <p:nvPicPr>
            <p:cNvPr id="6146" name="Picture 2" descr="File:Silicon wafer with mirror finish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687" y="999524"/>
              <a:ext cx="1601713" cy="187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6031827" y="2628845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87624" y="1268760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916832"/>
            <a:ext cx="360040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polovodičů.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5" y="3164775"/>
            <a:ext cx="288032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slitin.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3" y="5108991"/>
            <a:ext cx="6362105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Pro zvýšení tvrdosti se křemík v malém množství přidává i do speciálních ocelí a hliníkových slitin.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469608" y="4367703"/>
            <a:ext cx="2384747" cy="1417192"/>
            <a:chOff x="6469608" y="3943324"/>
            <a:chExt cx="2384747" cy="141719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14" y="3943324"/>
              <a:ext cx="2314041" cy="137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6469608" y="5083517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467543" y="3884855"/>
            <a:ext cx="6624737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ferrosilicium, slitina křemíku a železa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4351431"/>
            <a:ext cx="590465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vysoká tvrdost </a:t>
            </a:r>
            <a:r>
              <a:rPr lang="cs-CZ" dirty="0"/>
              <a:t>a </a:t>
            </a:r>
            <a:r>
              <a:rPr lang="cs-CZ" dirty="0" smtClean="0"/>
              <a:t>chemická odolnost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8Křemí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08Křemík</Template>
  <TotalTime>1277</TotalTime>
  <Words>618</Words>
  <Application>Microsoft Office PowerPoint</Application>
  <PresentationFormat>Předvádění na obrazovce (4:3)</PresentationFormat>
  <Paragraphs>242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08Křemík</vt:lpstr>
      <vt:lpstr>1_Tok</vt:lpstr>
      <vt:lpstr>Tok</vt:lpstr>
      <vt:lpstr>2_Tok</vt:lpstr>
      <vt:lpstr>3_Tok</vt:lpstr>
      <vt:lpstr>4_Tok</vt:lpstr>
      <vt:lpstr>5_Tok</vt:lpstr>
      <vt:lpstr>6_Tok</vt:lpstr>
      <vt:lpstr>7_Tok</vt:lpstr>
      <vt:lpstr>Prezentace aplikace PowerPoint</vt:lpstr>
      <vt:lpstr>KŘEMÍK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křemík</dc:title>
  <dc:creator>Lenovo</dc:creator>
  <cp:lastModifiedBy>Lenovo</cp:lastModifiedBy>
  <cp:revision>95</cp:revision>
  <dcterms:created xsi:type="dcterms:W3CDTF">2013-05-01T16:21:59Z</dcterms:created>
  <dcterms:modified xsi:type="dcterms:W3CDTF">2013-06-13T19:30:18Z</dcterms:modified>
</cp:coreProperties>
</file>